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77" r:id="rId4"/>
    <p:sldId id="278" r:id="rId5"/>
    <p:sldId id="280" r:id="rId6"/>
    <p:sldId id="281" r:id="rId7"/>
    <p:sldId id="282" r:id="rId8"/>
    <p:sldId id="279" r:id="rId9"/>
    <p:sldId id="283" r:id="rId10"/>
    <p:sldId id="284" r:id="rId11"/>
    <p:sldId id="285" r:id="rId12"/>
    <p:sldId id="287" r:id="rId1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FFFF"/>
    <a:srgbClr val="BDBFB9"/>
    <a:srgbClr val="8FD1B5"/>
    <a:srgbClr val="99BACC"/>
    <a:srgbClr val="F8FAF4"/>
    <a:srgbClr val="F4F7F3"/>
    <a:srgbClr val="003366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385" autoAdjust="0"/>
    <p:restoredTop sz="94660" autoAdjust="0"/>
  </p:normalViewPr>
  <p:slideViewPr>
    <p:cSldViewPr>
      <p:cViewPr varScale="1">
        <p:scale>
          <a:sx n="86" d="100"/>
          <a:sy n="86" d="100"/>
        </p:scale>
        <p:origin x="-1098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1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203" name="Group 131"/>
          <p:cNvGrpSpPr>
            <a:grpSpLocks/>
          </p:cNvGrpSpPr>
          <p:nvPr/>
        </p:nvGrpSpPr>
        <p:grpSpPr bwMode="auto">
          <a:xfrm flipH="1">
            <a:off x="12700" y="692150"/>
            <a:ext cx="9093200" cy="6165850"/>
            <a:chOff x="0" y="436"/>
            <a:chExt cx="5760" cy="3884"/>
          </a:xfrm>
        </p:grpSpPr>
        <p:sp>
          <p:nvSpPr>
            <p:cNvPr id="3204" name="Line 13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94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05" name="Line 13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347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06" name="Line 13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06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07" name="Line 13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340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08" name="Line 13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78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09" name="Line 13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16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0" name="Line 13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61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1" name="Line 13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065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2" name="Line 140"/>
            <p:cNvSpPr>
              <a:spLocks noChangeShapeType="1"/>
            </p:cNvSpPr>
            <p:nvPr userDrawn="1"/>
          </p:nvSpPr>
          <p:spPr bwMode="gray">
            <a:xfrm>
              <a:off x="1472" y="448"/>
              <a:ext cx="514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3" name="Line 14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0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4" name="Line 14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4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5" name="Line 14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19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6" name="Line 14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89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7" name="Line 14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58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8" name="Line 146"/>
            <p:cNvSpPr>
              <a:spLocks noChangeShapeType="1"/>
            </p:cNvSpPr>
            <p:nvPr userDrawn="1"/>
          </p:nvSpPr>
          <p:spPr bwMode="gray">
            <a:xfrm>
              <a:off x="1515" y="462"/>
              <a:ext cx="4245" cy="130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19" name="Line 14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0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0" name="Line 14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83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1" name="Line 14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61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2" name="Line 150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43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3" name="Line 15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4" name="Line 15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3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5" name="Line 153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6" name="Line 154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251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7" name="Line 155"/>
            <p:cNvSpPr>
              <a:spLocks noChangeShapeType="1"/>
            </p:cNvSpPr>
            <p:nvPr userDrawn="1"/>
          </p:nvSpPr>
          <p:spPr bwMode="gray">
            <a:xfrm flipH="1">
              <a:off x="0" y="462"/>
              <a:ext cx="1461" cy="346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8" name="Line 156"/>
            <p:cNvSpPr>
              <a:spLocks noChangeShapeType="1"/>
            </p:cNvSpPr>
            <p:nvPr userDrawn="1"/>
          </p:nvSpPr>
          <p:spPr bwMode="gray">
            <a:xfrm flipH="1">
              <a:off x="249" y="463"/>
              <a:ext cx="1215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29" name="Line 157"/>
            <p:cNvSpPr>
              <a:spLocks noChangeShapeType="1"/>
            </p:cNvSpPr>
            <p:nvPr userDrawn="1"/>
          </p:nvSpPr>
          <p:spPr bwMode="gray">
            <a:xfrm flipH="1">
              <a:off x="657" y="472"/>
              <a:ext cx="808" cy="384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30" name="Line 158"/>
            <p:cNvSpPr>
              <a:spLocks noChangeShapeType="1"/>
            </p:cNvSpPr>
            <p:nvPr userDrawn="1"/>
          </p:nvSpPr>
          <p:spPr bwMode="gray">
            <a:xfrm flipH="1">
              <a:off x="1066" y="463"/>
              <a:ext cx="404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31" name="Line 159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87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32" name="Line 160"/>
            <p:cNvSpPr>
              <a:spLocks noChangeShapeType="1"/>
            </p:cNvSpPr>
            <p:nvPr userDrawn="1"/>
          </p:nvSpPr>
          <p:spPr bwMode="gray">
            <a:xfrm flipH="1">
              <a:off x="0" y="466"/>
              <a:ext cx="1447" cy="132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33" name="Line 161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89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34" name="Line 162"/>
            <p:cNvSpPr>
              <a:spLocks noChangeShapeType="1"/>
            </p:cNvSpPr>
            <p:nvPr userDrawn="1"/>
          </p:nvSpPr>
          <p:spPr bwMode="gray">
            <a:xfrm flipH="1">
              <a:off x="0" y="471"/>
              <a:ext cx="1435" cy="50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35" name="Line 163"/>
            <p:cNvSpPr>
              <a:spLocks noChangeShapeType="1"/>
            </p:cNvSpPr>
            <p:nvPr userDrawn="1"/>
          </p:nvSpPr>
          <p:spPr bwMode="gray">
            <a:xfrm flipH="1">
              <a:off x="0" y="463"/>
              <a:ext cx="1464" cy="20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36" name="Line 164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2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3237" name="Group 165"/>
            <p:cNvGrpSpPr>
              <a:grpSpLocks/>
            </p:cNvGrpSpPr>
            <p:nvPr userDrawn="1"/>
          </p:nvGrpSpPr>
          <p:grpSpPr bwMode="auto">
            <a:xfrm>
              <a:off x="0" y="2063"/>
              <a:ext cx="5760" cy="1220"/>
              <a:chOff x="235" y="2750"/>
              <a:chExt cx="5241" cy="699"/>
            </a:xfrm>
          </p:grpSpPr>
          <p:sp>
            <p:nvSpPr>
              <p:cNvPr id="3238" name="Line 166"/>
              <p:cNvSpPr>
                <a:spLocks noChangeShapeType="1"/>
              </p:cNvSpPr>
              <p:nvPr/>
            </p:nvSpPr>
            <p:spPr bwMode="gray">
              <a:xfrm>
                <a:off x="235" y="3449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39" name="Line 167"/>
              <p:cNvSpPr>
                <a:spLocks noChangeShapeType="1"/>
              </p:cNvSpPr>
              <p:nvPr/>
            </p:nvSpPr>
            <p:spPr bwMode="gray">
              <a:xfrm>
                <a:off x="235" y="3191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40" name="Line 168"/>
              <p:cNvSpPr>
                <a:spLocks noChangeShapeType="1"/>
              </p:cNvSpPr>
              <p:nvPr/>
            </p:nvSpPr>
            <p:spPr bwMode="gray">
              <a:xfrm>
                <a:off x="235" y="2958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3241" name="Line 169"/>
              <p:cNvSpPr>
                <a:spLocks noChangeShapeType="1"/>
              </p:cNvSpPr>
              <p:nvPr/>
            </p:nvSpPr>
            <p:spPr bwMode="gray">
              <a:xfrm>
                <a:off x="235" y="2750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3242" name="Line 170"/>
            <p:cNvSpPr>
              <a:spLocks noChangeShapeType="1"/>
            </p:cNvSpPr>
            <p:nvPr userDrawn="1"/>
          </p:nvSpPr>
          <p:spPr bwMode="gray">
            <a:xfrm>
              <a:off x="0" y="1753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3" name="Line 171"/>
            <p:cNvSpPr>
              <a:spLocks noChangeShapeType="1"/>
            </p:cNvSpPr>
            <p:nvPr userDrawn="1"/>
          </p:nvSpPr>
          <p:spPr bwMode="gray">
            <a:xfrm flipV="1">
              <a:off x="0" y="1455"/>
              <a:ext cx="5760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4" name="Line 172"/>
            <p:cNvSpPr>
              <a:spLocks noChangeShapeType="1"/>
            </p:cNvSpPr>
            <p:nvPr userDrawn="1"/>
          </p:nvSpPr>
          <p:spPr bwMode="gray">
            <a:xfrm>
              <a:off x="0" y="1182"/>
              <a:ext cx="5760" cy="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5" name="Line 173"/>
            <p:cNvSpPr>
              <a:spLocks noChangeShapeType="1"/>
            </p:cNvSpPr>
            <p:nvPr userDrawn="1"/>
          </p:nvSpPr>
          <p:spPr bwMode="gray">
            <a:xfrm>
              <a:off x="0" y="965"/>
              <a:ext cx="573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6" name="Line 174"/>
            <p:cNvSpPr>
              <a:spLocks noChangeShapeType="1"/>
            </p:cNvSpPr>
            <p:nvPr userDrawn="1"/>
          </p:nvSpPr>
          <p:spPr bwMode="gray">
            <a:xfrm flipV="1">
              <a:off x="0" y="780"/>
              <a:ext cx="5760" cy="1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7" name="Line 175"/>
            <p:cNvSpPr>
              <a:spLocks noChangeShapeType="1"/>
            </p:cNvSpPr>
            <p:nvPr userDrawn="1"/>
          </p:nvSpPr>
          <p:spPr bwMode="gray">
            <a:xfrm>
              <a:off x="0" y="661"/>
              <a:ext cx="5760" cy="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8" name="Line 176"/>
            <p:cNvSpPr>
              <a:spLocks noChangeShapeType="1"/>
            </p:cNvSpPr>
            <p:nvPr userDrawn="1"/>
          </p:nvSpPr>
          <p:spPr bwMode="gray">
            <a:xfrm flipV="1">
              <a:off x="0" y="558"/>
              <a:ext cx="5760" cy="1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49" name="Line 177"/>
            <p:cNvSpPr>
              <a:spLocks noChangeShapeType="1"/>
            </p:cNvSpPr>
            <p:nvPr userDrawn="1"/>
          </p:nvSpPr>
          <p:spPr bwMode="gray">
            <a:xfrm>
              <a:off x="25" y="521"/>
              <a:ext cx="5735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3250" name="Line 178"/>
            <p:cNvSpPr>
              <a:spLocks noChangeShapeType="1"/>
            </p:cNvSpPr>
            <p:nvPr userDrawn="1"/>
          </p:nvSpPr>
          <p:spPr bwMode="gray">
            <a:xfrm>
              <a:off x="0" y="482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 bwMode="black">
          <a:xfrm>
            <a:off x="457200" y="5334000"/>
            <a:ext cx="7086600" cy="3810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dt" sz="half" idx="2"/>
          </p:nvPr>
        </p:nvSpPr>
        <p:spPr>
          <a:xfrm>
            <a:off x="457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477000"/>
            <a:ext cx="2895600" cy="244475"/>
          </a:xfrm>
        </p:spPr>
        <p:txBody>
          <a:bodyPr/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477000"/>
            <a:ext cx="2133600" cy="244475"/>
          </a:xfrm>
        </p:spPr>
        <p:txBody>
          <a:bodyPr/>
          <a:lstStyle>
            <a:lvl1pPr>
              <a:defRPr sz="1200"/>
            </a:lvl1pPr>
          </a:lstStyle>
          <a:p>
            <a:fld id="{5D57A0EA-C09D-4B60-8823-C89736F62C45}" type="slidenum">
              <a:rPr lang="en-US"/>
              <a:pPr/>
              <a:t>‹#›</a:t>
            </a:fld>
            <a:endParaRPr lang="en-US"/>
          </a:p>
        </p:txBody>
      </p:sp>
      <p:grpSp>
        <p:nvGrpSpPr>
          <p:cNvPr id="3251" name="Group 179"/>
          <p:cNvGrpSpPr>
            <a:grpSpLocks/>
          </p:cNvGrpSpPr>
          <p:nvPr/>
        </p:nvGrpSpPr>
        <p:grpSpPr bwMode="auto">
          <a:xfrm flipH="1">
            <a:off x="0" y="0"/>
            <a:ext cx="9144000" cy="2159000"/>
            <a:chOff x="-1" y="0"/>
            <a:chExt cx="5769" cy="1360"/>
          </a:xfrm>
        </p:grpSpPr>
        <p:sp>
          <p:nvSpPr>
            <p:cNvPr id="3252" name="Freeform 180"/>
            <p:cNvSpPr>
              <a:spLocks/>
            </p:cNvSpPr>
            <p:nvPr/>
          </p:nvSpPr>
          <p:spPr bwMode="gray">
            <a:xfrm>
              <a:off x="0" y="0"/>
              <a:ext cx="5768" cy="136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16"/>
                </a:cxn>
                <a:cxn ang="0">
                  <a:pos x="1496" y="460"/>
                </a:cxn>
                <a:cxn ang="0">
                  <a:pos x="5768" y="1360"/>
                </a:cxn>
                <a:cxn ang="0">
                  <a:pos x="5768" y="0"/>
                </a:cxn>
                <a:cxn ang="0">
                  <a:pos x="0" y="0"/>
                </a:cxn>
              </a:cxnLst>
              <a:rect l="0" t="0" r="r" b="b"/>
              <a:pathLst>
                <a:path w="5768" h="1360">
                  <a:moveTo>
                    <a:pt x="0" y="0"/>
                  </a:moveTo>
                  <a:lnTo>
                    <a:pt x="0" y="616"/>
                  </a:lnTo>
                  <a:cubicBezTo>
                    <a:pt x="72" y="608"/>
                    <a:pt x="264" y="510"/>
                    <a:pt x="1496" y="460"/>
                  </a:cubicBezTo>
                  <a:cubicBezTo>
                    <a:pt x="2728" y="411"/>
                    <a:pt x="4632" y="672"/>
                    <a:pt x="5768" y="1360"/>
                  </a:cubicBezTo>
                  <a:lnTo>
                    <a:pt x="5768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/>
                </a:gs>
                <a:gs pos="100000">
                  <a:schemeClr val="hlink">
                    <a:gamma/>
                    <a:shade val="63529"/>
                    <a:invGamma/>
                  </a:schemeClr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  <p:sp>
          <p:nvSpPr>
            <p:cNvPr id="3253" name="Freeform 181"/>
            <p:cNvSpPr>
              <a:spLocks/>
            </p:cNvSpPr>
            <p:nvPr/>
          </p:nvSpPr>
          <p:spPr bwMode="gray">
            <a:xfrm>
              <a:off x="-1" y="0"/>
              <a:ext cx="5761" cy="1104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632"/>
                </a:cxn>
                <a:cxn ang="0">
                  <a:pos x="1521" y="448"/>
                </a:cxn>
                <a:cxn ang="0">
                  <a:pos x="5761" y="1104"/>
                </a:cxn>
                <a:cxn ang="0">
                  <a:pos x="5760" y="8"/>
                </a:cxn>
                <a:cxn ang="0">
                  <a:pos x="0" y="0"/>
                </a:cxn>
              </a:cxnLst>
              <a:rect l="0" t="0" r="r" b="b"/>
              <a:pathLst>
                <a:path w="5761" h="1104">
                  <a:moveTo>
                    <a:pt x="0" y="0"/>
                  </a:moveTo>
                  <a:lnTo>
                    <a:pt x="0" y="632"/>
                  </a:lnTo>
                  <a:cubicBezTo>
                    <a:pt x="72" y="625"/>
                    <a:pt x="401" y="504"/>
                    <a:pt x="1521" y="448"/>
                  </a:cubicBezTo>
                  <a:cubicBezTo>
                    <a:pt x="2641" y="392"/>
                    <a:pt x="4505" y="504"/>
                    <a:pt x="5761" y="1104"/>
                  </a:cubicBezTo>
                  <a:lnTo>
                    <a:pt x="5760" y="8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hlink">
                    <a:gamma/>
                    <a:shade val="63529"/>
                    <a:invGamma/>
                  </a:schemeClr>
                </a:gs>
                <a:gs pos="100000">
                  <a:schemeClr val="hlink"/>
                </a:gs>
              </a:gsLst>
              <a:lin ang="0" scaled="1"/>
            </a:gradFill>
            <a:ln w="9525">
              <a:noFill/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  <p:pic>
        <p:nvPicPr>
          <p:cNvPr id="3254" name="Picture 182" descr="figure07_b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gray">
          <a:xfrm>
            <a:off x="5638800" y="3124200"/>
            <a:ext cx="2447925" cy="2044700"/>
          </a:xfrm>
          <a:prstGeom prst="rect">
            <a:avLst/>
          </a:prstGeom>
          <a:noFill/>
        </p:spPr>
      </p:pic>
      <p:pic>
        <p:nvPicPr>
          <p:cNvPr id="3255" name="Picture 183" descr="figure07_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gray">
          <a:xfrm>
            <a:off x="7019925" y="4005263"/>
            <a:ext cx="2124075" cy="1774825"/>
          </a:xfrm>
          <a:prstGeom prst="rect">
            <a:avLst/>
          </a:prstGeom>
          <a:noFill/>
        </p:spPr>
      </p:pic>
      <p:pic>
        <p:nvPicPr>
          <p:cNvPr id="3256" name="Picture 184" descr="figure07_o copy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gray">
          <a:xfrm>
            <a:off x="6227763" y="4868863"/>
            <a:ext cx="1619250" cy="1352550"/>
          </a:xfrm>
          <a:prstGeom prst="rect">
            <a:avLst/>
          </a:prstGeom>
          <a:noFill/>
        </p:spPr>
      </p:pic>
      <p:sp>
        <p:nvSpPr>
          <p:cNvPr id="3258" name="Rectangle 186"/>
          <p:cNvSpPr>
            <a:spLocks noGrp="1" noChangeArrowheads="1"/>
          </p:cNvSpPr>
          <p:nvPr>
            <p:ph type="ctrTitle" sz="quarter"/>
          </p:nvPr>
        </p:nvSpPr>
        <p:spPr bwMode="gray">
          <a:xfrm>
            <a:off x="457200" y="4191000"/>
            <a:ext cx="5410200" cy="1219200"/>
          </a:xfrm>
          <a:effectLst>
            <a:outerShdw dist="35921" dir="2700000" algn="ctr" rotWithShape="0">
              <a:schemeClr val="bg2"/>
            </a:outerShdw>
          </a:effectLst>
        </p:spPr>
        <p:txBody>
          <a:bodyPr/>
          <a:lstStyle>
            <a:lvl1pPr algn="l">
              <a:defRPr sz="4000">
                <a:solidFill>
                  <a:schemeClr val="tx1"/>
                </a:solidFill>
              </a:defRPr>
            </a:lvl1pPr>
          </a:lstStyle>
          <a:p>
            <a:r>
              <a:rPr lang="ru-RU" altLang="ko-KR" smtClean="0"/>
              <a:t>Образец заголовка</a:t>
            </a:r>
            <a:endParaRPr lang="en-US" altLang="ko-KR"/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white">
          <a:xfrm>
            <a:off x="228600" y="304800"/>
            <a:ext cx="1524000" cy="57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3200" b="1">
                <a:solidFill>
                  <a:srgbClr val="FFFFFF"/>
                </a:solidFill>
                <a:latin typeface="Verdana" pitchFamily="34" charset="0"/>
              </a:rPr>
              <a:t>LOGO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AB4C4A-2BAF-436A-A91D-ED52D0DF3FB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3238" y="209550"/>
            <a:ext cx="2024062" cy="60531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776288" y="209550"/>
            <a:ext cx="5924550" cy="60531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705FF40-FB42-42A4-9ABC-81201B481AA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5F004-4C3E-4653-A9DD-BE0F1178E1C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AE4310-078F-4042-BF66-4684E066B12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776288" y="1347788"/>
            <a:ext cx="3802062" cy="4914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30750" y="1347788"/>
            <a:ext cx="3803650" cy="49149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3EF15B-6590-40B1-B550-36EEC889596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0C3134B-BFB3-411A-A19F-BF42F4FA3827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D0D2CD-71A1-4FE2-830B-008384BAA51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2EFA5E1-04AE-4044-AD1E-21D6CC259271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96C6A1-0411-4625-87B9-5BB3905767B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E2F2515-132D-4619-86A1-D601E139E64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bg1">
                <a:gamma/>
                <a:tint val="0"/>
                <a:invGamma/>
              </a:schemeClr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39" name="Group 15"/>
          <p:cNvGrpSpPr>
            <a:grpSpLocks/>
          </p:cNvGrpSpPr>
          <p:nvPr/>
        </p:nvGrpSpPr>
        <p:grpSpPr bwMode="auto">
          <a:xfrm>
            <a:off x="-12700" y="692150"/>
            <a:ext cx="9144000" cy="6165850"/>
            <a:chOff x="0" y="436"/>
            <a:chExt cx="5760" cy="3884"/>
          </a:xfrm>
        </p:grpSpPr>
        <p:sp>
          <p:nvSpPr>
            <p:cNvPr id="1040" name="Line 1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94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1" name="Line 1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347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2" name="Line 1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06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3" name="Line 1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340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4" name="Line 20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787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5" name="Line 2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216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6" name="Line 2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612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7" name="Line 2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1065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8" name="Line 2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514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49" name="Line 2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0" cy="3872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0" name="Line 2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4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1" name="Line 27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19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2" name="Line 28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89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3" name="Line 29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58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4" name="Line 30"/>
            <p:cNvSpPr>
              <a:spLocks noChangeShapeType="1"/>
            </p:cNvSpPr>
            <p:nvPr userDrawn="1"/>
          </p:nvSpPr>
          <p:spPr bwMode="gray">
            <a:xfrm>
              <a:off x="1515" y="462"/>
              <a:ext cx="4245" cy="130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5" name="Line 31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0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6" name="Line 32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83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7" name="Line 33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613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8" name="Line 34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43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59" name="Line 35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25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0" name="Line 36"/>
            <p:cNvSpPr>
              <a:spLocks noChangeShapeType="1"/>
            </p:cNvSpPr>
            <p:nvPr userDrawn="1"/>
          </p:nvSpPr>
          <p:spPr bwMode="gray">
            <a:xfrm>
              <a:off x="1472" y="448"/>
              <a:ext cx="4288" cy="13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1" name="Line 37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2" name="Line 38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251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3" name="Line 39"/>
            <p:cNvSpPr>
              <a:spLocks noChangeShapeType="1"/>
            </p:cNvSpPr>
            <p:nvPr userDrawn="1"/>
          </p:nvSpPr>
          <p:spPr bwMode="gray">
            <a:xfrm flipH="1">
              <a:off x="0" y="462"/>
              <a:ext cx="1461" cy="346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4" name="Line 40"/>
            <p:cNvSpPr>
              <a:spLocks noChangeShapeType="1"/>
            </p:cNvSpPr>
            <p:nvPr userDrawn="1"/>
          </p:nvSpPr>
          <p:spPr bwMode="gray">
            <a:xfrm flipH="1">
              <a:off x="249" y="463"/>
              <a:ext cx="1215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5" name="Line 41"/>
            <p:cNvSpPr>
              <a:spLocks noChangeShapeType="1"/>
            </p:cNvSpPr>
            <p:nvPr userDrawn="1"/>
          </p:nvSpPr>
          <p:spPr bwMode="gray">
            <a:xfrm flipH="1">
              <a:off x="657" y="472"/>
              <a:ext cx="808" cy="3848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6" name="Line 42"/>
            <p:cNvSpPr>
              <a:spLocks noChangeShapeType="1"/>
            </p:cNvSpPr>
            <p:nvPr userDrawn="1"/>
          </p:nvSpPr>
          <p:spPr bwMode="gray">
            <a:xfrm flipH="1">
              <a:off x="1066" y="463"/>
              <a:ext cx="404" cy="385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7" name="Line 43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875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8" name="Line 44"/>
            <p:cNvSpPr>
              <a:spLocks noChangeShapeType="1"/>
            </p:cNvSpPr>
            <p:nvPr userDrawn="1"/>
          </p:nvSpPr>
          <p:spPr bwMode="gray">
            <a:xfrm flipH="1">
              <a:off x="0" y="466"/>
              <a:ext cx="1447" cy="132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69" name="Line 45"/>
            <p:cNvSpPr>
              <a:spLocks noChangeShapeType="1"/>
            </p:cNvSpPr>
            <p:nvPr userDrawn="1"/>
          </p:nvSpPr>
          <p:spPr bwMode="gray">
            <a:xfrm flipH="1">
              <a:off x="0" y="449"/>
              <a:ext cx="1474" cy="89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0" name="Line 46"/>
            <p:cNvSpPr>
              <a:spLocks noChangeShapeType="1"/>
            </p:cNvSpPr>
            <p:nvPr userDrawn="1"/>
          </p:nvSpPr>
          <p:spPr bwMode="gray">
            <a:xfrm flipH="1">
              <a:off x="0" y="471"/>
              <a:ext cx="1435" cy="50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1" name="Line 47"/>
            <p:cNvSpPr>
              <a:spLocks noChangeShapeType="1"/>
            </p:cNvSpPr>
            <p:nvPr userDrawn="1"/>
          </p:nvSpPr>
          <p:spPr bwMode="gray">
            <a:xfrm flipH="1">
              <a:off x="0" y="463"/>
              <a:ext cx="1464" cy="206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2" name="Line 48"/>
            <p:cNvSpPr>
              <a:spLocks noChangeShapeType="1"/>
            </p:cNvSpPr>
            <p:nvPr userDrawn="1"/>
          </p:nvSpPr>
          <p:spPr bwMode="gray">
            <a:xfrm flipH="1">
              <a:off x="0" y="436"/>
              <a:ext cx="1474" cy="124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grpSp>
          <p:nvGrpSpPr>
            <p:cNvPr id="1073" name="Group 49"/>
            <p:cNvGrpSpPr>
              <a:grpSpLocks/>
            </p:cNvGrpSpPr>
            <p:nvPr userDrawn="1"/>
          </p:nvGrpSpPr>
          <p:grpSpPr bwMode="auto">
            <a:xfrm>
              <a:off x="0" y="2063"/>
              <a:ext cx="5760" cy="1220"/>
              <a:chOff x="235" y="2750"/>
              <a:chExt cx="5241" cy="699"/>
            </a:xfrm>
          </p:grpSpPr>
          <p:sp>
            <p:nvSpPr>
              <p:cNvPr id="1074" name="Line 50"/>
              <p:cNvSpPr>
                <a:spLocks noChangeShapeType="1"/>
              </p:cNvSpPr>
              <p:nvPr/>
            </p:nvSpPr>
            <p:spPr bwMode="gray">
              <a:xfrm>
                <a:off x="235" y="3449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5" name="Line 51"/>
              <p:cNvSpPr>
                <a:spLocks noChangeShapeType="1"/>
              </p:cNvSpPr>
              <p:nvPr/>
            </p:nvSpPr>
            <p:spPr bwMode="gray">
              <a:xfrm>
                <a:off x="235" y="3191"/>
                <a:ext cx="5241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6" name="Line 52"/>
              <p:cNvSpPr>
                <a:spLocks noChangeShapeType="1"/>
              </p:cNvSpPr>
              <p:nvPr/>
            </p:nvSpPr>
            <p:spPr bwMode="gray">
              <a:xfrm>
                <a:off x="235" y="2958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  <p:sp>
            <p:nvSpPr>
              <p:cNvPr id="1077" name="Line 53"/>
              <p:cNvSpPr>
                <a:spLocks noChangeShapeType="1"/>
              </p:cNvSpPr>
              <p:nvPr/>
            </p:nvSpPr>
            <p:spPr bwMode="gray">
              <a:xfrm>
                <a:off x="235" y="2750"/>
                <a:ext cx="5239" cy="0"/>
              </a:xfrm>
              <a:prstGeom prst="line">
                <a:avLst/>
              </a:prstGeom>
              <a:noFill/>
              <a:ln w="3175">
                <a:solidFill>
                  <a:srgbClr val="FFFFFF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ru-RU"/>
              </a:p>
            </p:txBody>
          </p:sp>
        </p:grpSp>
        <p:sp>
          <p:nvSpPr>
            <p:cNvPr id="1078" name="Line 54"/>
            <p:cNvSpPr>
              <a:spLocks noChangeShapeType="1"/>
            </p:cNvSpPr>
            <p:nvPr userDrawn="1"/>
          </p:nvSpPr>
          <p:spPr bwMode="gray">
            <a:xfrm>
              <a:off x="0" y="1753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79" name="Line 55"/>
            <p:cNvSpPr>
              <a:spLocks noChangeShapeType="1"/>
            </p:cNvSpPr>
            <p:nvPr userDrawn="1"/>
          </p:nvSpPr>
          <p:spPr bwMode="gray">
            <a:xfrm flipV="1">
              <a:off x="0" y="1455"/>
              <a:ext cx="5760" cy="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0" name="Line 56"/>
            <p:cNvSpPr>
              <a:spLocks noChangeShapeType="1"/>
            </p:cNvSpPr>
            <p:nvPr userDrawn="1"/>
          </p:nvSpPr>
          <p:spPr bwMode="gray">
            <a:xfrm>
              <a:off x="0" y="1182"/>
              <a:ext cx="5760" cy="9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1" name="Line 57"/>
            <p:cNvSpPr>
              <a:spLocks noChangeShapeType="1"/>
            </p:cNvSpPr>
            <p:nvPr userDrawn="1"/>
          </p:nvSpPr>
          <p:spPr bwMode="gray">
            <a:xfrm>
              <a:off x="0" y="965"/>
              <a:ext cx="5734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2" name="Line 58"/>
            <p:cNvSpPr>
              <a:spLocks noChangeShapeType="1"/>
            </p:cNvSpPr>
            <p:nvPr userDrawn="1"/>
          </p:nvSpPr>
          <p:spPr bwMode="gray">
            <a:xfrm flipV="1">
              <a:off x="0" y="780"/>
              <a:ext cx="5760" cy="11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3" name="Line 59"/>
            <p:cNvSpPr>
              <a:spLocks noChangeShapeType="1"/>
            </p:cNvSpPr>
            <p:nvPr userDrawn="1"/>
          </p:nvSpPr>
          <p:spPr bwMode="gray">
            <a:xfrm>
              <a:off x="0" y="661"/>
              <a:ext cx="5760" cy="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4" name="Line 60"/>
            <p:cNvSpPr>
              <a:spLocks noChangeShapeType="1"/>
            </p:cNvSpPr>
            <p:nvPr userDrawn="1"/>
          </p:nvSpPr>
          <p:spPr bwMode="gray">
            <a:xfrm flipV="1">
              <a:off x="0" y="558"/>
              <a:ext cx="5760" cy="17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5" name="Line 61"/>
            <p:cNvSpPr>
              <a:spLocks noChangeShapeType="1"/>
            </p:cNvSpPr>
            <p:nvPr userDrawn="1"/>
          </p:nvSpPr>
          <p:spPr bwMode="gray">
            <a:xfrm>
              <a:off x="25" y="521"/>
              <a:ext cx="5735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  <p:sp>
          <p:nvSpPr>
            <p:cNvPr id="1086" name="Line 62"/>
            <p:cNvSpPr>
              <a:spLocks noChangeShapeType="1"/>
            </p:cNvSpPr>
            <p:nvPr userDrawn="1"/>
          </p:nvSpPr>
          <p:spPr bwMode="gray">
            <a:xfrm>
              <a:off x="0" y="482"/>
              <a:ext cx="5760" cy="0"/>
            </a:xfrm>
            <a:prstGeom prst="line">
              <a:avLst/>
            </a:prstGeom>
            <a:noFill/>
            <a:ln w="3175">
              <a:solidFill>
                <a:srgbClr val="FFFFFF"/>
              </a:solidFill>
              <a:round/>
              <a:headEnd type="none" w="sm" len="sm"/>
              <a:tailEnd type="none" w="sm" len="sm"/>
            </a:ln>
            <a:effectLst/>
          </p:spPr>
          <p:txBody>
            <a:bodyPr wrap="none" anchor="ctr"/>
            <a:lstStyle/>
            <a:p>
              <a:endParaRPr lang="ru-RU"/>
            </a:p>
          </p:txBody>
        </p:sp>
      </p:grpSp>
      <p:sp>
        <p:nvSpPr>
          <p:cNvPr id="1087" name="Line 63"/>
          <p:cNvSpPr>
            <a:spLocks noChangeShapeType="1"/>
          </p:cNvSpPr>
          <p:nvPr/>
        </p:nvSpPr>
        <p:spPr bwMode="gray">
          <a:xfrm flipH="1">
            <a:off x="-12700" y="712788"/>
            <a:ext cx="2339975" cy="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8" name="Line 64"/>
          <p:cNvSpPr>
            <a:spLocks noChangeShapeType="1"/>
          </p:cNvSpPr>
          <p:nvPr/>
        </p:nvSpPr>
        <p:spPr bwMode="gray">
          <a:xfrm flipH="1">
            <a:off x="-12700" y="712788"/>
            <a:ext cx="2339975" cy="34925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89" name="Line 65"/>
          <p:cNvSpPr>
            <a:spLocks noChangeShapeType="1"/>
          </p:cNvSpPr>
          <p:nvPr/>
        </p:nvSpPr>
        <p:spPr bwMode="gray">
          <a:xfrm flipH="1">
            <a:off x="-12700" y="692150"/>
            <a:ext cx="2339975" cy="19685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90" name="Line 66"/>
          <p:cNvSpPr>
            <a:spLocks noChangeShapeType="1"/>
          </p:cNvSpPr>
          <p:nvPr/>
        </p:nvSpPr>
        <p:spPr bwMode="gray">
          <a:xfrm>
            <a:off x="-12700" y="765175"/>
            <a:ext cx="9144000" cy="0"/>
          </a:xfrm>
          <a:prstGeom prst="line">
            <a:avLst/>
          </a:prstGeom>
          <a:noFill/>
          <a:ln w="3175">
            <a:solidFill>
              <a:srgbClr val="FFFFFF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ru-RU"/>
          </a:p>
        </p:txBody>
      </p:sp>
      <p:sp>
        <p:nvSpPr>
          <p:cNvPr id="1091" name="Freeform 67"/>
          <p:cNvSpPr>
            <a:spLocks/>
          </p:cNvSpPr>
          <p:nvPr/>
        </p:nvSpPr>
        <p:spPr bwMode="gray">
          <a:xfrm>
            <a:off x="-12700" y="0"/>
            <a:ext cx="9156700" cy="1600200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688"/>
              </a:cxn>
              <a:cxn ang="0">
                <a:pos x="2008" y="492"/>
              </a:cxn>
              <a:cxn ang="0">
                <a:pos x="5768" y="1008"/>
              </a:cxn>
              <a:cxn ang="0">
                <a:pos x="5768" y="0"/>
              </a:cxn>
              <a:cxn ang="0">
                <a:pos x="0" y="0"/>
              </a:cxn>
            </a:cxnLst>
            <a:rect l="0" t="0" r="r" b="b"/>
            <a:pathLst>
              <a:path w="5768" h="1008">
                <a:moveTo>
                  <a:pt x="0" y="0"/>
                </a:moveTo>
                <a:lnTo>
                  <a:pt x="0" y="688"/>
                </a:lnTo>
                <a:cubicBezTo>
                  <a:pt x="72" y="682"/>
                  <a:pt x="776" y="535"/>
                  <a:pt x="2008" y="492"/>
                </a:cubicBezTo>
                <a:cubicBezTo>
                  <a:pt x="3240" y="449"/>
                  <a:pt x="4792" y="608"/>
                  <a:pt x="5768" y="1008"/>
                </a:cubicBezTo>
                <a:lnTo>
                  <a:pt x="5768" y="0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hlink"/>
              </a:gs>
              <a:gs pos="100000">
                <a:schemeClr val="hlink">
                  <a:gamma/>
                  <a:shade val="63529"/>
                  <a:invGamma/>
                </a:schemeClr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1092" name="Freeform 68"/>
          <p:cNvSpPr>
            <a:spLocks/>
          </p:cNvSpPr>
          <p:nvPr/>
        </p:nvSpPr>
        <p:spPr bwMode="gray">
          <a:xfrm>
            <a:off x="-12700" y="-12700"/>
            <a:ext cx="9156700" cy="1354138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0" y="767"/>
              </a:cxn>
              <a:cxn ang="0">
                <a:pos x="2104" y="448"/>
              </a:cxn>
              <a:cxn ang="0">
                <a:pos x="5768" y="848"/>
              </a:cxn>
              <a:cxn ang="0">
                <a:pos x="5760" y="8"/>
              </a:cxn>
              <a:cxn ang="0">
                <a:pos x="0" y="0"/>
              </a:cxn>
            </a:cxnLst>
            <a:rect l="0" t="0" r="r" b="b"/>
            <a:pathLst>
              <a:path w="5768" h="848">
                <a:moveTo>
                  <a:pt x="0" y="0"/>
                </a:moveTo>
                <a:lnTo>
                  <a:pt x="0" y="767"/>
                </a:lnTo>
                <a:cubicBezTo>
                  <a:pt x="72" y="760"/>
                  <a:pt x="879" y="496"/>
                  <a:pt x="2104" y="448"/>
                </a:cubicBezTo>
                <a:cubicBezTo>
                  <a:pt x="3330" y="401"/>
                  <a:pt x="4792" y="472"/>
                  <a:pt x="5768" y="848"/>
                </a:cubicBezTo>
                <a:lnTo>
                  <a:pt x="5760" y="8"/>
                </a:lnTo>
                <a:lnTo>
                  <a:pt x="0" y="0"/>
                </a:lnTo>
                <a:close/>
              </a:path>
            </a:pathLst>
          </a:custGeom>
          <a:gradFill rotWithShape="1">
            <a:gsLst>
              <a:gs pos="0">
                <a:schemeClr val="hlink">
                  <a:gamma/>
                  <a:shade val="63529"/>
                  <a:invGamma/>
                </a:schemeClr>
              </a:gs>
              <a:gs pos="100000">
                <a:schemeClr val="hlink"/>
              </a:gs>
            </a:gsLst>
            <a:lin ang="0" scaled="1"/>
          </a:gradFill>
          <a:ln w="9525">
            <a:noFill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pic>
        <p:nvPicPr>
          <p:cNvPr id="1093" name="Picture 69" descr="figure07_o copy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gray">
          <a:xfrm>
            <a:off x="600075" y="115888"/>
            <a:ext cx="1079500" cy="792162"/>
          </a:xfrm>
          <a:prstGeom prst="rect">
            <a:avLst/>
          </a:prstGeom>
          <a:noFill/>
        </p:spPr>
      </p:pic>
      <p:pic>
        <p:nvPicPr>
          <p:cNvPr id="1094" name="Picture 70" descr="figure07_b"/>
          <p:cNvPicPr>
            <a:picLocks noChangeAspect="1" noChangeArrowheads="1"/>
          </p:cNvPicPr>
          <p:nvPr/>
        </p:nvPicPr>
        <p:blipFill>
          <a:blip r:embed="rId14"/>
          <a:srcRect/>
          <a:stretch>
            <a:fillRect/>
          </a:stretch>
        </p:blipFill>
        <p:spPr bwMode="gray">
          <a:xfrm>
            <a:off x="-12700" y="333375"/>
            <a:ext cx="1439863" cy="1203325"/>
          </a:xfrm>
          <a:prstGeom prst="rect">
            <a:avLst/>
          </a:prstGeom>
          <a:noFill/>
        </p:spPr>
      </p:pic>
      <p:pic>
        <p:nvPicPr>
          <p:cNvPr id="1095" name="Picture 71" descr="figure07_g"/>
          <p:cNvPicPr>
            <a:picLocks noChangeAspect="1" noChangeArrowheads="1"/>
          </p:cNvPicPr>
          <p:nvPr/>
        </p:nvPicPr>
        <p:blipFill>
          <a:blip r:embed="rId15" cstate="print"/>
          <a:srcRect/>
          <a:stretch>
            <a:fillRect/>
          </a:stretch>
        </p:blipFill>
        <p:spPr bwMode="gray">
          <a:xfrm>
            <a:off x="1174750" y="404813"/>
            <a:ext cx="649288" cy="542925"/>
          </a:xfrm>
          <a:prstGeom prst="rect">
            <a:avLst/>
          </a:prstGeom>
          <a:noFill/>
        </p:spPr>
      </p:pic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776288" y="1347788"/>
            <a:ext cx="7758112" cy="4914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42937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429375"/>
            <a:ext cx="2895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29375"/>
            <a:ext cx="2133600" cy="320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D402336-A428-410C-9F5A-B1D230349CAE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white">
          <a:xfrm>
            <a:off x="1485900" y="209550"/>
            <a:ext cx="7391400" cy="563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FFFFFF"/>
          </a:solidFill>
          <a:latin typeface="Verdana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v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Font typeface="Wingdings" pitchFamily="2" charset="2"/>
        <a:buChar char="§"/>
        <a:defRPr sz="2800">
          <a:solidFill>
            <a:schemeClr val="tx1"/>
          </a:solidFill>
          <a:latin typeface="Arial" charset="0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chemeClr val="tx1"/>
        </a:buClr>
        <a:buChar char="•"/>
        <a:defRPr sz="2400">
          <a:solidFill>
            <a:schemeClr val="tx1"/>
          </a:solidFill>
          <a:latin typeface="Arial" charset="0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Arial" charset="0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Arial" charset="0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gif"/><Relationship Id="rId2" Type="http://schemas.openxmlformats.org/officeDocument/2006/relationships/image" Target="../media/image20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gif"/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714480" y="1785926"/>
            <a:ext cx="7056438" cy="1219200"/>
          </a:xfrm>
        </p:spPr>
        <p:txBody>
          <a:bodyPr/>
          <a:lstStyle/>
          <a:p>
            <a:pPr algn="ctr"/>
            <a:r>
              <a:rPr lang="ru-RU" sz="4800" dirty="0" smtClean="0"/>
              <a:t>Вред или польза от электронной сигареты?</a:t>
            </a:r>
            <a:endParaRPr lang="ru-RU" sz="4800" dirty="0"/>
          </a:p>
        </p:txBody>
      </p:sp>
      <p:pic>
        <p:nvPicPr>
          <p:cNvPr id="3" name="Рисунок 2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071538" y="3571876"/>
            <a:ext cx="3332924" cy="2695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электронная сигарета отзывы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00034" y="2071678"/>
            <a:ext cx="5786478" cy="3357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Отзывы врачей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В едином мнении о пользе или опасности электронных сигарет отзывы врачей и специалистов не сходятся. В то же самое время, американские исследователи утверждают, что выявленное ими в ходе исследований содержание вредных веществ превышает безопасный уровень </a:t>
            </a:r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8" y="5072074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 1. Итоги тестирования.</a:t>
            </a:r>
          </a:p>
          <a:p>
            <a:endParaRPr lang="ru-RU" dirty="0" smtClean="0"/>
          </a:p>
          <a:p>
            <a:r>
              <a:rPr lang="ru-RU" dirty="0" smtClean="0"/>
              <a:t>2. Положительные и отрицательные стороны.</a:t>
            </a:r>
          </a:p>
          <a:p>
            <a:pPr>
              <a:buNone/>
            </a:pPr>
            <a:endParaRPr lang="ru-RU" dirty="0"/>
          </a:p>
        </p:txBody>
      </p:sp>
      <p:pic>
        <p:nvPicPr>
          <p:cNvPr id="7170" name="Picture 2" descr="C:\Рисунки тематические\Курение\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14612" y="2857496"/>
            <a:ext cx="2500330" cy="3726453"/>
          </a:xfrm>
          <a:prstGeom prst="rect">
            <a:avLst/>
          </a:prstGeom>
          <a:noFill/>
        </p:spPr>
      </p:pic>
      <p:pic>
        <p:nvPicPr>
          <p:cNvPr id="7171" name="Picture 3" descr="C:\Рисунки тематические\Курение\8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233863" y="3071813"/>
            <a:ext cx="676275" cy="714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119" name="Text Box 31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89122" name="Rectangle 34"/>
          <p:cNvSpPr>
            <a:spLocks noGrp="1" noChangeArrowheads="1"/>
          </p:cNvSpPr>
          <p:nvPr>
            <p:ph type="title"/>
          </p:nvPr>
        </p:nvSpPr>
        <p:spPr>
          <a:xfrm>
            <a:off x="1979613" y="188913"/>
            <a:ext cx="6769100" cy="563562"/>
          </a:xfrm>
        </p:spPr>
        <p:txBody>
          <a:bodyPr/>
          <a:lstStyle/>
          <a:p>
            <a:r>
              <a:rPr lang="ru-RU" sz="2800" dirty="0" smtClean="0"/>
              <a:t>Проверь себя?</a:t>
            </a:r>
            <a:endParaRPr lang="ru-RU" sz="2800" dirty="0"/>
          </a:p>
        </p:txBody>
      </p:sp>
      <p:sp>
        <p:nvSpPr>
          <p:cNvPr id="89123" name="Rectangle 35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353425" cy="4824412"/>
          </a:xfrm>
        </p:spPr>
        <p:txBody>
          <a:bodyPr/>
          <a:lstStyle/>
          <a:p>
            <a:r>
              <a:rPr lang="ru-RU" dirty="0" smtClean="0"/>
              <a:t>1. Как вы считаете, вредна ли для здоровья электронная сигарета?</a:t>
            </a:r>
          </a:p>
          <a:p>
            <a:pPr>
              <a:buNone/>
            </a:pPr>
            <a:r>
              <a:rPr lang="ru-RU" dirty="0" smtClean="0"/>
              <a:t>(да, нет)</a:t>
            </a:r>
          </a:p>
          <a:p>
            <a:r>
              <a:rPr lang="ru-RU" dirty="0" smtClean="0"/>
              <a:t>2. Можно ли верить телевизионной рекламе о безвредности электронной сигареты? (да. Нет)</a:t>
            </a:r>
          </a:p>
          <a:p>
            <a:r>
              <a:rPr lang="ru-RU" dirty="0" smtClean="0"/>
              <a:t>3. Законно ли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наносить на этикетку 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сигарет надписи </a:t>
            </a:r>
            <a:r>
              <a:rPr lang="ru-RU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"</a:t>
            </a:r>
            <a:r>
              <a:rPr lang="ru-RU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легкие сигареты»? </a:t>
            </a:r>
            <a:r>
              <a:rPr lang="ru-RU" dirty="0" smtClean="0"/>
              <a:t>(да, нет)</a:t>
            </a:r>
            <a:endParaRPr lang="ru-RU" dirty="0"/>
          </a:p>
        </p:txBody>
      </p:sp>
      <p:pic>
        <p:nvPicPr>
          <p:cNvPr id="4098" name="Picture 2" descr="C:\Рисунки тематические\Курение\1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68" y="5417094"/>
            <a:ext cx="1071570" cy="113612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"/>
                                        <p:tgtEl>
                                          <p:spTgt spid="8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400" fill="hold"/>
                                        <p:tgtEl>
                                          <p:spTgt spid="8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00" fill="hold"/>
                                        <p:tgtEl>
                                          <p:spTgt spid="8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9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2" presetID="4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"/>
                                        <p:tgtEl>
                                          <p:spTgt spid="89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400" fill="hold"/>
                                        <p:tgtEl>
                                          <p:spTgt spid="89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400" fill="hold"/>
                                        <p:tgtEl>
                                          <p:spTgt spid="89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3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9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1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2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2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3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3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4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4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50000">
                                          <p:val>
                                            <p:strVal val="#ppt_x+0.1550"/>
                                          </p:val>
                                        </p:tav>
                                        <p:tav tm="55000">
                                          <p:val>
                                            <p:strVal val="#ppt_x+0.1531"/>
                                          </p:val>
                                        </p:tav>
                                        <p:tav tm="60000">
                                          <p:val>
                                            <p:strVal val="#ppt_x+0.1474"/>
                                          </p:val>
                                        </p:tav>
                                        <p:tav tm="65000">
                                          <p:val>
                                            <p:strVal val="#ppt_x+0.1381"/>
                                          </p:val>
                                        </p:tav>
                                        <p:tav tm="70000">
                                          <p:val>
                                            <p:strVal val="#ppt_x+0.1254"/>
                                          </p:val>
                                        </p:tav>
                                        <p:tav tm="75000">
                                          <p:val>
                                            <p:strVal val="#ppt_x+0.1096"/>
                                          </p:val>
                                        </p:tav>
                                        <p:tav tm="80000">
                                          <p:val>
                                            <p:strVal val="#ppt_x+0.0911"/>
                                          </p:val>
                                        </p:tav>
                                        <p:tav tm="85000">
                                          <p:val>
                                            <p:strVal val="#ppt_x+0.0704"/>
                                          </p:val>
                                        </p:tav>
                                        <p:tav tm="90000">
                                          <p:val>
                                            <p:strVal val="#ppt_x+0.0479"/>
                                          </p:val>
                                        </p:tav>
                                        <p:tav tm="95000">
                                          <p:val>
                                            <p:strVal val="#ppt_x+0.024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00" decel="50000" fill="hold">
                                          <p:stCondLst>
                                            <p:cond delay="400"/>
                                          </p:stCondLst>
                                        </p:cTn>
                                        <p:tgtEl>
                                          <p:spTgt spid="89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31"/>
                                          </p:val>
                                        </p:tav>
                                        <p:tav tm="5000">
                                          <p:val>
                                            <p:strVal val="#ppt_y+0.308"/>
                                          </p:val>
                                        </p:tav>
                                        <p:tav tm="10000">
                                          <p:val>
                                            <p:strVal val="#ppt_y+0.3024"/>
                                          </p:val>
                                        </p:tav>
                                        <p:tav tm="15000">
                                          <p:val>
                                            <p:strVal val="#ppt_y+0.2931"/>
                                          </p:val>
                                        </p:tav>
                                        <p:tav tm="20000">
                                          <p:val>
                                            <p:strVal val="#ppt_y+0.2804"/>
                                          </p:val>
                                        </p:tav>
                                        <p:tav tm="25000">
                                          <p:val>
                                            <p:strVal val="#ppt_y+0.2646"/>
                                          </p:val>
                                        </p:tav>
                                        <p:tav tm="30000">
                                          <p:val>
                                            <p:strVal val="#ppt_y+0.2461"/>
                                          </p:val>
                                        </p:tav>
                                        <p:tav tm="35000">
                                          <p:val>
                                            <p:strVal val="#ppt_y+0.2253"/>
                                          </p:val>
                                        </p:tav>
                                        <p:tav tm="40000">
                                          <p:val>
                                            <p:strVal val="#ppt_y+0.2029"/>
                                          </p:val>
                                        </p:tav>
                                        <p:tav tm="45000">
                                          <p:val>
                                            <p:strVal val="#ppt_y+0.1792"/>
                                          </p:val>
                                        </p:tav>
                                        <p:tav tm="50000">
                                          <p:val>
                                            <p:strVal val="#ppt_y+0.155"/>
                                          </p:val>
                                        </p:tav>
                                        <p:tav tm="55000">
                                          <p:val>
                                            <p:strVal val="#ppt_y+0.1307"/>
                                          </p:val>
                                        </p:tav>
                                        <p:tav tm="60000">
                                          <p:val>
                                            <p:strVal val="#ppt_y+0.1071"/>
                                          </p:val>
                                        </p:tav>
                                        <p:tav tm="65000">
                                          <p:val>
                                            <p:strVal val="#ppt_y+0.0846"/>
                                          </p:val>
                                        </p:tav>
                                        <p:tav tm="70000">
                                          <p:val>
                                            <p:strVal val="#ppt_y+0.0639"/>
                                          </p:val>
                                        </p:tav>
                                        <p:tav tm="75000">
                                          <p:val>
                                            <p:strVal val="#ppt_y+0.0454"/>
                                          </p:val>
                                        </p:tav>
                                        <p:tav tm="80000">
                                          <p:val>
                                            <p:strVal val="#ppt_y+0.0296"/>
                                          </p:val>
                                        </p:tav>
                                        <p:tav tm="85000">
                                          <p:val>
                                            <p:strVal val="#ppt_y+0.0169"/>
                                          </p:val>
                                        </p:tav>
                                        <p:tav tm="90000">
                                          <p:val>
                                            <p:strVal val="#ppt_y+0.0076"/>
                                          </p:val>
                                        </p:tav>
                                        <p:tav tm="95000">
                                          <p:val>
                                            <p:strVal val="#ppt_y+0.0019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8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8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89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89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89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89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Text Box 2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23907" name="Rectangle 3"/>
          <p:cNvSpPr>
            <a:spLocks noGrp="1" noChangeArrowheads="1"/>
          </p:cNvSpPr>
          <p:nvPr>
            <p:ph type="title"/>
          </p:nvPr>
        </p:nvSpPr>
        <p:spPr>
          <a:xfrm>
            <a:off x="1979613" y="188913"/>
            <a:ext cx="6769100" cy="563562"/>
          </a:xfrm>
        </p:spPr>
        <p:txBody>
          <a:bodyPr/>
          <a:lstStyle/>
          <a:p>
            <a:endParaRPr lang="ru-RU" sz="2800"/>
          </a:p>
        </p:txBody>
      </p:sp>
      <p:sp>
        <p:nvSpPr>
          <p:cNvPr id="12390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353425" cy="4824412"/>
          </a:xfrm>
        </p:spPr>
        <p:txBody>
          <a:bodyPr/>
          <a:lstStyle/>
          <a:p>
            <a:r>
              <a:rPr lang="ru-RU" dirty="0" smtClean="0"/>
              <a:t>4. С электронной сигаретой можно смело пожелать - </a:t>
            </a:r>
            <a:r>
              <a:rPr lang="ru-RU" b="1" dirty="0" smtClean="0"/>
              <a:t>Курите на здоровье! (да. Нет)</a:t>
            </a:r>
          </a:p>
          <a:p>
            <a:r>
              <a:rPr lang="ru-RU" b="1" dirty="0" smtClean="0"/>
              <a:t>5.Что сильней </a:t>
            </a:r>
            <a:r>
              <a:rPr lang="ru-RU" dirty="0" smtClean="0"/>
              <a:t>зависимость к никотину или психологическая зависимость к сигарете в руках и привычному дыму.</a:t>
            </a:r>
          </a:p>
          <a:p>
            <a:r>
              <a:rPr lang="ru-RU" dirty="0" smtClean="0"/>
              <a:t>6. Как вы думаете одобряют или нет врачи электронные сигареты? (да. Нет) </a:t>
            </a:r>
            <a:endParaRPr lang="ru-RU" dirty="0"/>
          </a:p>
        </p:txBody>
      </p:sp>
      <p:pic>
        <p:nvPicPr>
          <p:cNvPr id="3074" name="Picture 2" descr="C:\Рисунки тематические\Курение\d02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214546" y="5431216"/>
            <a:ext cx="3648081" cy="12077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12390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23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23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23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2390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3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23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23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23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2390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Text Box 2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title"/>
          </p:nvPr>
        </p:nvSpPr>
        <p:spPr>
          <a:xfrm>
            <a:off x="1979613" y="188913"/>
            <a:ext cx="6769100" cy="563562"/>
          </a:xfrm>
        </p:spPr>
        <p:txBody>
          <a:bodyPr/>
          <a:lstStyle/>
          <a:p>
            <a:endParaRPr lang="ru-RU" sz="2800"/>
          </a:p>
        </p:txBody>
      </p:sp>
      <p:sp>
        <p:nvSpPr>
          <p:cNvPr id="12493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353425" cy="4824412"/>
          </a:xfrm>
        </p:spPr>
        <p:txBody>
          <a:bodyPr/>
          <a:lstStyle/>
          <a:p>
            <a:r>
              <a:rPr lang="ru-RU" dirty="0" smtClean="0"/>
              <a:t>7. Электронная сигарета   помогает бросить курить?, (да. Нет)</a:t>
            </a:r>
          </a:p>
          <a:p>
            <a:r>
              <a:rPr lang="ru-RU" dirty="0" smtClean="0"/>
              <a:t> 8. Электронная сигарета превосходно подходит на роль ценного и оригинального подарка. (да, нет)</a:t>
            </a:r>
            <a:endParaRPr lang="ru-RU" dirty="0"/>
          </a:p>
        </p:txBody>
      </p:sp>
      <p:pic>
        <p:nvPicPr>
          <p:cNvPr id="2050" name="Picture 2" descr="C:\Рисунки тематические\Курение\26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4500570"/>
            <a:ext cx="1703444" cy="160020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24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24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24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1249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4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124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124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24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24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493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978" name="Text Box 2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26979" name="Rectangle 3"/>
          <p:cNvSpPr>
            <a:spLocks noGrp="1" noChangeArrowheads="1"/>
          </p:cNvSpPr>
          <p:nvPr>
            <p:ph type="title"/>
          </p:nvPr>
        </p:nvSpPr>
        <p:spPr>
          <a:xfrm>
            <a:off x="1979613" y="188913"/>
            <a:ext cx="6769100" cy="563562"/>
          </a:xfrm>
        </p:spPr>
        <p:txBody>
          <a:bodyPr/>
          <a:lstStyle/>
          <a:p>
            <a:endParaRPr lang="ru-RU" sz="2800"/>
          </a:p>
        </p:txBody>
      </p:sp>
      <p:sp>
        <p:nvSpPr>
          <p:cNvPr id="126980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353425" cy="3798902"/>
          </a:xfrm>
        </p:spPr>
        <p:txBody>
          <a:bodyPr/>
          <a:lstStyle/>
          <a:p>
            <a:r>
              <a:rPr lang="ru-RU" dirty="0" smtClean="0"/>
              <a:t>Электронная сигарета по своей структуре - это ингалятор, который с помощью энергии от микро аккумулятора, при вдохе подает воздушно-капельным путем жидкость с никотином в виде имитации дыма и вкусовыми ощущениями, приближенными к реальным ощущениям </a:t>
            </a:r>
            <a:endParaRPr lang="ru-RU" dirty="0"/>
          </a:p>
        </p:txBody>
      </p:sp>
      <p:pic>
        <p:nvPicPr>
          <p:cNvPr id="1026" name="Picture 2" descr="C:\Рисунки тематические\Курение\20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928926" y="5357826"/>
            <a:ext cx="1257302" cy="122032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002" name="Text Box 2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28003" name="Rectangle 3"/>
          <p:cNvSpPr>
            <a:spLocks noGrp="1" noChangeArrowheads="1"/>
          </p:cNvSpPr>
          <p:nvPr>
            <p:ph type="title"/>
          </p:nvPr>
        </p:nvSpPr>
        <p:spPr>
          <a:xfrm>
            <a:off x="1979613" y="188913"/>
            <a:ext cx="6769100" cy="563562"/>
          </a:xfrm>
        </p:spPr>
        <p:txBody>
          <a:bodyPr/>
          <a:lstStyle/>
          <a:p>
            <a:endParaRPr lang="ru-RU" sz="2800"/>
          </a:p>
        </p:txBody>
      </p:sp>
      <p:sp>
        <p:nvSpPr>
          <p:cNvPr id="128004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353425" cy="4824412"/>
          </a:xfrm>
        </p:spPr>
        <p:txBody>
          <a:bodyPr/>
          <a:lstStyle/>
          <a:p>
            <a:r>
              <a:rPr lang="ru-RU" dirty="0" smtClean="0"/>
              <a:t>Жидкость заправляется в сменные картриджи и может содержать, как разные дозы никотина, так и не содержать никотин вообще. Отсутствие никотина во многих картриджей, равно, как и отсутствие продуктов горения говорит о, </a:t>
            </a:r>
            <a:r>
              <a:rPr lang="ru-RU" i="1" u="sng" dirty="0" smtClean="0">
                <a:solidFill>
                  <a:srgbClr val="FF0000"/>
                </a:solidFill>
              </a:rPr>
              <a:t>возможной</a:t>
            </a:r>
            <a:r>
              <a:rPr lang="ru-RU" dirty="0" smtClean="0"/>
              <a:t>, безвредности электронной сигареты</a:t>
            </a:r>
            <a:endParaRPr lang="ru-RU" dirty="0"/>
          </a:p>
        </p:txBody>
      </p:sp>
      <p:pic>
        <p:nvPicPr>
          <p:cNvPr id="5122" name="Picture 2" descr="C:\Рисунки тематические\Курение\19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786181" y="5643578"/>
            <a:ext cx="4052483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026" name="Text Box 2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29027" name="Rectangle 3"/>
          <p:cNvSpPr>
            <a:spLocks noGrp="1" noChangeArrowheads="1"/>
          </p:cNvSpPr>
          <p:nvPr>
            <p:ph type="title"/>
          </p:nvPr>
        </p:nvSpPr>
        <p:spPr>
          <a:xfrm>
            <a:off x="1979613" y="188912"/>
            <a:ext cx="6769100" cy="1311261"/>
          </a:xfrm>
        </p:spPr>
        <p:txBody>
          <a:bodyPr/>
          <a:lstStyle/>
          <a:p>
            <a:r>
              <a:rPr lang="ru-RU" sz="9600" dirty="0" smtClean="0">
                <a:solidFill>
                  <a:srgbClr val="FF0000"/>
                </a:solidFill>
              </a:rPr>
              <a:t>Но…</a:t>
            </a:r>
            <a:endParaRPr lang="ru-RU" sz="9600" dirty="0">
              <a:solidFill>
                <a:srgbClr val="FF0000"/>
              </a:solidFill>
            </a:endParaRPr>
          </a:p>
        </p:txBody>
      </p:sp>
      <p:sp>
        <p:nvSpPr>
          <p:cNvPr id="129028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353425" cy="4824412"/>
          </a:xfrm>
        </p:spPr>
        <p:txBody>
          <a:bodyPr/>
          <a:lstStyle/>
          <a:p>
            <a:r>
              <a:rPr lang="ru-RU" dirty="0" smtClean="0"/>
              <a:t>Почему можно говорить только о возможной безопасной подмены сигареты? Дело в том, что в отличии от традиционных сигарет, электронные сигареты пока не подлежат обязательной сертификации, а значит, говорить стопроцентно уверенно о вреде или пользе еще рано. </a:t>
            </a:r>
            <a:endParaRPr lang="ru-RU" dirty="0"/>
          </a:p>
        </p:txBody>
      </p:sp>
      <p:pic>
        <p:nvPicPr>
          <p:cNvPr id="6146" name="Picture 2" descr="C:\Рисунки тематические\Курение\11r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72198" y="5072074"/>
            <a:ext cx="1428755" cy="1428755"/>
          </a:xfrm>
          <a:prstGeom prst="rect">
            <a:avLst/>
          </a:prstGeom>
          <a:noFill/>
        </p:spPr>
      </p:pic>
      <p:pic>
        <p:nvPicPr>
          <p:cNvPr id="6147" name="Picture 3" descr="C:\Рисунки тематические\Курение\pokuril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214678" y="5538798"/>
            <a:ext cx="285752" cy="95726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954" name="Text Box 2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25955" name="Rectangle 3"/>
          <p:cNvSpPr>
            <a:spLocks noGrp="1" noChangeArrowheads="1"/>
          </p:cNvSpPr>
          <p:nvPr>
            <p:ph type="title"/>
          </p:nvPr>
        </p:nvSpPr>
        <p:spPr>
          <a:xfrm>
            <a:off x="1979613" y="188913"/>
            <a:ext cx="6769100" cy="563562"/>
          </a:xfrm>
        </p:spPr>
        <p:txBody>
          <a:bodyPr/>
          <a:lstStyle/>
          <a:p>
            <a:endParaRPr lang="ru-RU" sz="2800"/>
          </a:p>
        </p:txBody>
      </p:sp>
      <p:sp>
        <p:nvSpPr>
          <p:cNvPr id="125956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353425" cy="4824412"/>
          </a:xfrm>
        </p:spPr>
        <p:txBody>
          <a:bodyPr/>
          <a:lstStyle/>
          <a:p>
            <a:r>
              <a:rPr lang="ru-RU" dirty="0" smtClean="0"/>
              <a:t>Сертификация означает строгие нормы содержания тех или иных веществ в составе сигареты, таких, как никотина и других опасных веществ, в обычных сигаретах содержание таких веществ строго прописаны Всемирной Организацией Здравоохранения. </a:t>
            </a:r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14678" y="5143512"/>
            <a:ext cx="1428750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218" name="Picture 2" descr="C:\Рисунки тематические\Курение\13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16" y="4572008"/>
            <a:ext cx="2005018" cy="200501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Text Box 2"/>
          <p:cNvSpPr txBox="1">
            <a:spLocks noChangeArrowheads="1"/>
          </p:cNvSpPr>
          <p:nvPr/>
        </p:nvSpPr>
        <p:spPr bwMode="auto">
          <a:xfrm>
            <a:off x="1660525" y="722313"/>
            <a:ext cx="1841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endParaRPr lang="ru-RU"/>
          </a:p>
        </p:txBody>
      </p:sp>
      <p:sp>
        <p:nvSpPr>
          <p:cNvPr id="130051" name="Rectangle 3"/>
          <p:cNvSpPr>
            <a:spLocks noGrp="1" noChangeArrowheads="1"/>
          </p:cNvSpPr>
          <p:nvPr>
            <p:ph type="title"/>
          </p:nvPr>
        </p:nvSpPr>
        <p:spPr>
          <a:xfrm>
            <a:off x="1979613" y="188913"/>
            <a:ext cx="6769100" cy="563562"/>
          </a:xfrm>
        </p:spPr>
        <p:txBody>
          <a:bodyPr/>
          <a:lstStyle/>
          <a:p>
            <a:endParaRPr lang="ru-RU" sz="2800"/>
          </a:p>
        </p:txBody>
      </p:sp>
      <p:sp>
        <p:nvSpPr>
          <p:cNvPr id="130052" name="Rectangle 4"/>
          <p:cNvSpPr>
            <a:spLocks noGrp="1" noChangeArrowheads="1"/>
          </p:cNvSpPr>
          <p:nvPr>
            <p:ph type="body" idx="1"/>
          </p:nvPr>
        </p:nvSpPr>
        <p:spPr>
          <a:xfrm>
            <a:off x="395288" y="1773238"/>
            <a:ext cx="8353425" cy="4824412"/>
          </a:xfrm>
        </p:spPr>
        <p:txBody>
          <a:bodyPr/>
          <a:lstStyle/>
          <a:p>
            <a:r>
              <a:rPr lang="ru-RU" dirty="0" smtClean="0"/>
              <a:t>Более того, </a:t>
            </a:r>
            <a:r>
              <a:rPr lang="ru-RU" dirty="0" err="1" smtClean="0"/>
              <a:t>элетронные</a:t>
            </a:r>
            <a:r>
              <a:rPr lang="ru-RU" dirty="0" smtClean="0"/>
              <a:t> сигареты не проходили полных испытаний ВОЗ, а всего лишь подвергались тестированиям врачей, ученых и специалистов из независимых исследовательских организаций разных стран. </a:t>
            </a:r>
          </a:p>
          <a:p>
            <a:endParaRPr lang="ru-RU" dirty="0"/>
          </a:p>
        </p:txBody>
      </p:sp>
      <p:pic>
        <p:nvPicPr>
          <p:cNvPr id="5" name="Рисунок 4"/>
          <p:cNvPicPr/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714480" y="4929198"/>
            <a:ext cx="1428750" cy="1428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194" name="Picture 2" descr="C:\Рисунки тематические\Курение\27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4676270"/>
            <a:ext cx="1700217" cy="142450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Мир 3D">
  <a:themeElements>
    <a:clrScheme name="cdb2004101gl 3">
      <a:dk1>
        <a:srgbClr val="335338"/>
      </a:dk1>
      <a:lt1>
        <a:srgbClr val="D7E4BE"/>
      </a:lt1>
      <a:dk2>
        <a:srgbClr val="000066"/>
      </a:dk2>
      <a:lt2>
        <a:srgbClr val="B2B2B2"/>
      </a:lt2>
      <a:accent1>
        <a:srgbClr val="2F86B1"/>
      </a:accent1>
      <a:accent2>
        <a:srgbClr val="D2761A"/>
      </a:accent2>
      <a:accent3>
        <a:srgbClr val="E8EFDB"/>
      </a:accent3>
      <a:accent4>
        <a:srgbClr val="2A462E"/>
      </a:accent4>
      <a:accent5>
        <a:srgbClr val="ADC3D5"/>
      </a:accent5>
      <a:accent6>
        <a:srgbClr val="BE6A16"/>
      </a:accent6>
      <a:hlink>
        <a:srgbClr val="368463"/>
      </a:hlink>
      <a:folHlink>
        <a:srgbClr val="481ECE"/>
      </a:folHlink>
    </a:clrScheme>
    <a:fontScheme name="cdb2004101gl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cdb2004101gl 1">
        <a:dk1>
          <a:srgbClr val="1A3E86"/>
        </a:dk1>
        <a:lt1>
          <a:srgbClr val="C1CFDD"/>
        </a:lt1>
        <a:dk2>
          <a:srgbClr val="000000"/>
        </a:dk2>
        <a:lt2>
          <a:srgbClr val="B2B2B2"/>
        </a:lt2>
        <a:accent1>
          <a:srgbClr val="4AAAC0"/>
        </a:accent1>
        <a:accent2>
          <a:srgbClr val="6600FF"/>
        </a:accent2>
        <a:accent3>
          <a:srgbClr val="DDE4EB"/>
        </a:accent3>
        <a:accent4>
          <a:srgbClr val="143472"/>
        </a:accent4>
        <a:accent5>
          <a:srgbClr val="B1D2DC"/>
        </a:accent5>
        <a:accent6>
          <a:srgbClr val="5C00E7"/>
        </a:accent6>
        <a:hlink>
          <a:srgbClr val="0066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1gl 2">
        <a:dk1>
          <a:srgbClr val="2B166E"/>
        </a:dk1>
        <a:lt1>
          <a:srgbClr val="AADBFC"/>
        </a:lt1>
        <a:dk2>
          <a:srgbClr val="003366"/>
        </a:dk2>
        <a:lt2>
          <a:srgbClr val="B2B2B2"/>
        </a:lt2>
        <a:accent1>
          <a:srgbClr val="19B17B"/>
        </a:accent1>
        <a:accent2>
          <a:srgbClr val="E57B1B"/>
        </a:accent2>
        <a:accent3>
          <a:srgbClr val="D2EAFD"/>
        </a:accent3>
        <a:accent4>
          <a:srgbClr val="23115D"/>
        </a:accent4>
        <a:accent5>
          <a:srgbClr val="ABD5BF"/>
        </a:accent5>
        <a:accent6>
          <a:srgbClr val="CF6F17"/>
        </a:accent6>
        <a:hlink>
          <a:srgbClr val="0066CC"/>
        </a:hlink>
        <a:folHlink>
          <a:srgbClr val="8C71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cdb2004101gl 3">
        <a:dk1>
          <a:srgbClr val="335338"/>
        </a:dk1>
        <a:lt1>
          <a:srgbClr val="D7E4BE"/>
        </a:lt1>
        <a:dk2>
          <a:srgbClr val="000066"/>
        </a:dk2>
        <a:lt2>
          <a:srgbClr val="B2B2B2"/>
        </a:lt2>
        <a:accent1>
          <a:srgbClr val="2F86B1"/>
        </a:accent1>
        <a:accent2>
          <a:srgbClr val="D2761A"/>
        </a:accent2>
        <a:accent3>
          <a:srgbClr val="E8EFDB"/>
        </a:accent3>
        <a:accent4>
          <a:srgbClr val="2A462E"/>
        </a:accent4>
        <a:accent5>
          <a:srgbClr val="ADC3D5"/>
        </a:accent5>
        <a:accent6>
          <a:srgbClr val="BE6A16"/>
        </a:accent6>
        <a:hlink>
          <a:srgbClr val="368463"/>
        </a:hlink>
        <a:folHlink>
          <a:srgbClr val="481EC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Мир 3D</Template>
  <TotalTime>44</TotalTime>
  <Words>384</Words>
  <Application>Microsoft PowerPoint</Application>
  <PresentationFormat>Экран (4:3)</PresentationFormat>
  <Paragraphs>22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Мир 3D</vt:lpstr>
      <vt:lpstr>Вред или польза от электронной сигареты?</vt:lpstr>
      <vt:lpstr>Проверь себя?</vt:lpstr>
      <vt:lpstr>Слайд 3</vt:lpstr>
      <vt:lpstr>Слайд 4</vt:lpstr>
      <vt:lpstr>Слайд 5</vt:lpstr>
      <vt:lpstr>Слайд 6</vt:lpstr>
      <vt:lpstr>Но…</vt:lpstr>
      <vt:lpstr>Слайд 8</vt:lpstr>
      <vt:lpstr>Слайд 9</vt:lpstr>
      <vt:lpstr>Слайд 10</vt:lpstr>
      <vt:lpstr>Отзывы врачей </vt:lpstr>
      <vt:lpstr>Слайд 12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Вред или польза от электронной сигареты?</dc:title>
  <dc:creator>Администратор</dc:creator>
  <cp:lastModifiedBy>Odin</cp:lastModifiedBy>
  <cp:revision>6</cp:revision>
  <dcterms:created xsi:type="dcterms:W3CDTF">2012-03-18T09:05:23Z</dcterms:created>
  <dcterms:modified xsi:type="dcterms:W3CDTF">2013-04-05T11:07:56Z</dcterms:modified>
</cp:coreProperties>
</file>