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3" r:id="rId3"/>
    <p:sldId id="257" r:id="rId4"/>
    <p:sldId id="258" r:id="rId5"/>
    <p:sldId id="259" r:id="rId6"/>
    <p:sldId id="260" r:id="rId7"/>
    <p:sldId id="261" r:id="rId8"/>
    <p:sldId id="262"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34" autoAdjust="0"/>
    <p:restoredTop sz="94660"/>
  </p:normalViewPr>
  <p:slideViewPr>
    <p:cSldViewPr>
      <p:cViewPr>
        <p:scale>
          <a:sx n="100" d="100"/>
          <a:sy n="100" d="100"/>
        </p:scale>
        <p:origin x="-282" y="-1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9CC6274D-48AE-4491-BEB9-432D1620E9A0}" type="datetimeFigureOut">
              <a:rPr lang="ru-RU" smtClean="0"/>
              <a:pPr/>
              <a:t>18.01.2013</a:t>
            </a:fld>
            <a:endParaRPr lang="ru-RU"/>
          </a:p>
        </p:txBody>
      </p:sp>
      <p:sp>
        <p:nvSpPr>
          <p:cNvPr id="16" name="Номер слайда 15"/>
          <p:cNvSpPr>
            <a:spLocks noGrp="1"/>
          </p:cNvSpPr>
          <p:nvPr>
            <p:ph type="sldNum" sz="quarter" idx="11"/>
          </p:nvPr>
        </p:nvSpPr>
        <p:spPr/>
        <p:txBody>
          <a:bodyPr/>
          <a:lstStyle/>
          <a:p>
            <a:fld id="{C2D7A0FF-E4A0-4491-96B1-FF0AA2C0E212}"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CC6274D-48AE-4491-BEB9-432D1620E9A0}" type="datetimeFigureOut">
              <a:rPr lang="ru-RU" smtClean="0"/>
              <a:pPr/>
              <a:t>18.01.2013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2D7A0FF-E4A0-4491-96B1-FF0AA2C0E21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CC6274D-48AE-4491-BEB9-432D1620E9A0}" type="datetimeFigureOut">
              <a:rPr lang="ru-RU" smtClean="0"/>
              <a:pPr/>
              <a:t>18.01.2013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2D7A0FF-E4A0-4491-96B1-FF0AA2C0E21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9CC6274D-48AE-4491-BEB9-432D1620E9A0}" type="datetimeFigureOut">
              <a:rPr lang="ru-RU" smtClean="0"/>
              <a:pPr/>
              <a:t>18.01.2013</a:t>
            </a:fld>
            <a:endParaRPr lang="ru-RU"/>
          </a:p>
        </p:txBody>
      </p:sp>
      <p:sp>
        <p:nvSpPr>
          <p:cNvPr id="15" name="Номер слайда 14"/>
          <p:cNvSpPr>
            <a:spLocks noGrp="1"/>
          </p:cNvSpPr>
          <p:nvPr>
            <p:ph type="sldNum" sz="quarter" idx="15"/>
          </p:nvPr>
        </p:nvSpPr>
        <p:spPr/>
        <p:txBody>
          <a:bodyPr/>
          <a:lstStyle>
            <a:lvl1pPr algn="ctr">
              <a:defRPr/>
            </a:lvl1pPr>
          </a:lstStyle>
          <a:p>
            <a:fld id="{C2D7A0FF-E4A0-4491-96B1-FF0AA2C0E212}"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9CC6274D-48AE-4491-BEB9-432D1620E9A0}" type="datetimeFigureOut">
              <a:rPr lang="ru-RU" smtClean="0"/>
              <a:pPr/>
              <a:t>18.01.2013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2D7A0FF-E4A0-4491-96B1-FF0AA2C0E212}"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9CC6274D-48AE-4491-BEB9-432D1620E9A0}" type="datetimeFigureOut">
              <a:rPr lang="ru-RU" smtClean="0"/>
              <a:pPr/>
              <a:t>18.01.2013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2D7A0FF-E4A0-4491-96B1-FF0AA2C0E212}"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C2D7A0FF-E4A0-4491-96B1-FF0AA2C0E212}"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9CC6274D-48AE-4491-BEB9-432D1620E9A0}" type="datetimeFigureOut">
              <a:rPr lang="ru-RU" smtClean="0"/>
              <a:pPr/>
              <a:t>18.01.2013</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9CC6274D-48AE-4491-BEB9-432D1620E9A0}" type="datetimeFigureOut">
              <a:rPr lang="ru-RU" smtClean="0"/>
              <a:pPr/>
              <a:t>18.01.2013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2D7A0FF-E4A0-4491-96B1-FF0AA2C0E212}"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CC6274D-48AE-4491-BEB9-432D1620E9A0}" type="datetimeFigureOut">
              <a:rPr lang="ru-RU" smtClean="0"/>
              <a:pPr/>
              <a:t>18.01.2013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2D7A0FF-E4A0-4491-96B1-FF0AA2C0E21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9CC6274D-48AE-4491-BEB9-432D1620E9A0}" type="datetimeFigureOut">
              <a:rPr lang="ru-RU" smtClean="0"/>
              <a:pPr/>
              <a:t>18.01.2013</a:t>
            </a:fld>
            <a:endParaRPr lang="ru-RU"/>
          </a:p>
        </p:txBody>
      </p:sp>
      <p:sp>
        <p:nvSpPr>
          <p:cNvPr id="9" name="Номер слайда 8"/>
          <p:cNvSpPr>
            <a:spLocks noGrp="1"/>
          </p:cNvSpPr>
          <p:nvPr>
            <p:ph type="sldNum" sz="quarter" idx="15"/>
          </p:nvPr>
        </p:nvSpPr>
        <p:spPr/>
        <p:txBody>
          <a:bodyPr/>
          <a:lstStyle/>
          <a:p>
            <a:fld id="{C2D7A0FF-E4A0-4491-96B1-FF0AA2C0E212}"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9CC6274D-48AE-4491-BEB9-432D1620E9A0}" type="datetimeFigureOut">
              <a:rPr lang="ru-RU" smtClean="0"/>
              <a:pPr/>
              <a:t>18.01.2013</a:t>
            </a:fld>
            <a:endParaRPr lang="ru-RU"/>
          </a:p>
        </p:txBody>
      </p:sp>
      <p:sp>
        <p:nvSpPr>
          <p:cNvPr id="9" name="Номер слайда 8"/>
          <p:cNvSpPr>
            <a:spLocks noGrp="1"/>
          </p:cNvSpPr>
          <p:nvPr>
            <p:ph type="sldNum" sz="quarter" idx="11"/>
          </p:nvPr>
        </p:nvSpPr>
        <p:spPr/>
        <p:txBody>
          <a:bodyPr/>
          <a:lstStyle/>
          <a:p>
            <a:fld id="{C2D7A0FF-E4A0-4491-96B1-FF0AA2C0E212}"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9CC6274D-48AE-4491-BEB9-432D1620E9A0}" type="datetimeFigureOut">
              <a:rPr lang="ru-RU" smtClean="0"/>
              <a:pPr/>
              <a:t>18.01.2013</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2D7A0FF-E4A0-4491-96B1-FF0AA2C0E212}"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ru.wikipedia.org/wiki/1791_%D0%B3%D0%BE%D0%B4" TargetMode="External"/><Relationship Id="rId13" Type="http://schemas.openxmlformats.org/officeDocument/2006/relationships/hyperlink" Target="http://ru.wikipedia.org/wiki/%D0%9A%D0%B0%D0%BF%D0%B5%D0%BB%D1%8C%D0%BC%D0%B5%D0%B9%D1%81%D1%82%D0%B5%D1%80" TargetMode="External"/><Relationship Id="rId18" Type="http://schemas.openxmlformats.org/officeDocument/2006/relationships/hyperlink" Target="http://ru.wikipedia.org/wiki/%D0%9A%D0%BB%D0%B0%D0%B2%D0%B8%D1%88%D0%BD%D1%8B%D0%B5_%D0%BC%D1%83%D0%B7%D1%8B%D0%BA%D0%B0%D0%BB%D1%8C%D0%BD%D1%8B%D0%B5_%D0%B8%D0%BD%D1%81%D1%82%D1%80%D1%83%D0%BC%D0%B5%D0%BD%D1%82%D1%8B" TargetMode="External"/><Relationship Id="rId3" Type="http://schemas.openxmlformats.org/officeDocument/2006/relationships/hyperlink" Target="http://ru.wikipedia.org/wiki/1756_%D0%B3%D0%BE%D0%B4" TargetMode="External"/><Relationship Id="rId7" Type="http://schemas.openxmlformats.org/officeDocument/2006/relationships/hyperlink" Target="http://ru.wikipedia.org/wiki/5_%D0%B4%D0%B5%D0%BA%D0%B0%D0%B1%D1%80%D1%8F" TargetMode="External"/><Relationship Id="rId12" Type="http://schemas.openxmlformats.org/officeDocument/2006/relationships/hyperlink" Target="http://ru.wikipedia.org/wiki/%D0%A1%D0%BA%D1%80%D0%B8%D0%BF%D0%B0%D1%87" TargetMode="External"/><Relationship Id="rId17" Type="http://schemas.openxmlformats.org/officeDocument/2006/relationships/hyperlink" Target="http://ru.wikipedia.org/wiki/%D0%9A%D0%BB%D0%B0%D0%B2%D0%B5%D1%81%D0%B8%D0%BD" TargetMode="External"/><Relationship Id="rId2" Type="http://schemas.openxmlformats.org/officeDocument/2006/relationships/hyperlink" Target="http://ru.wikipedia.org/wiki/27_%D1%8F%D0%BD%D0%B2%D0%B0%D1%80%D1%8F" TargetMode="External"/><Relationship Id="rId16" Type="http://schemas.openxmlformats.org/officeDocument/2006/relationships/hyperlink" Target="http://ru.wikipedia.org/wiki/%D0%A1%D0%BA%D1%80%D0%B8%D0%BF%D0%BA%D0%B0" TargetMode="External"/><Relationship Id="rId1" Type="http://schemas.openxmlformats.org/officeDocument/2006/relationships/slideLayout" Target="../slideLayouts/slideLayout2.xml"/><Relationship Id="rId6" Type="http://schemas.openxmlformats.org/officeDocument/2006/relationships/hyperlink" Target="http://ru.wikipedia.org/wiki/%D0%90%D0%B2%D1%81%D1%82%D1%80%D0%B8%D1%8F" TargetMode="External"/><Relationship Id="rId11" Type="http://schemas.openxmlformats.org/officeDocument/2006/relationships/hyperlink" Target="http://ru.wikipedia.org/wiki/%D0%9E%D1%80%D0%B3%D0%B0%D0%BD%D0%B8%D1%81%D1%82" TargetMode="External"/><Relationship Id="rId5" Type="http://schemas.openxmlformats.org/officeDocument/2006/relationships/hyperlink" Target="http://ru.wikipedia.org/wiki/%D0%90%D1%80%D1%85%D0%B8%D0%B5%D0%BF%D0%B8%D1%81%D0%BA%D0%BE%D0%BF%D1%81%D1%82%D0%B2%D0%BE_%D0%97%D0%B0%D0%BB%D1%8C%D1%86%D0%B1%D1%83%D1%80%D0%B3" TargetMode="External"/><Relationship Id="rId15" Type="http://schemas.openxmlformats.org/officeDocument/2006/relationships/hyperlink" Target="http://ru.wikipedia.org/wiki/%D0%9E%D1%80%D0%B3%D0%B0%D0%BD_(%D0%BC%D1%83%D0%B7%D1%8B%D0%BA%D0%B0%D0%BB%D1%8C%D0%BD%D1%8B%D0%B9_%D0%B8%D0%BD%D1%81%D1%82%D1%80%D1%83%D0%BC%D0%B5%D0%BD%D1%82)" TargetMode="External"/><Relationship Id="rId10" Type="http://schemas.openxmlformats.org/officeDocument/2006/relationships/hyperlink" Target="http://ru.wikipedia.org/wiki/%D0%9A%D0%BE%D0%BC%D0%BF%D0%BE%D0%B7%D0%B8%D1%82%D0%BE%D1%80" TargetMode="External"/><Relationship Id="rId19" Type="http://schemas.openxmlformats.org/officeDocument/2006/relationships/image" Target="../media/image3.jpeg"/><Relationship Id="rId4" Type="http://schemas.openxmlformats.org/officeDocument/2006/relationships/hyperlink" Target="http://ru.wikipedia.org/wiki/%D0%97%D0%B0%D0%BB%D1%8C%D1%86%D0%B1%D1%83%D1%80%D0%B3" TargetMode="External"/><Relationship Id="rId9" Type="http://schemas.openxmlformats.org/officeDocument/2006/relationships/hyperlink" Target="http://ru.wikipedia.org/wiki/%D0%92%D0%B5%D0%BD%D0%B0" TargetMode="External"/><Relationship Id="rId14" Type="http://schemas.openxmlformats.org/officeDocument/2006/relationships/hyperlink" Target="http://ru.wikipedia.org/wiki/%D0%9F%D0%B5%D0%B4%D0%B0%D0%B3%D0%BE%D0%B3"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ru.wikipedia.org/wiki/%D0%9B%D0%BE%D0%BD%D0%B4%D0%BE%D0%BD"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endParaRPr lang="ru-RU" dirty="0"/>
          </a:p>
        </p:txBody>
      </p:sp>
      <p:sp>
        <p:nvSpPr>
          <p:cNvPr id="2" name="Заголовок 1"/>
          <p:cNvSpPr>
            <a:spLocks noGrp="1"/>
          </p:cNvSpPr>
          <p:nvPr>
            <p:ph type="ctrTitle"/>
          </p:nvPr>
        </p:nvSpPr>
        <p:spPr>
          <a:xfrm>
            <a:off x="457200" y="764704"/>
            <a:ext cx="8305800" cy="1872208"/>
          </a:xfrm>
        </p:spPr>
        <p:txBody>
          <a:bodyPr/>
          <a:lstStyle/>
          <a:p>
            <a:r>
              <a:rPr lang="ru-RU" dirty="0" smtClean="0"/>
              <a:t>Вольфганг Амадей</a:t>
            </a:r>
            <a:br>
              <a:rPr lang="ru-RU" dirty="0" smtClean="0"/>
            </a:br>
            <a:r>
              <a:rPr lang="ru-RU" dirty="0" smtClean="0"/>
              <a:t>Моцарт</a:t>
            </a:r>
            <a:br>
              <a:rPr lang="ru-RU" dirty="0" smtClean="0"/>
            </a:b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980728"/>
            <a:ext cx="4834880" cy="5115272"/>
          </a:xfrm>
        </p:spPr>
        <p:txBody>
          <a:bodyPr>
            <a:normAutofit fontScale="62500" lnSpcReduction="20000"/>
          </a:bodyPr>
          <a:lstStyle/>
          <a:p>
            <a:r>
              <a:rPr lang="ru-RU" dirty="0" smtClean="0"/>
              <a:t>Умер Моцарт 5 декабря 1791 года примерно через час после полуночи (на тридцать шестом году жизни). Причина смерти Моцарта до сих пор является предметом споров. Большинство исследователей считает, что Моцарт действительно умер, как это и было указано в медицинском заключении, от ревматической (просовидной) лихорадки, возможно, осложненной острой сердечной или почечной недостаточностью. Знаменитая легенда об отравлении Моцарта композитором Сальери и сейчас поддерживается несколькими музыковедами, но сколько-нибудь убедительные доказательства этой версии отсутствуют. В мае 1997 года суд, заседавший в миланском Дворце правосудия, рассмотрев дело Антонио Сальери по обвинению в убийстве Моцарта, вынес ему оправдательный приговор.</a:t>
            </a:r>
            <a:endParaRPr lang="ru-RU" dirty="0"/>
          </a:p>
        </p:txBody>
      </p:sp>
      <p:sp>
        <p:nvSpPr>
          <p:cNvPr id="3" name="Заголовок 2"/>
          <p:cNvSpPr>
            <a:spLocks noGrp="1"/>
          </p:cNvSpPr>
          <p:nvPr>
            <p:ph type="title"/>
          </p:nvPr>
        </p:nvSpPr>
        <p:spPr/>
        <p:txBody>
          <a:bodyPr>
            <a:normAutofit fontScale="90000"/>
          </a:bodyPr>
          <a:lstStyle/>
          <a:p>
            <a:r>
              <a:rPr lang="ru-RU" b="1" dirty="0" smtClean="0"/>
              <a:t>Смерть Моцарта</a:t>
            </a:r>
            <a:br>
              <a:rPr lang="ru-RU" b="1" dirty="0" smtClean="0"/>
            </a:br>
            <a:endParaRPr lang="ru-RU" dirty="0"/>
          </a:p>
        </p:txBody>
      </p:sp>
      <p:pic>
        <p:nvPicPr>
          <p:cNvPr id="4" name="Рисунок 3" descr="371px-Mozart.Cenotaph.jpg"/>
          <p:cNvPicPr>
            <a:picLocks noChangeAspect="1"/>
          </p:cNvPicPr>
          <p:nvPr/>
        </p:nvPicPr>
        <p:blipFill>
          <a:blip r:embed="rId2" cstate="print"/>
          <a:stretch>
            <a:fillRect/>
          </a:stretch>
        </p:blipFill>
        <p:spPr>
          <a:xfrm>
            <a:off x="5580112" y="764704"/>
            <a:ext cx="3163022" cy="4852614"/>
          </a:xfrm>
          <a:prstGeom prst="rect">
            <a:avLst/>
          </a:prstGeom>
        </p:spPr>
      </p:pic>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Дата погребения Моцарта вызывает разногласия (6 или 7 декабря). Около 3 часов пополудни тело Моцарта было привезено к Собору Святого Стефана. Здесь в маленькой часовне состоялась скромная религиозная церемония. Кто из друзей и близких присутствовал при этом, остаётся неизвестным. Катафалк отправился на кладбище после шести вечера, то есть уже в темноте. Провожавшие гроб не последовали за ним за городские ворота. Местом погребения Моцарта было Кладбище Святого Марка.</a:t>
            </a:r>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524000"/>
            <a:ext cx="5266928" cy="4572000"/>
          </a:xfrm>
        </p:spPr>
        <p:txBody>
          <a:bodyPr>
            <a:normAutofit fontScale="62500" lnSpcReduction="20000"/>
          </a:bodyPr>
          <a:lstStyle/>
          <a:p>
            <a:r>
              <a:rPr lang="ru-RU" dirty="0" smtClean="0"/>
              <a:t>Похороны Моцарта проходили по третьему разряду. Погребенными в отдельной могиле с надгробием или памятником могли быть только очень богатые люди и представители знати. По третьему же разряду общие могилы были рассчитаны на 5-6 человек. В похоронах Моцарта не было ничего необычного для того времени. Это не были «похороны нищего». Впечатляющие (хотя и по второму разряду) похороны Бетховена в 1827 году проходили уже в другой эпохе и, кроме того, отражали резко возросший социальный статус музыкантов, за что всю жизнь боролся сам Моцарт.</a:t>
            </a:r>
          </a:p>
          <a:p>
            <a:r>
              <a:rPr lang="ru-RU" dirty="0" smtClean="0"/>
              <a:t>Для венцев смерть Моцарта прошла практически незаметно, однако в Праге при большом стечении народа (около 4000 человек) в память о Моцарте спустя 9 дней после его смерти 120 музыкантов исполнили со специальными дополнениями написанный ещё в 1776 году «Реквием» Антонио </a:t>
            </a:r>
            <a:r>
              <a:rPr lang="ru-RU" dirty="0" err="1" smtClean="0"/>
              <a:t>Розетти</a:t>
            </a:r>
            <a:r>
              <a:rPr lang="ru-RU" dirty="0" smtClean="0"/>
              <a:t>.</a:t>
            </a:r>
          </a:p>
          <a:p>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340768"/>
            <a:ext cx="4258816" cy="4755232"/>
          </a:xfrm>
        </p:spPr>
        <p:txBody>
          <a:bodyPr>
            <a:normAutofit fontScale="70000" lnSpcReduction="20000"/>
          </a:bodyPr>
          <a:lstStyle/>
          <a:p>
            <a:pPr fontAlgn="t"/>
            <a:r>
              <a:rPr lang="ru-RU" dirty="0" smtClean="0"/>
              <a:t>Полное </a:t>
            </a:r>
            <a:r>
              <a:rPr lang="ru-RU" dirty="0" err="1" smtClean="0"/>
              <a:t>имяИоганн</a:t>
            </a:r>
            <a:r>
              <a:rPr lang="ru-RU" dirty="0" smtClean="0"/>
              <a:t> </a:t>
            </a:r>
            <a:r>
              <a:rPr lang="ru-RU" dirty="0" err="1" smtClean="0"/>
              <a:t>Хризостом</a:t>
            </a:r>
            <a:r>
              <a:rPr lang="ru-RU" dirty="0" smtClean="0"/>
              <a:t> Вольфганг </a:t>
            </a:r>
            <a:r>
              <a:rPr lang="ru-RU" dirty="0" err="1" smtClean="0"/>
              <a:t>Готлиб</a:t>
            </a:r>
            <a:r>
              <a:rPr lang="ru-RU" dirty="0" smtClean="0"/>
              <a:t> </a:t>
            </a:r>
            <a:r>
              <a:rPr lang="ru-RU" i="1" dirty="0" smtClean="0"/>
              <a:t>(по-гречески</a:t>
            </a:r>
            <a:r>
              <a:rPr lang="ru-RU" dirty="0" smtClean="0"/>
              <a:t> </a:t>
            </a:r>
            <a:r>
              <a:rPr lang="ru-RU" dirty="0" err="1" smtClean="0"/>
              <a:t>Теофил</a:t>
            </a:r>
            <a:r>
              <a:rPr lang="ru-RU" dirty="0" smtClean="0"/>
              <a:t>, </a:t>
            </a:r>
            <a:r>
              <a:rPr lang="ru-RU" i="1" dirty="0" err="1" smtClean="0"/>
              <a:t>по-латински</a:t>
            </a:r>
            <a:r>
              <a:rPr lang="ru-RU" dirty="0" smtClean="0"/>
              <a:t> </a:t>
            </a:r>
            <a:r>
              <a:rPr lang="ru-RU" dirty="0" err="1" smtClean="0"/>
              <a:t>Амадеус</a:t>
            </a:r>
            <a:r>
              <a:rPr lang="ru-RU" dirty="0" smtClean="0"/>
              <a:t>, </a:t>
            </a:r>
            <a:r>
              <a:rPr lang="ru-RU" i="1" dirty="0" smtClean="0"/>
              <a:t>в русской </a:t>
            </a:r>
            <a:r>
              <a:rPr lang="ru-RU" i="1" dirty="0" err="1" smtClean="0"/>
              <a:t>транскрипции</a:t>
            </a:r>
            <a:r>
              <a:rPr lang="ru-RU" dirty="0" err="1" smtClean="0"/>
              <a:t>Амадей</a:t>
            </a:r>
            <a:r>
              <a:rPr lang="ru-RU" i="1" dirty="0" smtClean="0"/>
              <a:t>)</a:t>
            </a:r>
            <a:r>
              <a:rPr lang="ru-RU" dirty="0" smtClean="0"/>
              <a:t> Моцарт</a:t>
            </a:r>
          </a:p>
          <a:p>
            <a:pPr fontAlgn="t"/>
            <a:r>
              <a:rPr lang="ru-RU" dirty="0" smtClean="0"/>
              <a:t>Дата рождения</a:t>
            </a:r>
            <a:r>
              <a:rPr lang="ru-RU" dirty="0" smtClean="0">
                <a:hlinkClick r:id="rId2" tooltip="27 января"/>
              </a:rPr>
              <a:t>27 января</a:t>
            </a:r>
            <a:r>
              <a:rPr lang="ru-RU" dirty="0" smtClean="0"/>
              <a:t> </a:t>
            </a:r>
            <a:r>
              <a:rPr lang="ru-RU" dirty="0" smtClean="0">
                <a:hlinkClick r:id="rId3" tooltip="1756 год"/>
              </a:rPr>
              <a:t>1756</a:t>
            </a:r>
            <a:endParaRPr lang="ru-RU" dirty="0" smtClean="0"/>
          </a:p>
          <a:p>
            <a:pPr fontAlgn="t"/>
            <a:r>
              <a:rPr lang="ru-RU" dirty="0" smtClean="0"/>
              <a:t>Место </a:t>
            </a:r>
            <a:r>
              <a:rPr lang="ru-RU" dirty="0" err="1" smtClean="0"/>
              <a:t>рождения</a:t>
            </a:r>
            <a:r>
              <a:rPr lang="ru-RU" dirty="0" err="1" smtClean="0">
                <a:hlinkClick r:id="rId4" tooltip="Зальцбург"/>
              </a:rPr>
              <a:t>Зальцбург</a:t>
            </a:r>
            <a:r>
              <a:rPr lang="ru-RU" dirty="0" smtClean="0"/>
              <a:t>,</a:t>
            </a:r>
            <a:br>
              <a:rPr lang="ru-RU" dirty="0" smtClean="0"/>
            </a:br>
            <a:r>
              <a:rPr lang="ru-RU" dirty="0" smtClean="0">
                <a:hlinkClick r:id="rId5" tooltip="Архиепископство Зальцбург"/>
              </a:rPr>
              <a:t>Архиепископство Зальцбург</a:t>
            </a:r>
            <a:r>
              <a:rPr lang="ru-RU" dirty="0" smtClean="0"/>
              <a:t>,</a:t>
            </a:r>
            <a:br>
              <a:rPr lang="ru-RU" dirty="0" smtClean="0"/>
            </a:br>
            <a:r>
              <a:rPr lang="ru-RU" dirty="0" smtClean="0">
                <a:hlinkClick r:id="rId6" tooltip="Австрия"/>
              </a:rPr>
              <a:t>Австрия</a:t>
            </a:r>
            <a:endParaRPr lang="ru-RU" dirty="0" smtClean="0"/>
          </a:p>
          <a:p>
            <a:pPr fontAlgn="t"/>
            <a:r>
              <a:rPr lang="ru-RU" dirty="0" smtClean="0"/>
              <a:t>Дата смерти</a:t>
            </a:r>
            <a:r>
              <a:rPr lang="ru-RU" dirty="0" smtClean="0">
                <a:hlinkClick r:id="rId7" tooltip="5 декабря"/>
              </a:rPr>
              <a:t>5 декабря</a:t>
            </a:r>
            <a:r>
              <a:rPr lang="ru-RU" dirty="0" smtClean="0"/>
              <a:t> </a:t>
            </a:r>
            <a:r>
              <a:rPr lang="ru-RU" dirty="0" smtClean="0">
                <a:hlinkClick r:id="rId8" tooltip="1791 год"/>
              </a:rPr>
              <a:t>1791</a:t>
            </a:r>
            <a:r>
              <a:rPr lang="ru-RU" dirty="0" smtClean="0"/>
              <a:t> (35 лет)</a:t>
            </a:r>
          </a:p>
          <a:p>
            <a:pPr fontAlgn="t"/>
            <a:r>
              <a:rPr lang="ru-RU" dirty="0" smtClean="0"/>
              <a:t>Место </a:t>
            </a:r>
            <a:r>
              <a:rPr lang="ru-RU" dirty="0" err="1" smtClean="0"/>
              <a:t>смерти</a:t>
            </a:r>
            <a:r>
              <a:rPr lang="ru-RU" dirty="0" err="1" smtClean="0">
                <a:hlinkClick r:id="rId9" tooltip="Вена"/>
              </a:rPr>
              <a:t>Вена</a:t>
            </a:r>
            <a:r>
              <a:rPr lang="ru-RU" dirty="0" smtClean="0"/>
              <a:t>,</a:t>
            </a:r>
            <a:br>
              <a:rPr lang="ru-RU" dirty="0" smtClean="0"/>
            </a:br>
            <a:r>
              <a:rPr lang="ru-RU" dirty="0" smtClean="0">
                <a:hlinkClick r:id="rId6" tooltip="Австрия"/>
              </a:rPr>
              <a:t>Австрия</a:t>
            </a:r>
            <a:endParaRPr lang="ru-RU" dirty="0" smtClean="0"/>
          </a:p>
          <a:p>
            <a:pPr fontAlgn="t"/>
            <a:r>
              <a:rPr lang="ru-RU" dirty="0" err="1" smtClean="0"/>
              <a:t>Профессии</a:t>
            </a:r>
            <a:r>
              <a:rPr lang="ru-RU" dirty="0" err="1" smtClean="0">
                <a:hlinkClick r:id="rId10" tooltip="Композитор"/>
              </a:rPr>
              <a:t>композитор</a:t>
            </a:r>
            <a:r>
              <a:rPr lang="ru-RU" dirty="0" smtClean="0"/>
              <a:t>, </a:t>
            </a:r>
            <a:r>
              <a:rPr lang="ru-RU" dirty="0" err="1" smtClean="0">
                <a:hlinkClick r:id="rId11" tooltip="Органист"/>
              </a:rPr>
              <a:t>органист</a:t>
            </a:r>
            <a:r>
              <a:rPr lang="ru-RU" dirty="0" err="1" smtClean="0"/>
              <a:t>,</a:t>
            </a:r>
            <a:r>
              <a:rPr lang="ru-RU" dirty="0" err="1" smtClean="0">
                <a:hlinkClick r:id="rId12" tooltip="Скрипач"/>
              </a:rPr>
              <a:t>скрипач</a:t>
            </a:r>
            <a:r>
              <a:rPr lang="ru-RU" dirty="0" smtClean="0"/>
              <a:t>, </a:t>
            </a:r>
            <a:r>
              <a:rPr lang="ru-RU" dirty="0" err="1" smtClean="0">
                <a:hlinkClick r:id="rId13" tooltip="Капельмейстер"/>
              </a:rPr>
              <a:t>капельмейстер</a:t>
            </a:r>
            <a:r>
              <a:rPr lang="ru-RU" dirty="0" err="1" smtClean="0"/>
              <a:t>,</a:t>
            </a:r>
            <a:r>
              <a:rPr lang="ru-RU" dirty="0" err="1" smtClean="0">
                <a:hlinkClick r:id="rId14" tooltip="Педагог"/>
              </a:rPr>
              <a:t>педагог</a:t>
            </a:r>
            <a:endParaRPr lang="ru-RU" dirty="0" smtClean="0"/>
          </a:p>
          <a:p>
            <a:pPr fontAlgn="t"/>
            <a:r>
              <a:rPr lang="ru-RU" dirty="0" err="1" smtClean="0"/>
              <a:t>Инструменты</a:t>
            </a:r>
            <a:r>
              <a:rPr lang="ru-RU" dirty="0" err="1" smtClean="0">
                <a:hlinkClick r:id="rId15" tooltip="Орган (музыкальный инструмент)"/>
              </a:rPr>
              <a:t>орган</a:t>
            </a:r>
            <a:r>
              <a:rPr lang="ru-RU" dirty="0" smtClean="0"/>
              <a:t>, </a:t>
            </a:r>
            <a:r>
              <a:rPr lang="ru-RU" dirty="0" smtClean="0">
                <a:hlinkClick r:id="rId16" tooltip="Скрипка"/>
              </a:rPr>
              <a:t>скрипка</a:t>
            </a:r>
            <a:r>
              <a:rPr lang="ru-RU" dirty="0" smtClean="0"/>
              <a:t>, </a:t>
            </a:r>
            <a:r>
              <a:rPr lang="ru-RU" dirty="0" err="1" smtClean="0">
                <a:hlinkClick r:id="rId17" tooltip="Клавесин"/>
              </a:rPr>
              <a:t>клавесин</a:t>
            </a:r>
            <a:r>
              <a:rPr lang="ru-RU" dirty="0" err="1" smtClean="0"/>
              <a:t>,</a:t>
            </a:r>
            <a:r>
              <a:rPr lang="ru-RU" dirty="0" err="1" smtClean="0">
                <a:hlinkClick r:id="rId18" tooltip="Клавишные музыкальные инструменты"/>
              </a:rPr>
              <a:t>клавир</a:t>
            </a:r>
            <a:endParaRPr lang="ru-RU" dirty="0" smtClean="0"/>
          </a:p>
          <a:p>
            <a:endParaRPr lang="ru-RU" dirty="0"/>
          </a:p>
        </p:txBody>
      </p:sp>
      <p:sp>
        <p:nvSpPr>
          <p:cNvPr id="3" name="Заголовок 2"/>
          <p:cNvSpPr>
            <a:spLocks noGrp="1"/>
          </p:cNvSpPr>
          <p:nvPr>
            <p:ph type="title"/>
          </p:nvPr>
        </p:nvSpPr>
        <p:spPr/>
        <p:txBody>
          <a:bodyPr/>
          <a:lstStyle/>
          <a:p>
            <a:endParaRPr lang="ru-RU" dirty="0"/>
          </a:p>
        </p:txBody>
      </p:sp>
      <p:pic>
        <p:nvPicPr>
          <p:cNvPr id="4" name="Рисунок 3" descr="Wolfgang-amadeus-mozart_1 (1).jpg"/>
          <p:cNvPicPr>
            <a:picLocks noChangeAspect="1"/>
          </p:cNvPicPr>
          <p:nvPr/>
        </p:nvPicPr>
        <p:blipFill>
          <a:blip r:embed="rId19" cstate="print"/>
          <a:stretch>
            <a:fillRect/>
          </a:stretch>
        </p:blipFill>
        <p:spPr>
          <a:xfrm>
            <a:off x="5436096" y="1412776"/>
            <a:ext cx="2782032" cy="4091223"/>
          </a:xfrm>
          <a:prstGeom prst="rect">
            <a:avLst/>
          </a:prstGeom>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12776"/>
            <a:ext cx="8229600" cy="5112568"/>
          </a:xfrm>
        </p:spPr>
        <p:txBody>
          <a:bodyPr>
            <a:normAutofit fontScale="92500" lnSpcReduction="10000"/>
          </a:bodyPr>
          <a:lstStyle/>
          <a:p>
            <a:r>
              <a:rPr lang="ru-RU" b="1" dirty="0" err="1" smtClean="0"/>
              <a:t>Во́льфганг</a:t>
            </a:r>
            <a:r>
              <a:rPr lang="ru-RU" b="1" dirty="0" smtClean="0"/>
              <a:t> </a:t>
            </a:r>
            <a:r>
              <a:rPr lang="ru-RU" b="1" dirty="0" err="1" smtClean="0"/>
              <a:t>Амаде́й</a:t>
            </a:r>
            <a:r>
              <a:rPr lang="ru-RU" b="1" dirty="0" smtClean="0"/>
              <a:t> </a:t>
            </a:r>
            <a:r>
              <a:rPr lang="ru-RU" b="1" dirty="0" err="1" smtClean="0"/>
              <a:t>Мо́царт</a:t>
            </a:r>
            <a:r>
              <a:rPr lang="ru-RU" dirty="0" smtClean="0"/>
              <a:t>, полное имя </a:t>
            </a:r>
            <a:r>
              <a:rPr lang="ru-RU" b="1" dirty="0" err="1" smtClean="0"/>
              <a:t>Иога́нн</a:t>
            </a:r>
            <a:r>
              <a:rPr lang="ru-RU" b="1" dirty="0" smtClean="0"/>
              <a:t> </a:t>
            </a:r>
            <a:r>
              <a:rPr lang="ru-RU" b="1" dirty="0" err="1" smtClean="0"/>
              <a:t>Хризосто́м</a:t>
            </a:r>
            <a:r>
              <a:rPr lang="ru-RU" b="1" dirty="0" smtClean="0"/>
              <a:t> </a:t>
            </a:r>
            <a:r>
              <a:rPr lang="ru-RU" b="1" dirty="0" err="1" smtClean="0"/>
              <a:t>Во́льфганг</a:t>
            </a:r>
            <a:r>
              <a:rPr lang="ru-RU" b="1" dirty="0" smtClean="0"/>
              <a:t> </a:t>
            </a:r>
            <a:r>
              <a:rPr lang="ru-RU" b="1" dirty="0" err="1" smtClean="0"/>
              <a:t>Теофи́л</a:t>
            </a:r>
            <a:r>
              <a:rPr lang="ru-RU" b="1" dirty="0" smtClean="0"/>
              <a:t> </a:t>
            </a:r>
            <a:r>
              <a:rPr lang="ru-RU" b="1" dirty="0" err="1" smtClean="0"/>
              <a:t>Мо́царт</a:t>
            </a:r>
            <a:r>
              <a:rPr lang="ru-RU" dirty="0" smtClean="0"/>
              <a:t> (нем. </a:t>
            </a:r>
            <a:r>
              <a:rPr lang="ru-RU" i="1" dirty="0" err="1" smtClean="0"/>
              <a:t>Joannes</a:t>
            </a:r>
            <a:r>
              <a:rPr lang="ru-RU" i="1" dirty="0" smtClean="0"/>
              <a:t> </a:t>
            </a:r>
            <a:r>
              <a:rPr lang="ru-RU" i="1" dirty="0" err="1" smtClean="0"/>
              <a:t>Chrysostomus</a:t>
            </a:r>
            <a:r>
              <a:rPr lang="ru-RU" i="1" dirty="0" smtClean="0"/>
              <a:t> </a:t>
            </a:r>
            <a:r>
              <a:rPr lang="ru-RU" i="1" dirty="0" err="1" smtClean="0"/>
              <a:t>Wolfgang</a:t>
            </a:r>
            <a:r>
              <a:rPr lang="ru-RU" i="1" dirty="0" smtClean="0"/>
              <a:t> </a:t>
            </a:r>
            <a:r>
              <a:rPr lang="ru-RU" i="1" dirty="0" err="1" smtClean="0"/>
              <a:t>Theophilus</a:t>
            </a:r>
            <a:r>
              <a:rPr lang="ru-RU" i="1" dirty="0" smtClean="0"/>
              <a:t> </a:t>
            </a:r>
            <a:r>
              <a:rPr lang="ru-RU" i="1" dirty="0" err="1" smtClean="0"/>
              <a:t>Mozart</a:t>
            </a:r>
            <a:r>
              <a:rPr lang="ru-RU" i="1" dirty="0" smtClean="0"/>
              <a:t>; 27января 1756, Зальцбург</a:t>
            </a:r>
            <a:r>
              <a:rPr lang="ru-RU" dirty="0" smtClean="0"/>
              <a:t>— 5 декабря 1791, Вена)— австрийский композитор, капельмейстер, скрипач-виртуоз, </a:t>
            </a:r>
            <a:r>
              <a:rPr lang="ru-RU" dirty="0" err="1" smtClean="0"/>
              <a:t>клавесинист</a:t>
            </a:r>
            <a:r>
              <a:rPr lang="ru-RU" dirty="0" smtClean="0"/>
              <a:t>, органист. По свидетельству современников, обладал феноменальным музыкальным слухом, памятью и способностью к импровизации. Моцарт широко признан одним из величайших композиторов: его уникальность состоит в том, что он работал во всех музыкальных формах своего времени и во всех достиг наивысшего успеха. Наряду с Гайдном и Бетховеном, принадлежит к наиболее значительным представителям Венской классической школы.</a:t>
            </a:r>
            <a:endParaRPr lang="ru-RU" dirty="0"/>
          </a:p>
        </p:txBody>
      </p:sp>
      <p:sp>
        <p:nvSpPr>
          <p:cNvPr id="3" name="Заголовок 2"/>
          <p:cNvSpPr>
            <a:spLocks noGrp="1"/>
          </p:cNvSpPr>
          <p:nvPr>
            <p:ph type="title"/>
          </p:nvPr>
        </p:nvSpPr>
        <p:spPr/>
        <p:txBody>
          <a:bodyPr/>
          <a:lstStyle/>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124744"/>
            <a:ext cx="8229600" cy="2664296"/>
          </a:xfrm>
        </p:spPr>
        <p:txBody>
          <a:bodyPr>
            <a:normAutofit fontScale="70000" lnSpcReduction="20000"/>
          </a:bodyPr>
          <a:lstStyle/>
          <a:p>
            <a:r>
              <a:rPr lang="ru-RU" dirty="0" smtClean="0"/>
              <a:t>Моцарт родился 27 января 1756 года в Зальцбурге, бывшем тогда столицей </a:t>
            </a:r>
            <a:r>
              <a:rPr lang="ru-RU" dirty="0" err="1" smtClean="0"/>
              <a:t>Зальцбургского</a:t>
            </a:r>
            <a:r>
              <a:rPr lang="ru-RU" dirty="0" smtClean="0"/>
              <a:t> архиепископства, теперь этот город находится на территории Австрии. На второй день после рождения он был крещён в соборе святого </a:t>
            </a:r>
            <a:r>
              <a:rPr lang="ru-RU" dirty="0" err="1" smtClean="0"/>
              <a:t>Руперта</a:t>
            </a:r>
            <a:r>
              <a:rPr lang="ru-RU" dirty="0" smtClean="0"/>
              <a:t>. Запись в книге крещений даёт его имя на латыни как </a:t>
            </a:r>
            <a:r>
              <a:rPr lang="ru-RU" i="1" dirty="0" err="1" smtClean="0"/>
              <a:t>Johannes</a:t>
            </a:r>
            <a:r>
              <a:rPr lang="ru-RU" i="1" dirty="0" smtClean="0"/>
              <a:t> </a:t>
            </a:r>
            <a:r>
              <a:rPr lang="ru-RU" i="1" dirty="0" err="1" smtClean="0"/>
              <a:t>Chrysostomus</a:t>
            </a:r>
            <a:r>
              <a:rPr lang="ru-RU" i="1" dirty="0" smtClean="0"/>
              <a:t> </a:t>
            </a:r>
            <a:r>
              <a:rPr lang="ru-RU" i="1" dirty="0" err="1" smtClean="0"/>
              <a:t>Wolfgangus</a:t>
            </a:r>
            <a:r>
              <a:rPr lang="ru-RU" i="1" dirty="0" smtClean="0"/>
              <a:t> </a:t>
            </a:r>
            <a:r>
              <a:rPr lang="ru-RU" i="1" dirty="0" err="1" smtClean="0"/>
              <a:t>Theophilus</a:t>
            </a:r>
            <a:r>
              <a:rPr lang="ru-RU" i="1" dirty="0" smtClean="0"/>
              <a:t> (</a:t>
            </a:r>
            <a:r>
              <a:rPr lang="ru-RU" i="1" dirty="0" err="1" smtClean="0"/>
              <a:t>Gottlieb</a:t>
            </a:r>
            <a:r>
              <a:rPr lang="ru-RU" i="1" dirty="0" smtClean="0"/>
              <a:t>) </a:t>
            </a:r>
            <a:r>
              <a:rPr lang="ru-RU" i="1" dirty="0" err="1" smtClean="0"/>
              <a:t>Mozart</a:t>
            </a:r>
            <a:r>
              <a:rPr lang="ru-RU" dirty="0" smtClean="0"/>
              <a:t>. В этих именах первые два слова — имя </a:t>
            </a:r>
            <a:r>
              <a:rPr lang="ru-RU" u="sng" dirty="0" smtClean="0"/>
              <a:t>святого Иоанна Златоуста</a:t>
            </a:r>
            <a:r>
              <a:rPr lang="ru-RU" dirty="0" smtClean="0"/>
              <a:t>, не использующееся в повседневной жизни, а четвёртое при жизни Моцарта варьировалось: лат. </a:t>
            </a:r>
            <a:r>
              <a:rPr lang="ru-RU" i="1" dirty="0" err="1" smtClean="0"/>
              <a:t>Amadeus</a:t>
            </a:r>
            <a:r>
              <a:rPr lang="ru-RU" dirty="0" smtClean="0"/>
              <a:t>, нем. </a:t>
            </a:r>
            <a:r>
              <a:rPr lang="ru-RU" i="1" dirty="0" err="1" smtClean="0"/>
              <a:t>Gottlieb</a:t>
            </a:r>
            <a:r>
              <a:rPr lang="ru-RU" dirty="0" smtClean="0"/>
              <a:t>, </a:t>
            </a:r>
            <a:r>
              <a:rPr lang="ru-RU" dirty="0" err="1" smtClean="0"/>
              <a:t>итал</a:t>
            </a:r>
            <a:r>
              <a:rPr lang="ru-RU" dirty="0" smtClean="0"/>
              <a:t>. </a:t>
            </a:r>
            <a:r>
              <a:rPr lang="ru-RU" i="1" dirty="0" err="1" smtClean="0"/>
              <a:t>Amadeo</a:t>
            </a:r>
            <a:r>
              <a:rPr lang="ru-RU" dirty="0" smtClean="0"/>
              <a:t>, что значит «возлюбленный Богом». Сам Моцарт предпочитал, чтобы его называли Вольфганг.</a:t>
            </a:r>
            <a:endParaRPr lang="ru-RU" dirty="0"/>
          </a:p>
        </p:txBody>
      </p:sp>
      <p:sp>
        <p:nvSpPr>
          <p:cNvPr id="3" name="Заголовок 2"/>
          <p:cNvSpPr>
            <a:spLocks noGrp="1"/>
          </p:cNvSpPr>
          <p:nvPr>
            <p:ph type="title"/>
          </p:nvPr>
        </p:nvSpPr>
        <p:spPr/>
        <p:txBody>
          <a:bodyPr>
            <a:normAutofit fontScale="90000"/>
          </a:bodyPr>
          <a:lstStyle/>
          <a:p>
            <a:r>
              <a:rPr lang="ru-RU" dirty="0" smtClean="0"/>
              <a:t>Биография</a:t>
            </a:r>
            <a:br>
              <a:rPr lang="ru-RU" dirty="0" smtClean="0"/>
            </a:br>
            <a:endParaRPr lang="ru-RU" dirty="0"/>
          </a:p>
        </p:txBody>
      </p:sp>
      <p:pic>
        <p:nvPicPr>
          <p:cNvPr id="4" name="Рисунок 3" descr="1314209924_31.jpg"/>
          <p:cNvPicPr>
            <a:picLocks noChangeAspect="1"/>
          </p:cNvPicPr>
          <p:nvPr/>
        </p:nvPicPr>
        <p:blipFill>
          <a:blip r:embed="rId2" cstate="print"/>
          <a:stretch>
            <a:fillRect/>
          </a:stretch>
        </p:blipFill>
        <p:spPr>
          <a:xfrm>
            <a:off x="3059832" y="3212976"/>
            <a:ext cx="2736304" cy="3250332"/>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Музыкальные способности Моцарта проявились в очень раннем возрасте, когда ему было около трёх лет. Его отец Леопольд был одним из ведущих европейских музыкальных педагогов. Его книга «Опыт основательной скрипичной школы» (нем. </a:t>
            </a:r>
            <a:r>
              <a:rPr lang="ru-RU" i="1" dirty="0" err="1" smtClean="0"/>
              <a:t>Versuch</a:t>
            </a:r>
            <a:r>
              <a:rPr lang="ru-RU" i="1" dirty="0" smtClean="0"/>
              <a:t> </a:t>
            </a:r>
            <a:r>
              <a:rPr lang="ru-RU" i="1" dirty="0" err="1" smtClean="0"/>
              <a:t>einer</a:t>
            </a:r>
            <a:r>
              <a:rPr lang="ru-RU" i="1" dirty="0" smtClean="0"/>
              <a:t> </a:t>
            </a:r>
            <a:r>
              <a:rPr lang="ru-RU" i="1" dirty="0" err="1" smtClean="0"/>
              <a:t>gründlichen</a:t>
            </a:r>
            <a:r>
              <a:rPr lang="ru-RU" i="1" dirty="0" smtClean="0"/>
              <a:t> </a:t>
            </a:r>
            <a:r>
              <a:rPr lang="ru-RU" i="1" dirty="0" err="1" smtClean="0"/>
              <a:t>Violinschule</a:t>
            </a:r>
            <a:r>
              <a:rPr lang="ru-RU" dirty="0" smtClean="0"/>
              <a:t>) была опубликована в 1756 году — в год рождения Моцарта, выдержала много изданий и была переведена на множество языков, в том числе и на русский. Отец обучил Вольфганга основам игры на клавесине, скрипке и органе.</a:t>
            </a:r>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В </a:t>
            </a:r>
            <a:r>
              <a:rPr lang="ru-RU" dirty="0" smtClean="0">
                <a:hlinkClick r:id="rId2" tooltip="Лондон"/>
              </a:rPr>
              <a:t>Лондоне</a:t>
            </a:r>
            <a:r>
              <a:rPr lang="ru-RU" dirty="0" smtClean="0"/>
              <a:t> малолетний Моцарт был объектом научных исследований, а в Голландии, где во время постов строго изгонялась музыка, для Моцарта было сделано исключение, так как в его необычайном даровании духовенство усматривало перст Божий.</a:t>
            </a:r>
            <a:endParaRPr lang="ru-RU" dirty="0"/>
          </a:p>
        </p:txBody>
      </p:sp>
      <p:sp>
        <p:nvSpPr>
          <p:cNvPr id="3" name="Заголовок 2"/>
          <p:cNvSpPr>
            <a:spLocks noGrp="1"/>
          </p:cNvSpPr>
          <p:nvPr>
            <p:ph type="title"/>
          </p:nvPr>
        </p:nvSpPr>
        <p:spPr/>
        <p:txBody>
          <a:bodyPr/>
          <a:lstStyle/>
          <a:p>
            <a:endParaRPr lang="ru-RU"/>
          </a:p>
        </p:txBody>
      </p:sp>
      <p:pic>
        <p:nvPicPr>
          <p:cNvPr id="4" name="Рисунок 3" descr="article-1232001-07653828000005DC-462_306x423_popup.jpg"/>
          <p:cNvPicPr>
            <a:picLocks noChangeAspect="1"/>
          </p:cNvPicPr>
          <p:nvPr/>
        </p:nvPicPr>
        <p:blipFill>
          <a:blip r:embed="rId3" cstate="print"/>
          <a:stretch>
            <a:fillRect/>
          </a:stretch>
        </p:blipFill>
        <p:spPr>
          <a:xfrm>
            <a:off x="3059832" y="3717032"/>
            <a:ext cx="2736304" cy="2952328"/>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0000" lnSpcReduction="20000"/>
          </a:bodyPr>
          <a:lstStyle/>
          <a:p>
            <a:r>
              <a:rPr lang="ru-RU" dirty="0" smtClean="0"/>
              <a:t>В 1762 году отец Моцарта предпринял с сыном и дочерью Анной, также замечательной исполнительницей на клавесине, артистическое путешествие </a:t>
            </a:r>
            <a:r>
              <a:rPr lang="ru-RU" dirty="0" err="1" smtClean="0"/>
              <a:t>вМюнхен</a:t>
            </a:r>
            <a:r>
              <a:rPr lang="ru-RU" dirty="0" smtClean="0"/>
              <a:t>, Париж, Лондон и Вену, а затем и во многие другие города </a:t>
            </a:r>
            <a:r>
              <a:rPr lang="ru-RU" dirty="0" err="1" smtClean="0"/>
              <a:t>Германии,Нидерландов</a:t>
            </a:r>
            <a:r>
              <a:rPr lang="ru-RU" dirty="0" smtClean="0"/>
              <a:t>, Швейцарии. В этом же году юный Моцарт написал свою первую композицию. Всюду он возбуждал удивление и восторг, выходя победителем из труднейших испытаний, которые ему предлагались людьми как сведущими в музыке, так и дилетантами. В 1763 году изданы в Париже первые сонаты Моцарта для клавесина и скрипки. С 1766 по 1769 годы, живя в Зальцбурге и Вене, Моцарт изучал творчество Генделя, </a:t>
            </a:r>
            <a:r>
              <a:rPr lang="ru-RU" dirty="0" err="1" smtClean="0"/>
              <a:t>Страделла</a:t>
            </a:r>
            <a:r>
              <a:rPr lang="ru-RU" dirty="0" smtClean="0"/>
              <a:t>, </a:t>
            </a:r>
            <a:r>
              <a:rPr lang="ru-RU" u="sng" dirty="0" err="1" smtClean="0"/>
              <a:t>Кариссими</a:t>
            </a:r>
            <a:r>
              <a:rPr lang="ru-RU" dirty="0" smtClean="0"/>
              <a:t>, </a:t>
            </a:r>
            <a:r>
              <a:rPr lang="ru-RU" dirty="0" err="1" smtClean="0"/>
              <a:t>Дуранте</a:t>
            </a:r>
            <a:r>
              <a:rPr lang="ru-RU" dirty="0" smtClean="0"/>
              <a:t> и других великих мастеров. По заказу императора Иосифа II Моцарт за несколько недель написал для итальянской труппы оперу </a:t>
            </a:r>
            <a:r>
              <a:rPr lang="ru-RU" i="1" dirty="0" smtClean="0"/>
              <a:t>«Мнимая простушка»</a:t>
            </a:r>
            <a:r>
              <a:rPr lang="ru-RU" dirty="0" smtClean="0"/>
              <a:t> (</a:t>
            </a:r>
            <a:r>
              <a:rPr lang="ru-RU" dirty="0" err="1" smtClean="0"/>
              <a:t>итал</a:t>
            </a:r>
            <a:r>
              <a:rPr lang="ru-RU" dirty="0" smtClean="0"/>
              <a:t>. </a:t>
            </a:r>
            <a:r>
              <a:rPr lang="ru-RU" i="1" dirty="0" err="1" smtClean="0"/>
              <a:t>La</a:t>
            </a:r>
            <a:r>
              <a:rPr lang="ru-RU" i="1" dirty="0" smtClean="0"/>
              <a:t> </a:t>
            </a:r>
            <a:r>
              <a:rPr lang="ru-RU" i="1" dirty="0" err="1" smtClean="0"/>
              <a:t>Finta</a:t>
            </a:r>
            <a:r>
              <a:rPr lang="ru-RU" i="1" dirty="0" smtClean="0"/>
              <a:t> </a:t>
            </a:r>
            <a:r>
              <a:rPr lang="ru-RU" i="1" dirty="0" err="1" smtClean="0"/>
              <a:t>semplice</a:t>
            </a:r>
            <a:r>
              <a:rPr lang="ru-RU" dirty="0" smtClean="0"/>
              <a:t>), но певцам не понравилось сочинение 12-летнего композитора, их упорное нежелание исполнять оперу в конце концов заставило Леопольда Моцарта отступиться и не настаивать. В дальнейшем певцы будут постоянно жаловаться, что Моцарт в своих операх заглушает их «слишком массивным аккомпанементом».</a:t>
            </a:r>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524000"/>
            <a:ext cx="5410944" cy="4572000"/>
          </a:xfrm>
        </p:spPr>
        <p:txBody>
          <a:bodyPr>
            <a:normAutofit fontScale="62500" lnSpcReduction="20000"/>
          </a:bodyPr>
          <a:lstStyle/>
          <a:p>
            <a:r>
              <a:rPr lang="ru-RU" dirty="0" smtClean="0"/>
              <a:t>Последними операми Моцарта стали </a:t>
            </a:r>
            <a:r>
              <a:rPr lang="ru-RU" i="1" dirty="0" smtClean="0"/>
              <a:t>«Так поступают все»</a:t>
            </a:r>
            <a:r>
              <a:rPr lang="ru-RU" dirty="0" smtClean="0"/>
              <a:t> (1790 год), </a:t>
            </a:r>
            <a:r>
              <a:rPr lang="ru-RU" i="1" dirty="0" smtClean="0"/>
              <a:t>«Милосердие Тита»</a:t>
            </a:r>
            <a:r>
              <a:rPr lang="ru-RU" dirty="0" smtClean="0"/>
              <a:t> (1791 год), заключающая в себе чудные страницы, несмотря на то, что была написана за 18 дней, и наконец, </a:t>
            </a:r>
            <a:r>
              <a:rPr lang="ru-RU" i="1" dirty="0" smtClean="0"/>
              <a:t>«Волшебная флейта»</a:t>
            </a:r>
            <a:r>
              <a:rPr lang="ru-RU" dirty="0" smtClean="0"/>
              <a:t> (1791 год). Представленная в сентябре 1791 года в Праге, по случаю коронации Леопольда II чешским королём, опера «Милосердие Тита» была принята холодно; «Волшебная флейта», поставленная в том же месяце в Вене, в пригородном театре, напротив, имела такой успех, какого Моцарт в австрийской столице не знал уже много лет. В обширной и разнообразной деятельности Моцарта эта опера-сказка занимает особое место.</a:t>
            </a:r>
          </a:p>
          <a:p>
            <a:r>
              <a:rPr lang="ru-RU" dirty="0" smtClean="0"/>
              <a:t>В мае 1791 года Моцарт был зачислен на неоплачиваемую должность ассистента капельмейстера </a:t>
            </a:r>
            <a:r>
              <a:rPr lang="ru-RU" u="sng" dirty="0" smtClean="0"/>
              <a:t>Кафедрального собора Святого Стефана</a:t>
            </a:r>
            <a:r>
              <a:rPr lang="ru-RU" dirty="0" smtClean="0"/>
              <a:t>; эта должность предоставляла ему право стать капельмейстером после смерти тяжелобольного Леопольда </a:t>
            </a:r>
            <a:r>
              <a:rPr lang="ru-RU" dirty="0" err="1" smtClean="0"/>
              <a:t>Хофмана</a:t>
            </a:r>
            <a:r>
              <a:rPr lang="ru-RU" dirty="0" smtClean="0"/>
              <a:t>; </a:t>
            </a:r>
            <a:r>
              <a:rPr lang="ru-RU" dirty="0" err="1" smtClean="0"/>
              <a:t>Хофман</a:t>
            </a:r>
            <a:r>
              <a:rPr lang="ru-RU" dirty="0" smtClean="0"/>
              <a:t>, однако, пережил Моцарта.</a:t>
            </a:r>
          </a:p>
          <a:p>
            <a:endParaRPr lang="ru-RU" dirty="0"/>
          </a:p>
        </p:txBody>
      </p:sp>
      <p:sp>
        <p:nvSpPr>
          <p:cNvPr id="3" name="Заголовок 2"/>
          <p:cNvSpPr>
            <a:spLocks noGrp="1"/>
          </p:cNvSpPr>
          <p:nvPr>
            <p:ph type="title"/>
          </p:nvPr>
        </p:nvSpPr>
        <p:spPr/>
        <p:txBody>
          <a:bodyPr>
            <a:normAutofit fontScale="90000"/>
          </a:bodyPr>
          <a:lstStyle/>
          <a:p>
            <a:r>
              <a:rPr lang="ru-RU" b="1" dirty="0" smtClean="0"/>
              <a:t>Последний год</a:t>
            </a:r>
            <a:br>
              <a:rPr lang="ru-RU" b="1" dirty="0" smtClean="0"/>
            </a:br>
            <a:endParaRPr lang="ru-RU" dirty="0"/>
          </a:p>
        </p:txBody>
      </p:sp>
      <p:pic>
        <p:nvPicPr>
          <p:cNvPr id="4" name="Рисунок 3" descr="chto_stalo_prichinoj_smerti_mocarta_sd_readmas.ru_2.jpg"/>
          <p:cNvPicPr>
            <a:picLocks noChangeAspect="1"/>
          </p:cNvPicPr>
          <p:nvPr/>
        </p:nvPicPr>
        <p:blipFill>
          <a:blip r:embed="rId2" cstate="print"/>
          <a:stretch>
            <a:fillRect/>
          </a:stretch>
        </p:blipFill>
        <p:spPr>
          <a:xfrm>
            <a:off x="5940152" y="1628800"/>
            <a:ext cx="2934816" cy="3995865"/>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0000" lnSpcReduction="20000"/>
          </a:bodyPr>
          <a:lstStyle/>
          <a:p>
            <a:r>
              <a:rPr lang="ru-RU" dirty="0" smtClean="0"/>
              <a:t>Моцарт, как и большинство его современников, немало внимания уделял и духовной музыке, но великих образцов в этой области он оставил немного: кроме</a:t>
            </a:r>
            <a:r>
              <a:rPr lang="ru-RU" i="1" dirty="0" smtClean="0"/>
              <a:t>«</a:t>
            </a:r>
            <a:r>
              <a:rPr lang="ru-RU" i="1" dirty="0" err="1" smtClean="0"/>
              <a:t>Misericordias</a:t>
            </a:r>
            <a:r>
              <a:rPr lang="ru-RU" i="1" dirty="0" smtClean="0"/>
              <a:t> </a:t>
            </a:r>
            <a:r>
              <a:rPr lang="ru-RU" i="1" dirty="0" err="1" smtClean="0"/>
              <a:t>Domini</a:t>
            </a:r>
            <a:r>
              <a:rPr lang="ru-RU" i="1" dirty="0" smtClean="0"/>
              <a:t>»</a:t>
            </a:r>
            <a:r>
              <a:rPr lang="ru-RU" dirty="0" smtClean="0"/>
              <a:t> — </a:t>
            </a:r>
            <a:r>
              <a:rPr lang="ru-RU" i="1" dirty="0" smtClean="0"/>
              <a:t>«</a:t>
            </a:r>
            <a:r>
              <a:rPr lang="ru-RU" i="1" dirty="0" err="1" smtClean="0"/>
              <a:t>Ave</a:t>
            </a:r>
            <a:r>
              <a:rPr lang="ru-RU" i="1" dirty="0" smtClean="0"/>
              <a:t> </a:t>
            </a:r>
            <a:r>
              <a:rPr lang="ru-RU" i="1" dirty="0" err="1" smtClean="0"/>
              <a:t>verum</a:t>
            </a:r>
            <a:r>
              <a:rPr lang="ru-RU" i="1" dirty="0" smtClean="0"/>
              <a:t> </a:t>
            </a:r>
            <a:r>
              <a:rPr lang="ru-RU" i="1" dirty="0" err="1" smtClean="0"/>
              <a:t>corpus</a:t>
            </a:r>
            <a:r>
              <a:rPr lang="ru-RU" i="1" dirty="0" smtClean="0"/>
              <a:t>»</a:t>
            </a:r>
            <a:r>
              <a:rPr lang="ru-RU" dirty="0" smtClean="0"/>
              <a:t> (KV 618, 1791 год), написанный в совершенно не характерном для Моцарта стиле, и величественно-горестный Реквием (KV 626), над которым Моцарт работал последние месяцы своей жизни. Интересна история написания «Реквиема». В июле 1791 года Моцарта посетил некий таинственный незнакомец в сером и заказал ему «Реквием» (траурную заупокойную мессу). Как установили биографы композитора, это был посланец графа Франца фон </a:t>
            </a:r>
            <a:r>
              <a:rPr lang="ru-RU" dirty="0" err="1" smtClean="0"/>
              <a:t>Вальзегг-Штуппаха</a:t>
            </a:r>
            <a:r>
              <a:rPr lang="ru-RU" dirty="0" smtClean="0"/>
              <a:t>, музицирующего дилетанта, любившего исполнять у себя во дворце силами своей капеллы чужие произведения, покупая у композиторов авторство; реквиемом он хотел почтить память своей покойной жены. Работу над незавершённым «Реквиемом», потрясающим своим скорбным лиризмом и трагической выразительностью, закончил его ученик Франц </a:t>
            </a:r>
            <a:r>
              <a:rPr lang="ru-RU" dirty="0" err="1" smtClean="0"/>
              <a:t>Ксавер</a:t>
            </a:r>
            <a:r>
              <a:rPr lang="ru-RU" dirty="0" smtClean="0"/>
              <a:t> </a:t>
            </a:r>
            <a:r>
              <a:rPr lang="ru-RU" dirty="0" err="1" smtClean="0"/>
              <a:t>Зюсмайер</a:t>
            </a:r>
            <a:r>
              <a:rPr lang="ru-RU" dirty="0" smtClean="0"/>
              <a:t>, ранее принимавший некоторое участие в сочинении оперы «Милосердие Тита».</a:t>
            </a:r>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32</TotalTime>
  <Words>75</Words>
  <Application>Microsoft Office PowerPoint</Application>
  <PresentationFormat>Экран (4:3)</PresentationFormat>
  <Paragraphs>23</Paragraphs>
  <Slides>12</Slides>
  <Notes>0</Notes>
  <HiddenSlides>1</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Бумажная</vt:lpstr>
      <vt:lpstr>Вольфганг Амадей Моцарт </vt:lpstr>
      <vt:lpstr>Слайд 2</vt:lpstr>
      <vt:lpstr>Слайд 3</vt:lpstr>
      <vt:lpstr>Биография </vt:lpstr>
      <vt:lpstr>Слайд 5</vt:lpstr>
      <vt:lpstr>Слайд 6</vt:lpstr>
      <vt:lpstr>Слайд 7</vt:lpstr>
      <vt:lpstr>Последний год </vt:lpstr>
      <vt:lpstr>Слайд 9</vt:lpstr>
      <vt:lpstr>Смерть Моцарта </vt:lpstr>
      <vt:lpstr>Слайд 11</vt:lpstr>
      <vt:lpstr>Слайд 12</vt:lpstr>
    </vt:vector>
  </TitlesOfParts>
  <Company>КП</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Вольфганг Амадей Моцарт </dc:title>
  <dc:creator>КП</dc:creator>
  <cp:lastModifiedBy>КП</cp:lastModifiedBy>
  <cp:revision>5</cp:revision>
  <dcterms:created xsi:type="dcterms:W3CDTF">2013-01-01T11:11:45Z</dcterms:created>
  <dcterms:modified xsi:type="dcterms:W3CDTF">2013-01-18T13:24:55Z</dcterms:modified>
</cp:coreProperties>
</file>