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5" r:id="rId3"/>
    <p:sldId id="277" r:id="rId4"/>
    <p:sldId id="272" r:id="rId5"/>
    <p:sldId id="273" r:id="rId6"/>
    <p:sldId id="274" r:id="rId7"/>
    <p:sldId id="257" r:id="rId8"/>
    <p:sldId id="281" r:id="rId9"/>
    <p:sldId id="258" r:id="rId10"/>
    <p:sldId id="279" r:id="rId11"/>
    <p:sldId id="262" r:id="rId12"/>
    <p:sldId id="263" r:id="rId13"/>
    <p:sldId id="264" r:id="rId14"/>
    <p:sldId id="265" r:id="rId15"/>
    <p:sldId id="266" r:id="rId16"/>
    <p:sldId id="267" r:id="rId17"/>
    <p:sldId id="269" r:id="rId18"/>
    <p:sldId id="270"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E909B9-DF9E-473C-8E77-5D68A8E4EF88}" type="datetimeFigureOut">
              <a:rPr lang="ru-RU" smtClean="0"/>
              <a:pPr/>
              <a:t>21.04.2013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3D7DCC-701F-4EC5-85BA-9B64874E0A1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F3D7DCC-701F-4EC5-85BA-9B64874E0A14}"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47EED7E-2EBD-424A-AA8A-79891AE6DBA4}" type="datetimeFigureOut">
              <a:rPr lang="ru-RU" smtClean="0"/>
              <a:pPr/>
              <a:t>21.04.2013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8E12D5-6562-40BE-8F8B-DD1CF0F3F68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47EED7E-2EBD-424A-AA8A-79891AE6DBA4}" type="datetimeFigureOut">
              <a:rPr lang="ru-RU" smtClean="0"/>
              <a:pPr/>
              <a:t>21.04.2013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8E12D5-6562-40BE-8F8B-DD1CF0F3F68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47EED7E-2EBD-424A-AA8A-79891AE6DBA4}" type="datetimeFigureOut">
              <a:rPr lang="ru-RU" smtClean="0"/>
              <a:pPr/>
              <a:t>21.04.2013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8E12D5-6562-40BE-8F8B-DD1CF0F3F68D}"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endParaRPr lang="ru-RU"/>
          </a:p>
        </p:txBody>
      </p:sp>
      <p:sp>
        <p:nvSpPr>
          <p:cNvPr id="4" name="Дата 3"/>
          <p:cNvSpPr>
            <a:spLocks noGrp="1"/>
          </p:cNvSpPr>
          <p:nvPr>
            <p:ph type="dt" sz="half" idx="10"/>
          </p:nvPr>
        </p:nvSpPr>
        <p:spPr>
          <a:xfrm>
            <a:off x="457200" y="6245225"/>
            <a:ext cx="2133600" cy="476250"/>
          </a:xfrm>
        </p:spPr>
        <p:txBody>
          <a:bodyPr/>
          <a:lstStyle>
            <a:lvl1pPr>
              <a:defRPr/>
            </a:lvl1pPr>
          </a:lstStyle>
          <a:p>
            <a:endParaRPr lang="ru-RU"/>
          </a:p>
        </p:txBody>
      </p:sp>
      <p:sp>
        <p:nvSpPr>
          <p:cNvPr id="5" name="Нижний колонтитул 4"/>
          <p:cNvSpPr>
            <a:spLocks noGrp="1"/>
          </p:cNvSpPr>
          <p:nvPr>
            <p:ph type="ftr" sz="quarter" idx="11"/>
          </p:nvPr>
        </p:nvSpPr>
        <p:spPr>
          <a:xfrm>
            <a:off x="3124200" y="6245225"/>
            <a:ext cx="2895600" cy="476250"/>
          </a:xfrm>
        </p:spPr>
        <p:txBody>
          <a:bodyPr/>
          <a:lstStyle>
            <a:lvl1pPr>
              <a:defRPr/>
            </a:lvl1pPr>
          </a:lstStyle>
          <a:p>
            <a:endParaRPr lang="ru-RU"/>
          </a:p>
        </p:txBody>
      </p:sp>
      <p:sp>
        <p:nvSpPr>
          <p:cNvPr id="6" name="Номер слайда 5"/>
          <p:cNvSpPr>
            <a:spLocks noGrp="1"/>
          </p:cNvSpPr>
          <p:nvPr>
            <p:ph type="sldNum" sz="quarter" idx="12"/>
          </p:nvPr>
        </p:nvSpPr>
        <p:spPr>
          <a:xfrm>
            <a:off x="6553200" y="6245225"/>
            <a:ext cx="2133600" cy="476250"/>
          </a:xfrm>
        </p:spPr>
        <p:txBody>
          <a:bodyPr/>
          <a:lstStyle>
            <a:lvl1pPr>
              <a:defRPr/>
            </a:lvl1pPr>
          </a:lstStyle>
          <a:p>
            <a:fld id="{5BFEB107-245B-4D57-9857-77B1A3B7CD22}"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5263" y="228600"/>
            <a:ext cx="8015287" cy="9144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09600" y="1600200"/>
            <a:ext cx="3886200" cy="4419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3886200" cy="4419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8400"/>
            <a:ext cx="2133600" cy="45720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8400"/>
            <a:ext cx="2895600" cy="45720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8400"/>
            <a:ext cx="2133600" cy="457200"/>
          </a:xfrm>
        </p:spPr>
        <p:txBody>
          <a:bodyPr/>
          <a:lstStyle>
            <a:lvl1pPr>
              <a:defRPr/>
            </a:lvl1pPr>
          </a:lstStyle>
          <a:p>
            <a:fld id="{AF7B3DDF-8B98-48AB-847B-50EA48F62366}"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47EED7E-2EBD-424A-AA8A-79891AE6DBA4}" type="datetimeFigureOut">
              <a:rPr lang="ru-RU" smtClean="0"/>
              <a:pPr/>
              <a:t>21.04.2013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8E12D5-6562-40BE-8F8B-DD1CF0F3F68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47EED7E-2EBD-424A-AA8A-79891AE6DBA4}" type="datetimeFigureOut">
              <a:rPr lang="ru-RU" smtClean="0"/>
              <a:pPr/>
              <a:t>21.04.2013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8E12D5-6562-40BE-8F8B-DD1CF0F3F68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47EED7E-2EBD-424A-AA8A-79891AE6DBA4}" type="datetimeFigureOut">
              <a:rPr lang="ru-RU" smtClean="0"/>
              <a:pPr/>
              <a:t>21.04.2013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8E12D5-6562-40BE-8F8B-DD1CF0F3F68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47EED7E-2EBD-424A-AA8A-79891AE6DBA4}" type="datetimeFigureOut">
              <a:rPr lang="ru-RU" smtClean="0"/>
              <a:pPr/>
              <a:t>21.04.2013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28E12D5-6562-40BE-8F8B-DD1CF0F3F68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47EED7E-2EBD-424A-AA8A-79891AE6DBA4}" type="datetimeFigureOut">
              <a:rPr lang="ru-RU" smtClean="0"/>
              <a:pPr/>
              <a:t>21.04.2013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28E12D5-6562-40BE-8F8B-DD1CF0F3F68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47EED7E-2EBD-424A-AA8A-79891AE6DBA4}" type="datetimeFigureOut">
              <a:rPr lang="ru-RU" smtClean="0"/>
              <a:pPr/>
              <a:t>21.04.2013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28E12D5-6562-40BE-8F8B-DD1CF0F3F68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47EED7E-2EBD-424A-AA8A-79891AE6DBA4}" type="datetimeFigureOut">
              <a:rPr lang="ru-RU" smtClean="0"/>
              <a:pPr/>
              <a:t>21.04.2013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8E12D5-6562-40BE-8F8B-DD1CF0F3F68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47EED7E-2EBD-424A-AA8A-79891AE6DBA4}" type="datetimeFigureOut">
              <a:rPr lang="ru-RU" smtClean="0"/>
              <a:pPr/>
              <a:t>21.04.2013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8E12D5-6562-40BE-8F8B-DD1CF0F3F68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60000"/>
                <a:lumOff val="40000"/>
              </a:schemeClr>
            </a:gs>
            <a:gs pos="50000">
              <a:schemeClr val="accent1">
                <a:tint val="44500"/>
                <a:satMod val="160000"/>
              </a:schemeClr>
            </a:gs>
            <a:gs pos="100000">
              <a:schemeClr val="accent1">
                <a:tint val="23500"/>
                <a:satMod val="16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7EED7E-2EBD-424A-AA8A-79891AE6DBA4}" type="datetimeFigureOut">
              <a:rPr lang="ru-RU" smtClean="0"/>
              <a:pPr/>
              <a:t>21.04.2013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8E12D5-6562-40BE-8F8B-DD1CF0F3F68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428604"/>
            <a:ext cx="7772400" cy="1470025"/>
          </a:xfrm>
        </p:spPr>
        <p:txBody>
          <a:bodyPr/>
          <a:lstStyle/>
          <a:p>
            <a:r>
              <a:rPr lang="ru-RU" dirty="0" smtClean="0"/>
              <a:t>Тема: Терроризм – угроза обществу! </a:t>
            </a:r>
            <a:endParaRPr lang="ru-RU" dirty="0"/>
          </a:p>
        </p:txBody>
      </p:sp>
      <p:sp>
        <p:nvSpPr>
          <p:cNvPr id="3" name="Подзаголовок 2"/>
          <p:cNvSpPr>
            <a:spLocks noGrp="1"/>
          </p:cNvSpPr>
          <p:nvPr>
            <p:ph type="subTitle" idx="1"/>
          </p:nvPr>
        </p:nvSpPr>
        <p:spPr>
          <a:xfrm>
            <a:off x="1142976" y="1928802"/>
            <a:ext cx="6400800" cy="1752600"/>
          </a:xfrm>
        </p:spPr>
        <p:txBody>
          <a:bodyPr>
            <a:normAutofit fontScale="77500" lnSpcReduction="20000"/>
          </a:bodyPr>
          <a:lstStyle/>
          <a:p>
            <a:r>
              <a:rPr lang="ru-RU" b="1" dirty="0" smtClean="0">
                <a:solidFill>
                  <a:srgbClr val="FF0000"/>
                </a:solidFill>
              </a:rPr>
              <a:t>Цель: Закрепить полученные знания о действиях людей при захвате в заложники; ознакомиться с  правовой основой  </a:t>
            </a:r>
            <a:r>
              <a:rPr lang="ru-RU" b="1" dirty="0">
                <a:solidFill>
                  <a:srgbClr val="FF0000"/>
                </a:solidFill>
              </a:rPr>
              <a:t>борьбы </a:t>
            </a:r>
            <a:br>
              <a:rPr lang="ru-RU" b="1" dirty="0">
                <a:solidFill>
                  <a:srgbClr val="FF0000"/>
                </a:solidFill>
              </a:rPr>
            </a:br>
            <a:r>
              <a:rPr lang="ru-RU" b="1" dirty="0">
                <a:solidFill>
                  <a:srgbClr val="FF0000"/>
                </a:solidFill>
              </a:rPr>
              <a:t>с </a:t>
            </a:r>
            <a:r>
              <a:rPr lang="ru-RU" b="1" dirty="0" smtClean="0">
                <a:solidFill>
                  <a:srgbClr val="FF0000"/>
                </a:solidFill>
              </a:rPr>
              <a:t>терроризмом и  КЛАССИФИКАЦИЕЙ ПРОЯВЛЕНИЙ ТЕРРОРИЗМА</a:t>
            </a:r>
          </a:p>
          <a:p>
            <a:endParaRPr lang="ru-RU" dirty="0"/>
          </a:p>
        </p:txBody>
      </p:sp>
      <p:pic>
        <p:nvPicPr>
          <p:cNvPr id="3074" name="Picture 2" descr="C:\ОБЖ\Intro\bx011\01-3.jpg"/>
          <p:cNvPicPr>
            <a:picLocks noChangeAspect="1" noChangeArrowheads="1"/>
          </p:cNvPicPr>
          <p:nvPr/>
        </p:nvPicPr>
        <p:blipFill>
          <a:blip r:embed="rId3"/>
          <a:srcRect/>
          <a:stretch>
            <a:fillRect/>
          </a:stretch>
        </p:blipFill>
        <p:spPr bwMode="auto">
          <a:xfrm>
            <a:off x="2500298" y="3857628"/>
            <a:ext cx="3577820" cy="264320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lstStyle/>
          <a:p>
            <a:r>
              <a:rPr lang="ru-RU" dirty="0" smtClean="0">
                <a:solidFill>
                  <a:srgbClr val="FF0000"/>
                </a:solidFill>
              </a:rPr>
              <a:t>Террорист – это….</a:t>
            </a:r>
          </a:p>
          <a:p>
            <a:r>
              <a:rPr lang="ru-RU" dirty="0" smtClean="0">
                <a:solidFill>
                  <a:srgbClr val="FF0000"/>
                </a:solidFill>
              </a:rPr>
              <a:t>Заложник – это …</a:t>
            </a:r>
          </a:p>
          <a:p>
            <a:r>
              <a:rPr lang="ru-RU" dirty="0" smtClean="0">
                <a:solidFill>
                  <a:srgbClr val="FF0000"/>
                </a:solidFill>
              </a:rPr>
              <a:t>Борьба с терроризмом – это…</a:t>
            </a:r>
          </a:p>
          <a:p>
            <a:r>
              <a:rPr lang="ru-RU" dirty="0" smtClean="0">
                <a:solidFill>
                  <a:srgbClr val="FF0000"/>
                </a:solidFill>
              </a:rPr>
              <a:t> </a:t>
            </a:r>
            <a:endParaRPr lang="ru-RU" dirty="0">
              <a:solidFill>
                <a:srgbClr val="FF0000"/>
              </a:solidFill>
            </a:endParaRPr>
          </a:p>
        </p:txBody>
      </p:sp>
      <p:sp>
        <p:nvSpPr>
          <p:cNvPr id="4" name="Прямоугольник 3"/>
          <p:cNvSpPr/>
          <p:nvPr/>
        </p:nvSpPr>
        <p:spPr>
          <a:xfrm>
            <a:off x="785786" y="2571744"/>
            <a:ext cx="7429552" cy="1569660"/>
          </a:xfrm>
          <a:prstGeom prst="rect">
            <a:avLst/>
          </a:prstGeom>
        </p:spPr>
        <p:txBody>
          <a:bodyPr wrap="square">
            <a:spAutoFit/>
          </a:bodyPr>
          <a:lstStyle/>
          <a:p>
            <a:pPr algn="ctr"/>
            <a:r>
              <a:rPr lang="ru-RU" sz="3200" kern="10" dirty="0" smtClean="0">
                <a:ln w="12700">
                  <a:solidFill>
                    <a:srgbClr val="EAEAEA"/>
                  </a:solidFill>
                  <a:round/>
                  <a:headEnd/>
                  <a:tailEnd/>
                </a:ln>
                <a:gradFill rotWithShape="0">
                  <a:gsLst>
                    <a:gs pos="0">
                      <a:srgbClr val="000082"/>
                    </a:gs>
                    <a:gs pos="15000">
                      <a:srgbClr val="66008F"/>
                    </a:gs>
                    <a:gs pos="32499">
                      <a:srgbClr val="BA0066"/>
                    </a:gs>
                    <a:gs pos="45000">
                      <a:srgbClr val="FF0000"/>
                    </a:gs>
                    <a:gs pos="50000">
                      <a:srgbClr val="FF8200"/>
                    </a:gs>
                    <a:gs pos="55001">
                      <a:srgbClr val="FF0000"/>
                    </a:gs>
                    <a:gs pos="67501">
                      <a:srgbClr val="BA0066"/>
                    </a:gs>
                    <a:gs pos="85000">
                      <a:srgbClr val="66008F"/>
                    </a:gs>
                    <a:gs pos="100000">
                      <a:srgbClr val="000082"/>
                    </a:gs>
                  </a:gsLst>
                  <a:lin ang="5400000" scaled="1"/>
                </a:gradFill>
                <a:effectLst/>
                <a:latin typeface="Arial Black"/>
              </a:rPr>
              <a:t>Преступления террористического характера- это ….</a:t>
            </a:r>
            <a:endParaRPr lang="ru-RU" sz="3200" kern="10" dirty="0">
              <a:ln w="12700">
                <a:solidFill>
                  <a:srgbClr val="EAEAEA"/>
                </a:solidFill>
                <a:round/>
                <a:headEnd/>
                <a:tailEnd/>
              </a:ln>
              <a:gradFill rotWithShape="0">
                <a:gsLst>
                  <a:gs pos="0">
                    <a:srgbClr val="000082"/>
                  </a:gs>
                  <a:gs pos="15000">
                    <a:srgbClr val="66008F"/>
                  </a:gs>
                  <a:gs pos="32499">
                    <a:srgbClr val="BA0066"/>
                  </a:gs>
                  <a:gs pos="45000">
                    <a:srgbClr val="FF0000"/>
                  </a:gs>
                  <a:gs pos="50000">
                    <a:srgbClr val="FF8200"/>
                  </a:gs>
                  <a:gs pos="55001">
                    <a:srgbClr val="FF0000"/>
                  </a:gs>
                  <a:gs pos="67501">
                    <a:srgbClr val="BA0066"/>
                  </a:gs>
                  <a:gs pos="85000">
                    <a:srgbClr val="66008F"/>
                  </a:gs>
                  <a:gs pos="100000">
                    <a:srgbClr val="000082"/>
                  </a:gs>
                </a:gsLst>
                <a:lin ang="5400000" scaled="1"/>
              </a:gradFill>
              <a:effectLst/>
              <a:latin typeface="Arial Black"/>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WordArt 5"/>
          <p:cNvSpPr>
            <a:spLocks noChangeArrowheads="1" noChangeShapeType="1" noTextEdit="1"/>
          </p:cNvSpPr>
          <p:nvPr/>
        </p:nvSpPr>
        <p:spPr bwMode="auto">
          <a:xfrm>
            <a:off x="3492500" y="260350"/>
            <a:ext cx="2143125" cy="360363"/>
          </a:xfrm>
          <a:prstGeom prst="rect">
            <a:avLst/>
          </a:prstGeom>
        </p:spPr>
        <p:txBody>
          <a:bodyPr wrap="none" fromWordArt="1">
            <a:prstTxWarp prst="textPlain">
              <a:avLst>
                <a:gd name="adj" fmla="val 50000"/>
              </a:avLst>
            </a:prstTxWarp>
          </a:bodyPr>
          <a:lstStyle/>
          <a:p>
            <a:pPr algn="ctr"/>
            <a:r>
              <a:rPr lang="ru-RU" sz="3200" kern="10" dirty="0">
                <a:ln w="12700">
                  <a:solidFill>
                    <a:srgbClr val="EAEAEA"/>
                  </a:solidFill>
                  <a:round/>
                  <a:headEnd/>
                  <a:tailEnd/>
                </a:ln>
                <a:gradFill rotWithShape="0">
                  <a:gsLst>
                    <a:gs pos="0">
                      <a:srgbClr val="000082"/>
                    </a:gs>
                    <a:gs pos="15000">
                      <a:srgbClr val="66008F"/>
                    </a:gs>
                    <a:gs pos="32499">
                      <a:srgbClr val="BA0066"/>
                    </a:gs>
                    <a:gs pos="45000">
                      <a:srgbClr val="FF0000"/>
                    </a:gs>
                    <a:gs pos="50000">
                      <a:srgbClr val="FF8200"/>
                    </a:gs>
                    <a:gs pos="55001">
                      <a:srgbClr val="FF0000"/>
                    </a:gs>
                    <a:gs pos="67501">
                      <a:srgbClr val="BA0066"/>
                    </a:gs>
                    <a:gs pos="85000">
                      <a:srgbClr val="66008F"/>
                    </a:gs>
                    <a:gs pos="100000">
                      <a:srgbClr val="000082"/>
                    </a:gs>
                  </a:gsLst>
                  <a:lin ang="5400000" scaled="1"/>
                </a:gradFill>
                <a:effectLst/>
                <a:latin typeface="Arial Black"/>
              </a:rPr>
              <a:t>Террорист</a:t>
            </a:r>
          </a:p>
        </p:txBody>
      </p:sp>
      <p:sp>
        <p:nvSpPr>
          <p:cNvPr id="75782" name="Text Box 6"/>
          <p:cNvSpPr txBox="1">
            <a:spLocks noChangeArrowheads="1"/>
          </p:cNvSpPr>
          <p:nvPr/>
        </p:nvSpPr>
        <p:spPr bwMode="auto">
          <a:xfrm>
            <a:off x="468313" y="765175"/>
            <a:ext cx="8208962" cy="530225"/>
          </a:xfrm>
          <a:prstGeom prst="rect">
            <a:avLst/>
          </a:prstGeom>
          <a:noFill/>
          <a:ln w="9525" algn="ctr">
            <a:noFill/>
            <a:miter lim="800000"/>
            <a:headEnd/>
            <a:tailEnd/>
          </a:ln>
          <a:effectLst/>
        </p:spPr>
        <p:txBody>
          <a:bodyPr>
            <a:spAutoFit/>
          </a:bodyPr>
          <a:lstStyle/>
          <a:p>
            <a:pPr>
              <a:buFont typeface="Wingdings" pitchFamily="2" charset="2"/>
              <a:buChar char="ü"/>
            </a:pPr>
            <a:r>
              <a:rPr lang="ru-RU" dirty="0">
                <a:solidFill>
                  <a:schemeClr val="tx1"/>
                </a:solidFill>
                <a:effectLst/>
              </a:rPr>
              <a:t> Лицо, участвующее в осуществлении террористической деятельности в любой форме.</a:t>
            </a:r>
            <a:endParaRPr lang="ru-RU" i="1" dirty="0">
              <a:effectLst/>
            </a:endParaRPr>
          </a:p>
        </p:txBody>
      </p:sp>
      <p:sp>
        <p:nvSpPr>
          <p:cNvPr id="75783" name="WordArt 7"/>
          <p:cNvSpPr>
            <a:spLocks noChangeArrowheads="1" noChangeShapeType="1" noTextEdit="1"/>
          </p:cNvSpPr>
          <p:nvPr/>
        </p:nvSpPr>
        <p:spPr bwMode="auto">
          <a:xfrm>
            <a:off x="2555875" y="1484313"/>
            <a:ext cx="4032250" cy="360362"/>
          </a:xfrm>
          <a:prstGeom prst="rect">
            <a:avLst/>
          </a:prstGeom>
        </p:spPr>
        <p:txBody>
          <a:bodyPr wrap="none" fromWordArt="1">
            <a:prstTxWarp prst="textPlain">
              <a:avLst>
                <a:gd name="adj" fmla="val 50000"/>
              </a:avLst>
            </a:prstTxWarp>
          </a:bodyPr>
          <a:lstStyle/>
          <a:p>
            <a:pPr algn="ctr"/>
            <a:r>
              <a:rPr lang="ru-RU" sz="3200" kern="10" dirty="0">
                <a:ln w="12700">
                  <a:solidFill>
                    <a:srgbClr val="EAEAEA"/>
                  </a:solidFill>
                  <a:round/>
                  <a:headEnd/>
                  <a:tailEnd/>
                </a:ln>
                <a:gradFill rotWithShape="0">
                  <a:gsLst>
                    <a:gs pos="0">
                      <a:srgbClr val="000082"/>
                    </a:gs>
                    <a:gs pos="15000">
                      <a:srgbClr val="66008F"/>
                    </a:gs>
                    <a:gs pos="32499">
                      <a:srgbClr val="BA0066"/>
                    </a:gs>
                    <a:gs pos="45000">
                      <a:srgbClr val="FF0000"/>
                    </a:gs>
                    <a:gs pos="50000">
                      <a:srgbClr val="FF8200"/>
                    </a:gs>
                    <a:gs pos="55001">
                      <a:srgbClr val="FF0000"/>
                    </a:gs>
                    <a:gs pos="67501">
                      <a:srgbClr val="BA0066"/>
                    </a:gs>
                    <a:gs pos="85000">
                      <a:srgbClr val="66008F"/>
                    </a:gs>
                    <a:gs pos="100000">
                      <a:srgbClr val="000082"/>
                    </a:gs>
                  </a:gsLst>
                  <a:lin ang="5400000" scaled="1"/>
                </a:gradFill>
                <a:effectLst/>
                <a:latin typeface="Arial Black"/>
              </a:rPr>
              <a:t>Борьба с терроризмом</a:t>
            </a:r>
          </a:p>
        </p:txBody>
      </p:sp>
      <p:sp>
        <p:nvSpPr>
          <p:cNvPr id="75784" name="Text Box 8"/>
          <p:cNvSpPr txBox="1">
            <a:spLocks noChangeArrowheads="1"/>
          </p:cNvSpPr>
          <p:nvPr/>
        </p:nvSpPr>
        <p:spPr bwMode="auto">
          <a:xfrm>
            <a:off x="468313" y="1989138"/>
            <a:ext cx="8208962" cy="530225"/>
          </a:xfrm>
          <a:prstGeom prst="rect">
            <a:avLst/>
          </a:prstGeom>
          <a:noFill/>
          <a:ln w="9525" algn="ctr">
            <a:noFill/>
            <a:miter lim="800000"/>
            <a:headEnd/>
            <a:tailEnd/>
          </a:ln>
          <a:effectLst/>
        </p:spPr>
        <p:txBody>
          <a:bodyPr>
            <a:spAutoFit/>
          </a:bodyPr>
          <a:lstStyle/>
          <a:p>
            <a:pPr>
              <a:buFont typeface="Wingdings" pitchFamily="2" charset="2"/>
              <a:buChar char="ü"/>
            </a:pPr>
            <a:r>
              <a:rPr lang="ru-RU" dirty="0">
                <a:solidFill>
                  <a:schemeClr val="tx1"/>
                </a:solidFill>
                <a:effectLst/>
              </a:rPr>
              <a:t> Деятельность по предупреждению, выявлени</a:t>
            </a:r>
            <a:r>
              <a:rPr lang="ru-RU" sz="1700" dirty="0">
                <a:solidFill>
                  <a:schemeClr val="tx1"/>
                </a:solidFill>
                <a:effectLst/>
              </a:rPr>
              <a:t>ю</a:t>
            </a:r>
            <a:r>
              <a:rPr lang="ru-RU" dirty="0">
                <a:solidFill>
                  <a:schemeClr val="tx1"/>
                </a:solidFill>
                <a:effectLst/>
              </a:rPr>
              <a:t>, пресечению, минимизации последствий террористической деятельности.</a:t>
            </a:r>
          </a:p>
        </p:txBody>
      </p:sp>
      <p:sp>
        <p:nvSpPr>
          <p:cNvPr id="75785" name="WordArt 9"/>
          <p:cNvSpPr>
            <a:spLocks noChangeArrowheads="1" noChangeShapeType="1" noTextEdit="1"/>
          </p:cNvSpPr>
          <p:nvPr/>
        </p:nvSpPr>
        <p:spPr bwMode="auto">
          <a:xfrm>
            <a:off x="3492500" y="2711450"/>
            <a:ext cx="2143125" cy="285750"/>
          </a:xfrm>
          <a:prstGeom prst="rect">
            <a:avLst/>
          </a:prstGeom>
        </p:spPr>
        <p:txBody>
          <a:bodyPr wrap="none" fromWordArt="1">
            <a:prstTxWarp prst="textPlain">
              <a:avLst>
                <a:gd name="adj" fmla="val 50000"/>
              </a:avLst>
            </a:prstTxWarp>
          </a:bodyPr>
          <a:lstStyle/>
          <a:p>
            <a:pPr algn="ctr"/>
            <a:r>
              <a:rPr lang="ru-RU" sz="3200" kern="10">
                <a:ln w="12700">
                  <a:solidFill>
                    <a:srgbClr val="EAEAEA"/>
                  </a:solidFill>
                  <a:round/>
                  <a:headEnd/>
                  <a:tailEnd/>
                </a:ln>
                <a:gradFill rotWithShape="0">
                  <a:gsLst>
                    <a:gs pos="0">
                      <a:srgbClr val="000082"/>
                    </a:gs>
                    <a:gs pos="15000">
                      <a:srgbClr val="66008F"/>
                    </a:gs>
                    <a:gs pos="32499">
                      <a:srgbClr val="BA0066"/>
                    </a:gs>
                    <a:gs pos="45000">
                      <a:srgbClr val="FF0000"/>
                    </a:gs>
                    <a:gs pos="50000">
                      <a:srgbClr val="FF8200"/>
                    </a:gs>
                    <a:gs pos="55001">
                      <a:srgbClr val="FF0000"/>
                    </a:gs>
                    <a:gs pos="67501">
                      <a:srgbClr val="BA0066"/>
                    </a:gs>
                    <a:gs pos="85000">
                      <a:srgbClr val="66008F"/>
                    </a:gs>
                    <a:gs pos="100000">
                      <a:srgbClr val="000082"/>
                    </a:gs>
                  </a:gsLst>
                  <a:lin ang="5400000" scaled="1"/>
                </a:gradFill>
                <a:effectLst/>
                <a:latin typeface="Arial Black"/>
              </a:rPr>
              <a:t>Заложник</a:t>
            </a:r>
          </a:p>
        </p:txBody>
      </p:sp>
      <p:sp>
        <p:nvSpPr>
          <p:cNvPr id="75786" name="Text Box 10"/>
          <p:cNvSpPr txBox="1">
            <a:spLocks noChangeArrowheads="1"/>
          </p:cNvSpPr>
          <p:nvPr/>
        </p:nvSpPr>
        <p:spPr bwMode="auto">
          <a:xfrm>
            <a:off x="468313" y="3252788"/>
            <a:ext cx="8208962" cy="968375"/>
          </a:xfrm>
          <a:prstGeom prst="rect">
            <a:avLst/>
          </a:prstGeom>
          <a:noFill/>
          <a:ln w="9525" algn="ctr">
            <a:noFill/>
            <a:miter lim="800000"/>
            <a:headEnd/>
            <a:tailEnd/>
          </a:ln>
          <a:effectLst/>
        </p:spPr>
        <p:txBody>
          <a:bodyPr>
            <a:spAutoFit/>
          </a:bodyPr>
          <a:lstStyle/>
          <a:p>
            <a:pPr>
              <a:buFont typeface="Wingdings" pitchFamily="2" charset="2"/>
              <a:buChar char="ü"/>
            </a:pPr>
            <a:r>
              <a:rPr lang="ru-RU">
                <a:solidFill>
                  <a:schemeClr val="tx1"/>
                </a:solidFill>
                <a:effectLst/>
              </a:rPr>
              <a:t> Физическое лицо, захваченное и (или) удерживаемое в целях понуждения государства, организации или отдельных лиц совершить какое-либо действие или воздержаться от совершения какого-либо действия как условия освобождения удерживаемого лица.</a:t>
            </a:r>
          </a:p>
        </p:txBody>
      </p:sp>
      <p:sp>
        <p:nvSpPr>
          <p:cNvPr id="75788" name="WordArt 12"/>
          <p:cNvSpPr>
            <a:spLocks noChangeArrowheads="1" noChangeShapeType="1" noTextEdit="1"/>
          </p:cNvSpPr>
          <p:nvPr/>
        </p:nvSpPr>
        <p:spPr bwMode="auto">
          <a:xfrm>
            <a:off x="1071538" y="4429132"/>
            <a:ext cx="7858180" cy="360362"/>
          </a:xfrm>
          <a:prstGeom prst="rect">
            <a:avLst/>
          </a:prstGeom>
        </p:spPr>
        <p:txBody>
          <a:bodyPr wrap="none" fromWordArt="1">
            <a:prstTxWarp prst="textPlain">
              <a:avLst>
                <a:gd name="adj" fmla="val 50000"/>
              </a:avLst>
            </a:prstTxWarp>
          </a:bodyPr>
          <a:lstStyle/>
          <a:p>
            <a:pPr algn="ctr"/>
            <a:r>
              <a:rPr lang="ru-RU" sz="3200" kern="10" dirty="0">
                <a:ln w="12700">
                  <a:solidFill>
                    <a:srgbClr val="EAEAEA"/>
                  </a:solidFill>
                  <a:round/>
                  <a:headEnd/>
                  <a:tailEnd/>
                </a:ln>
                <a:gradFill rotWithShape="0">
                  <a:gsLst>
                    <a:gs pos="0">
                      <a:srgbClr val="000082"/>
                    </a:gs>
                    <a:gs pos="15000">
                      <a:srgbClr val="66008F"/>
                    </a:gs>
                    <a:gs pos="32499">
                      <a:srgbClr val="BA0066"/>
                    </a:gs>
                    <a:gs pos="45000">
                      <a:srgbClr val="FF0000"/>
                    </a:gs>
                    <a:gs pos="50000">
                      <a:srgbClr val="FF8200"/>
                    </a:gs>
                    <a:gs pos="55001">
                      <a:srgbClr val="FF0000"/>
                    </a:gs>
                    <a:gs pos="67501">
                      <a:srgbClr val="BA0066"/>
                    </a:gs>
                    <a:gs pos="85000">
                      <a:srgbClr val="66008F"/>
                    </a:gs>
                    <a:gs pos="100000">
                      <a:srgbClr val="000082"/>
                    </a:gs>
                  </a:gsLst>
                  <a:lin ang="5400000" scaled="1"/>
                </a:gradFill>
                <a:effectLst/>
                <a:latin typeface="Arial Black"/>
              </a:rPr>
              <a:t>Преступления террористического характера</a:t>
            </a:r>
          </a:p>
        </p:txBody>
      </p:sp>
      <p:sp>
        <p:nvSpPr>
          <p:cNvPr id="75791" name="Text Box 15"/>
          <p:cNvSpPr txBox="1">
            <a:spLocks noChangeArrowheads="1"/>
          </p:cNvSpPr>
          <p:nvPr/>
        </p:nvSpPr>
        <p:spPr bwMode="auto">
          <a:xfrm>
            <a:off x="357158" y="4786322"/>
            <a:ext cx="8208962" cy="1625600"/>
          </a:xfrm>
          <a:prstGeom prst="rect">
            <a:avLst/>
          </a:prstGeom>
          <a:noFill/>
          <a:ln w="9525" algn="ctr">
            <a:noFill/>
            <a:miter lim="800000"/>
            <a:headEnd/>
            <a:tailEnd/>
          </a:ln>
          <a:effectLst/>
        </p:spPr>
        <p:txBody>
          <a:bodyPr>
            <a:spAutoFit/>
          </a:bodyPr>
          <a:lstStyle/>
          <a:p>
            <a:pPr>
              <a:buFont typeface="Wingdings" pitchFamily="2" charset="2"/>
              <a:buChar char="ü"/>
            </a:pPr>
            <a:r>
              <a:rPr lang="ru-RU" dirty="0">
                <a:solidFill>
                  <a:schemeClr val="tx1"/>
                </a:solidFill>
                <a:effectLst/>
              </a:rPr>
              <a:t> Это преступления, предусмотренные статьями №№ 205-208, 277 и 360 </a:t>
            </a:r>
            <a:r>
              <a:rPr lang="ru-RU" u="sng" dirty="0">
                <a:solidFill>
                  <a:schemeClr val="tx1"/>
                </a:solidFill>
                <a:effectLst/>
              </a:rPr>
              <a:t>Уголовного Кодекса Российской Федерации</a:t>
            </a:r>
            <a:r>
              <a:rPr lang="ru-RU" dirty="0">
                <a:solidFill>
                  <a:schemeClr val="tx1"/>
                </a:solidFill>
                <a:effectLst/>
              </a:rPr>
              <a:t> (ст. 205. Терроризм; ст. 206. Захват заложника, ст. 207. Заведомо ложное сообщение об акте терроризма; ст. 208. Организация незаконного вооруженного формирования или участие в нём; ст. 277. Посягательство на жизнь государственного или общественного деятеля; ст. 360. Нападение на лиц или учреждения, которые пользуются международной защитой).</a:t>
            </a:r>
          </a:p>
        </p:txBody>
      </p:sp>
    </p:spTree>
  </p:cSld>
  <p:clrMapOvr>
    <a:masterClrMapping/>
  </p:clrMapOvr>
  <p:transition>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1322388" y="274638"/>
            <a:ext cx="6562725" cy="633412"/>
          </a:xfrm>
          <a:gradFill rotWithShape="1">
            <a:gsLst>
              <a:gs pos="0">
                <a:srgbClr val="00DBD6"/>
              </a:gs>
              <a:gs pos="50000">
                <a:schemeClr val="bg1"/>
              </a:gs>
              <a:gs pos="100000">
                <a:srgbClr val="00DBD6"/>
              </a:gs>
            </a:gsLst>
            <a:lin ang="5400000" scaled="1"/>
          </a:gradFill>
          <a:effectLst>
            <a:outerShdw dist="107763" dir="18900000" algn="ctr" rotWithShape="0">
              <a:schemeClr val="bg2">
                <a:alpha val="50000"/>
              </a:schemeClr>
            </a:outerShdw>
          </a:effectLst>
        </p:spPr>
        <p:txBody>
          <a:bodyPr/>
          <a:lstStyle/>
          <a:p>
            <a:r>
              <a:rPr lang="ru-RU" sz="2000" b="1" dirty="0">
                <a:solidFill>
                  <a:schemeClr val="tx1"/>
                </a:solidFill>
              </a:rPr>
              <a:t>КЛАССИФИКАЦИЯ ПРОЯВЛЕНИЙ ТЕРРОРИЗМА</a:t>
            </a:r>
          </a:p>
        </p:txBody>
      </p:sp>
      <p:graphicFrame>
        <p:nvGraphicFramePr>
          <p:cNvPr id="95327" name="Group 95"/>
          <p:cNvGraphicFramePr>
            <a:graphicFrameLocks noGrp="1"/>
          </p:cNvGraphicFramePr>
          <p:nvPr>
            <p:ph idx="1"/>
          </p:nvPr>
        </p:nvGraphicFramePr>
        <p:xfrm>
          <a:off x="457200" y="1484313"/>
          <a:ext cx="8229600" cy="4996180"/>
        </p:xfrm>
        <a:graphic>
          <a:graphicData uri="http://schemas.openxmlformats.org/drawingml/2006/table">
            <a:tbl>
              <a:tblPr/>
              <a:tblGrid>
                <a:gridCol w="2743200"/>
                <a:gridCol w="2743200"/>
                <a:gridCol w="2743200"/>
              </a:tblGrid>
              <a:tr h="460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000" b="1" i="0" u="none" strike="noStrike" cap="none" normalizeH="0" baseline="0" smtClean="0">
                          <a:ln>
                            <a:noFill/>
                          </a:ln>
                          <a:solidFill>
                            <a:schemeClr val="tx1"/>
                          </a:solidFill>
                          <a:effectLst>
                            <a:outerShdw blurRad="38100" dist="38100" dir="2700000" algn="tl">
                              <a:srgbClr val="FFFFFF"/>
                            </a:outerShdw>
                          </a:effectLst>
                          <a:latin typeface="Arial" charset="0"/>
                        </a:rPr>
                        <a:t>Возможные цели</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FDD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000" b="1" i="0" u="none" strike="noStrike" cap="none" normalizeH="0" baseline="0" smtClean="0">
                          <a:ln>
                            <a:noFill/>
                          </a:ln>
                          <a:solidFill>
                            <a:schemeClr val="tx1"/>
                          </a:solidFill>
                          <a:effectLst>
                            <a:outerShdw blurRad="38100" dist="38100" dir="2700000" algn="tl">
                              <a:srgbClr val="FFFFFF"/>
                            </a:outerShdw>
                          </a:effectLst>
                          <a:latin typeface="Arial" charset="0"/>
                        </a:rPr>
                        <a:t>Масштабы терроризма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57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000" b="1" i="0" u="none" strike="noStrike" cap="none" normalizeH="0" baseline="0" smtClean="0">
                          <a:ln>
                            <a:noFill/>
                          </a:ln>
                          <a:solidFill>
                            <a:schemeClr val="tx1"/>
                          </a:solidFill>
                          <a:effectLst>
                            <a:outerShdw blurRad="38100" dist="38100" dir="2700000" algn="tl">
                              <a:srgbClr val="FFFFFF"/>
                            </a:outerShdw>
                          </a:effectLst>
                          <a:latin typeface="Arial" charset="0"/>
                        </a:rPr>
                        <a:t>Способы террористических актов</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6F6F"/>
                    </a:solidFill>
                  </a:tcPr>
                </a:tc>
              </a:tr>
              <a:tr h="536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Физическое устранение политических оппонентов</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Преступление против личности</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Применение огнестрельного оружия</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Устрашение гражданского населения</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Групповое убийство</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Организация взрывов и поджогов в городах</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6985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«Акции возмездия»</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Массовая гибель граждан</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Взятие заложников</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511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Дестабилизация деятельности государственной власти</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Применение диверсий по всей территории страны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Применение ядерных зарядов и радиоактивных веществ</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r>
            </a:tbl>
          </a:graphicData>
        </a:graphic>
      </p:graphicFrame>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5234"/>
                                        </p:tgtEl>
                                        <p:attrNameLst>
                                          <p:attrName>style.visibility</p:attrName>
                                        </p:attrNameLst>
                                      </p:cBhvr>
                                      <p:to>
                                        <p:strVal val="visible"/>
                                      </p:to>
                                    </p:set>
                                    <p:animEffect transition="in" filter="dissolve">
                                      <p:cBhvr>
                                        <p:cTn id="7" dur="1000"/>
                                        <p:tgtEl>
                                          <p:spTgt spid="95234"/>
                                        </p:tgtEl>
                                      </p:cBhvr>
                                    </p:animEffect>
                                  </p:childTnLst>
                                </p:cTn>
                              </p:par>
                            </p:childTnLst>
                          </p:cTn>
                        </p:par>
                        <p:par>
                          <p:cTn id="8" fill="hold">
                            <p:stCondLst>
                              <p:cond delay="1000"/>
                            </p:stCondLst>
                            <p:childTnLst>
                              <p:par>
                                <p:cTn id="9" presetID="23" presetClass="entr" presetSubtype="528" fill="hold" nodeType="afterEffect">
                                  <p:stCondLst>
                                    <p:cond delay="0"/>
                                  </p:stCondLst>
                                  <p:childTnLst>
                                    <p:set>
                                      <p:cBhvr>
                                        <p:cTn id="10" dur="1" fill="hold">
                                          <p:stCondLst>
                                            <p:cond delay="0"/>
                                          </p:stCondLst>
                                        </p:cTn>
                                        <p:tgtEl>
                                          <p:spTgt spid="95327"/>
                                        </p:tgtEl>
                                        <p:attrNameLst>
                                          <p:attrName>style.visibility</p:attrName>
                                        </p:attrNameLst>
                                      </p:cBhvr>
                                      <p:to>
                                        <p:strVal val="visible"/>
                                      </p:to>
                                    </p:set>
                                    <p:anim calcmode="lin" valueType="num">
                                      <p:cBhvr>
                                        <p:cTn id="11" dur="2000" fill="hold"/>
                                        <p:tgtEl>
                                          <p:spTgt spid="95327"/>
                                        </p:tgtEl>
                                        <p:attrNameLst>
                                          <p:attrName>ppt_w</p:attrName>
                                        </p:attrNameLst>
                                      </p:cBhvr>
                                      <p:tavLst>
                                        <p:tav tm="0">
                                          <p:val>
                                            <p:fltVal val="0"/>
                                          </p:val>
                                        </p:tav>
                                        <p:tav tm="100000">
                                          <p:val>
                                            <p:strVal val="#ppt_w"/>
                                          </p:val>
                                        </p:tav>
                                      </p:tavLst>
                                    </p:anim>
                                    <p:anim calcmode="lin" valueType="num">
                                      <p:cBhvr>
                                        <p:cTn id="12" dur="2000" fill="hold"/>
                                        <p:tgtEl>
                                          <p:spTgt spid="95327"/>
                                        </p:tgtEl>
                                        <p:attrNameLst>
                                          <p:attrName>ppt_h</p:attrName>
                                        </p:attrNameLst>
                                      </p:cBhvr>
                                      <p:tavLst>
                                        <p:tav tm="0">
                                          <p:val>
                                            <p:fltVal val="0"/>
                                          </p:val>
                                        </p:tav>
                                        <p:tav tm="100000">
                                          <p:val>
                                            <p:strVal val="#ppt_h"/>
                                          </p:val>
                                        </p:tav>
                                      </p:tavLst>
                                    </p:anim>
                                    <p:anim calcmode="lin" valueType="num">
                                      <p:cBhvr>
                                        <p:cTn id="13" dur="2000" fill="hold"/>
                                        <p:tgtEl>
                                          <p:spTgt spid="95327"/>
                                        </p:tgtEl>
                                        <p:attrNameLst>
                                          <p:attrName>ppt_x</p:attrName>
                                        </p:attrNameLst>
                                      </p:cBhvr>
                                      <p:tavLst>
                                        <p:tav tm="0">
                                          <p:val>
                                            <p:fltVal val="0.5"/>
                                          </p:val>
                                        </p:tav>
                                        <p:tav tm="100000">
                                          <p:val>
                                            <p:strVal val="#ppt_x"/>
                                          </p:val>
                                        </p:tav>
                                      </p:tavLst>
                                    </p:anim>
                                    <p:anim calcmode="lin" valueType="num">
                                      <p:cBhvr>
                                        <p:cTn id="14" dur="2000" fill="hold"/>
                                        <p:tgtEl>
                                          <p:spTgt spid="9532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8409" name="Group 105"/>
          <p:cNvGraphicFramePr>
            <a:graphicFrameLocks noGrp="1"/>
          </p:cNvGraphicFramePr>
          <p:nvPr>
            <p:ph idx="1"/>
          </p:nvPr>
        </p:nvGraphicFramePr>
        <p:xfrm>
          <a:off x="395288" y="908050"/>
          <a:ext cx="8291512" cy="5852160"/>
        </p:xfrm>
        <a:graphic>
          <a:graphicData uri="http://schemas.openxmlformats.org/drawingml/2006/table">
            <a:tbl>
              <a:tblPr/>
              <a:tblGrid>
                <a:gridCol w="2767012"/>
                <a:gridCol w="2760663"/>
                <a:gridCol w="2763837"/>
              </a:tblGrid>
              <a:tr h="460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000" b="1" i="0" u="none" strike="noStrike" cap="none" normalizeH="0" baseline="0" smtClean="0">
                          <a:ln>
                            <a:noFill/>
                          </a:ln>
                          <a:solidFill>
                            <a:schemeClr val="tx1"/>
                          </a:solidFill>
                          <a:effectLst>
                            <a:outerShdw blurRad="38100" dist="38100" dir="2700000" algn="tl">
                              <a:srgbClr val="FFFFFF"/>
                            </a:outerShdw>
                          </a:effectLst>
                          <a:latin typeface="Arial" charset="0"/>
                        </a:rPr>
                        <a:t>Возможные цели</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5FDD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000" b="1" i="0" u="none" strike="noStrike" cap="none" normalizeH="0" baseline="0" smtClean="0">
                          <a:ln>
                            <a:noFill/>
                          </a:ln>
                          <a:solidFill>
                            <a:schemeClr val="tx1"/>
                          </a:solidFill>
                          <a:effectLst>
                            <a:outerShdw blurRad="38100" dist="38100" dir="2700000" algn="tl">
                              <a:srgbClr val="FFFFFF"/>
                            </a:outerShdw>
                          </a:effectLst>
                          <a:latin typeface="Arial" charset="0"/>
                        </a:rPr>
                        <a:t>Масштабы терроризма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57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000" b="1" i="0" u="none" strike="noStrike" cap="none" normalizeH="0" baseline="0" smtClean="0">
                          <a:ln>
                            <a:noFill/>
                          </a:ln>
                          <a:solidFill>
                            <a:schemeClr val="tx1"/>
                          </a:solidFill>
                          <a:effectLst>
                            <a:outerShdw blurRad="38100" dist="38100" dir="2700000" algn="tl">
                              <a:srgbClr val="FFFFFF"/>
                            </a:outerShdw>
                          </a:effectLst>
                          <a:latin typeface="Arial" charset="0"/>
                        </a:rPr>
                        <a:t>Способы террористических актов</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6F6F"/>
                    </a:solidFill>
                  </a:tcPr>
                </a:tc>
              </a:tr>
              <a:tr h="536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Нанесение экономического ущерба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Крупномасштабные акции против мирового сообщества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Применение химического или биологического оружия</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Осложнение межнациональных и </a:t>
                      </a:r>
                      <a:r>
                        <a:rPr kumimoji="0" lang="ru-RU" sz="1700" b="1" i="0" u="none" strike="noStrike" cap="none" normalizeH="0" baseline="0" smtClean="0">
                          <a:ln>
                            <a:noFill/>
                          </a:ln>
                          <a:solidFill>
                            <a:schemeClr val="tx1"/>
                          </a:solidFill>
                          <a:effectLst/>
                          <a:latin typeface="Arial" charset="0"/>
                        </a:rPr>
                        <a:t>межконфессиональных</a:t>
                      </a:r>
                      <a:r>
                        <a:rPr kumimoji="0" lang="ru-RU" sz="1800" b="1" i="0" u="none" strike="noStrike" cap="none" normalizeH="0" baseline="0" smtClean="0">
                          <a:ln>
                            <a:noFill/>
                          </a:ln>
                          <a:solidFill>
                            <a:schemeClr val="tx1"/>
                          </a:solidFill>
                          <a:effectLst/>
                          <a:latin typeface="Arial" charset="0"/>
                        </a:rPr>
                        <a:t> отношений</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row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18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Организация промышленных аварий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6985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Провокация военного конфликта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Уничтожение транспортных средств</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531813">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Изменение политического строя</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Электромагнитное облучение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0">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Информационно-психологическое воздействие</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r>
            </a:tbl>
          </a:graphicData>
        </a:graphic>
      </p:graphicFrame>
      <p:sp>
        <p:nvSpPr>
          <p:cNvPr id="98376" name="Rectangle 72"/>
          <p:cNvSpPr>
            <a:spLocks noGrp="1" noChangeArrowheads="1"/>
          </p:cNvSpPr>
          <p:nvPr>
            <p:ph type="title"/>
          </p:nvPr>
        </p:nvSpPr>
        <p:spPr>
          <a:xfrm>
            <a:off x="1322388" y="115888"/>
            <a:ext cx="6562725" cy="633412"/>
          </a:xfrm>
          <a:gradFill rotWithShape="1">
            <a:gsLst>
              <a:gs pos="0">
                <a:srgbClr val="00DBD6"/>
              </a:gs>
              <a:gs pos="50000">
                <a:schemeClr val="bg1"/>
              </a:gs>
              <a:gs pos="100000">
                <a:srgbClr val="00DBD6"/>
              </a:gs>
            </a:gsLst>
            <a:lin ang="5400000" scaled="1"/>
          </a:gradFill>
          <a:ln/>
          <a:effectLst>
            <a:outerShdw dist="107763" dir="18900000" algn="ctr" rotWithShape="0">
              <a:schemeClr val="bg2">
                <a:alpha val="50000"/>
              </a:schemeClr>
            </a:outerShdw>
          </a:effectLst>
        </p:spPr>
        <p:txBody>
          <a:bodyPr/>
          <a:lstStyle/>
          <a:p>
            <a:r>
              <a:rPr lang="ru-RU" sz="2000" b="1"/>
              <a:t>КЛАССИФИКАЦИЯ ПРОЯВЛЕНИЙ ТЕРРОРИЗМА</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8376"/>
                                        </p:tgtEl>
                                        <p:attrNameLst>
                                          <p:attrName>style.visibility</p:attrName>
                                        </p:attrNameLst>
                                      </p:cBhvr>
                                      <p:to>
                                        <p:strVal val="visible"/>
                                      </p:to>
                                    </p:set>
                                    <p:animEffect transition="in" filter="dissolve">
                                      <p:cBhvr>
                                        <p:cTn id="7" dur="1000"/>
                                        <p:tgtEl>
                                          <p:spTgt spid="98376"/>
                                        </p:tgtEl>
                                      </p:cBhvr>
                                    </p:animEffect>
                                  </p:childTnLst>
                                </p:cTn>
                              </p:par>
                            </p:childTnLst>
                          </p:cTn>
                        </p:par>
                        <p:par>
                          <p:cTn id="8" fill="hold">
                            <p:stCondLst>
                              <p:cond delay="1000"/>
                            </p:stCondLst>
                            <p:childTnLst>
                              <p:par>
                                <p:cTn id="9" presetID="23" presetClass="entr" presetSubtype="528" fill="hold" nodeType="afterEffect">
                                  <p:stCondLst>
                                    <p:cond delay="0"/>
                                  </p:stCondLst>
                                  <p:childTnLst>
                                    <p:set>
                                      <p:cBhvr>
                                        <p:cTn id="10" dur="1" fill="hold">
                                          <p:stCondLst>
                                            <p:cond delay="0"/>
                                          </p:stCondLst>
                                        </p:cTn>
                                        <p:tgtEl>
                                          <p:spTgt spid="98409"/>
                                        </p:tgtEl>
                                        <p:attrNameLst>
                                          <p:attrName>style.visibility</p:attrName>
                                        </p:attrNameLst>
                                      </p:cBhvr>
                                      <p:to>
                                        <p:strVal val="visible"/>
                                      </p:to>
                                    </p:set>
                                    <p:anim calcmode="lin" valueType="num">
                                      <p:cBhvr>
                                        <p:cTn id="11" dur="2000" fill="hold"/>
                                        <p:tgtEl>
                                          <p:spTgt spid="98409"/>
                                        </p:tgtEl>
                                        <p:attrNameLst>
                                          <p:attrName>ppt_w</p:attrName>
                                        </p:attrNameLst>
                                      </p:cBhvr>
                                      <p:tavLst>
                                        <p:tav tm="0">
                                          <p:val>
                                            <p:fltVal val="0"/>
                                          </p:val>
                                        </p:tav>
                                        <p:tav tm="100000">
                                          <p:val>
                                            <p:strVal val="#ppt_w"/>
                                          </p:val>
                                        </p:tav>
                                      </p:tavLst>
                                    </p:anim>
                                    <p:anim calcmode="lin" valueType="num">
                                      <p:cBhvr>
                                        <p:cTn id="12" dur="2000" fill="hold"/>
                                        <p:tgtEl>
                                          <p:spTgt spid="98409"/>
                                        </p:tgtEl>
                                        <p:attrNameLst>
                                          <p:attrName>ppt_h</p:attrName>
                                        </p:attrNameLst>
                                      </p:cBhvr>
                                      <p:tavLst>
                                        <p:tav tm="0">
                                          <p:val>
                                            <p:fltVal val="0"/>
                                          </p:val>
                                        </p:tav>
                                        <p:tav tm="100000">
                                          <p:val>
                                            <p:strVal val="#ppt_h"/>
                                          </p:val>
                                        </p:tav>
                                      </p:tavLst>
                                    </p:anim>
                                    <p:anim calcmode="lin" valueType="num">
                                      <p:cBhvr>
                                        <p:cTn id="13" dur="2000" fill="hold"/>
                                        <p:tgtEl>
                                          <p:spTgt spid="98409"/>
                                        </p:tgtEl>
                                        <p:attrNameLst>
                                          <p:attrName>ppt_x</p:attrName>
                                        </p:attrNameLst>
                                      </p:cBhvr>
                                      <p:tavLst>
                                        <p:tav tm="0">
                                          <p:val>
                                            <p:fltVal val="0.5"/>
                                          </p:val>
                                        </p:tav>
                                        <p:tav tm="100000">
                                          <p:val>
                                            <p:strVal val="#ppt_x"/>
                                          </p:val>
                                        </p:tav>
                                      </p:tavLst>
                                    </p:anim>
                                    <p:anim calcmode="lin" valueType="num">
                                      <p:cBhvr>
                                        <p:cTn id="14" dur="2000" fill="hold"/>
                                        <p:tgtEl>
                                          <p:spTgt spid="9840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7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5" name="Text Box 5"/>
          <p:cNvSpPr txBox="1">
            <a:spLocks noChangeArrowheads="1"/>
          </p:cNvSpPr>
          <p:nvPr/>
        </p:nvSpPr>
        <p:spPr bwMode="auto">
          <a:xfrm>
            <a:off x="1403350" y="184150"/>
            <a:ext cx="6551613" cy="581025"/>
          </a:xfrm>
          <a:prstGeom prst="rect">
            <a:avLst/>
          </a:prstGeom>
          <a:noFill/>
          <a:ln w="9525" algn="ctr">
            <a:noFill/>
            <a:miter lim="800000"/>
            <a:headEnd/>
            <a:tailEnd/>
          </a:ln>
          <a:effectLst/>
        </p:spPr>
        <p:txBody>
          <a:bodyPr anchor="ctr">
            <a:spAutoFit/>
          </a:bodyPr>
          <a:lstStyle/>
          <a:p>
            <a:pPr algn="ctr">
              <a:spcBef>
                <a:spcPct val="50000"/>
              </a:spcBef>
            </a:pPr>
            <a:r>
              <a:rPr lang="ru-RU" sz="2000">
                <a:solidFill>
                  <a:srgbClr val="CC3300"/>
                </a:solidFill>
                <a:effectLst>
                  <a:outerShdw blurRad="38100" dist="38100" dir="2700000" algn="tl">
                    <a:srgbClr val="000000"/>
                  </a:outerShdw>
                </a:effectLst>
                <a:latin typeface="Arial" charset="0"/>
              </a:rPr>
              <a:t>ТЕРРОРИСТИЧЕСКИЕ АКТЫ </a:t>
            </a:r>
            <a:br>
              <a:rPr lang="ru-RU" sz="2000">
                <a:solidFill>
                  <a:srgbClr val="CC3300"/>
                </a:solidFill>
                <a:effectLst>
                  <a:outerShdw blurRad="38100" dist="38100" dir="2700000" algn="tl">
                    <a:srgbClr val="000000"/>
                  </a:outerShdw>
                </a:effectLst>
                <a:latin typeface="Arial" charset="0"/>
              </a:rPr>
            </a:br>
            <a:r>
              <a:rPr lang="ru-RU" sz="2000">
                <a:solidFill>
                  <a:srgbClr val="CC3300"/>
                </a:solidFill>
                <a:effectLst>
                  <a:outerShdw blurRad="38100" dist="38100" dir="2700000" algn="tl">
                    <a:srgbClr val="000000"/>
                  </a:outerShdw>
                </a:effectLst>
                <a:latin typeface="Arial" charset="0"/>
              </a:rPr>
              <a:t>МОГУТ БЫТЬ СЛЕДУЮЩИХ ВИДОВ:</a:t>
            </a:r>
          </a:p>
        </p:txBody>
      </p:sp>
      <p:sp>
        <p:nvSpPr>
          <p:cNvPr id="76806" name="WordArt 6"/>
          <p:cNvSpPr>
            <a:spLocks noChangeArrowheads="1" noChangeShapeType="1" noTextEdit="1"/>
          </p:cNvSpPr>
          <p:nvPr/>
        </p:nvSpPr>
        <p:spPr bwMode="auto">
          <a:xfrm>
            <a:off x="3492500" y="908050"/>
            <a:ext cx="2143125" cy="288925"/>
          </a:xfrm>
          <a:prstGeom prst="rect">
            <a:avLst/>
          </a:prstGeom>
        </p:spPr>
        <p:txBody>
          <a:bodyPr wrap="none" fromWordArt="1">
            <a:prstTxWarp prst="textPlain">
              <a:avLst>
                <a:gd name="adj" fmla="val 50000"/>
              </a:avLst>
            </a:prstTxWarp>
          </a:bodyPr>
          <a:lstStyle/>
          <a:p>
            <a:pPr algn="ctr"/>
            <a:r>
              <a:rPr lang="ru-RU" sz="3200" kern="10">
                <a:ln w="12700">
                  <a:solidFill>
                    <a:srgbClr val="EAEAEA"/>
                  </a:solidFill>
                  <a:round/>
                  <a:headEnd/>
                  <a:tailEnd/>
                </a:ln>
                <a:gradFill rotWithShape="0">
                  <a:gsLst>
                    <a:gs pos="0">
                      <a:srgbClr val="4D0808"/>
                    </a:gs>
                    <a:gs pos="30000">
                      <a:srgbClr val="FF0300"/>
                    </a:gs>
                    <a:gs pos="55000">
                      <a:srgbClr val="FF7A00"/>
                    </a:gs>
                    <a:gs pos="100000">
                      <a:srgbClr val="FFF200"/>
                    </a:gs>
                  </a:gsLst>
                  <a:lin ang="5400000" scaled="1"/>
                </a:gradFill>
                <a:effectLst/>
                <a:latin typeface="Arial Black"/>
              </a:rPr>
              <a:t>Диверсия</a:t>
            </a:r>
          </a:p>
        </p:txBody>
      </p:sp>
      <p:sp>
        <p:nvSpPr>
          <p:cNvPr id="76807" name="Text Box 7"/>
          <p:cNvSpPr txBox="1">
            <a:spLocks noChangeArrowheads="1"/>
          </p:cNvSpPr>
          <p:nvPr/>
        </p:nvSpPr>
        <p:spPr bwMode="auto">
          <a:xfrm>
            <a:off x="468313" y="1317625"/>
            <a:ext cx="8208962" cy="1536700"/>
          </a:xfrm>
          <a:prstGeom prst="rect">
            <a:avLst/>
          </a:prstGeom>
          <a:noFill/>
          <a:ln w="9525" algn="ctr">
            <a:noFill/>
            <a:miter lim="800000"/>
            <a:headEnd/>
            <a:tailEnd/>
          </a:ln>
          <a:effectLst/>
        </p:spPr>
        <p:txBody>
          <a:bodyPr>
            <a:spAutoFit/>
          </a:bodyPr>
          <a:lstStyle/>
          <a:p>
            <a:pPr>
              <a:buFont typeface="Wingdings" pitchFamily="2" charset="2"/>
              <a:buChar char="ü"/>
            </a:pPr>
            <a:r>
              <a:rPr lang="ru-RU" sz="1700">
                <a:solidFill>
                  <a:schemeClr val="tx1"/>
                </a:solidFill>
                <a:effectLst>
                  <a:outerShdw blurRad="38100" dist="38100" dir="2700000" algn="tl">
                    <a:srgbClr val="FFFFFF"/>
                  </a:outerShdw>
                </a:effectLst>
              </a:rPr>
              <a:t> (взрыв, распыление отравляющих веществ и т. п.). Производятся взрывы транспортных средств или в зданиях с целью нанести ущерб и вызвать человеческие жертвы, а также на открытом пространстве для уничтожения людей. В результате взрывов страдает большое количество случайных людей, поэтому именно такая тактика приводит к наиболее сильному психологическому эффекту и имеет место в случаях, когда террористы абсолютно все потенциальные жертвы рассматривают в качестве политических противников.</a:t>
            </a:r>
          </a:p>
        </p:txBody>
      </p:sp>
      <p:sp>
        <p:nvSpPr>
          <p:cNvPr id="76808" name="WordArt 8"/>
          <p:cNvSpPr>
            <a:spLocks noChangeArrowheads="1" noChangeShapeType="1" noTextEdit="1"/>
          </p:cNvSpPr>
          <p:nvPr/>
        </p:nvSpPr>
        <p:spPr bwMode="auto">
          <a:xfrm>
            <a:off x="3428992" y="3143248"/>
            <a:ext cx="2143125" cy="287337"/>
          </a:xfrm>
          <a:prstGeom prst="rect">
            <a:avLst/>
          </a:prstGeom>
        </p:spPr>
        <p:txBody>
          <a:bodyPr wrap="none" fromWordArt="1">
            <a:prstTxWarp prst="textPlain">
              <a:avLst>
                <a:gd name="adj" fmla="val 50000"/>
              </a:avLst>
            </a:prstTxWarp>
          </a:bodyPr>
          <a:lstStyle/>
          <a:p>
            <a:pPr algn="ctr"/>
            <a:r>
              <a:rPr lang="ru-RU" sz="3200" kern="10" dirty="0">
                <a:ln w="12700">
                  <a:solidFill>
                    <a:srgbClr val="EAEAEA"/>
                  </a:solidFill>
                  <a:round/>
                  <a:headEnd/>
                  <a:tailEnd/>
                </a:ln>
                <a:gradFill rotWithShape="0">
                  <a:gsLst>
                    <a:gs pos="0">
                      <a:srgbClr val="4D0808"/>
                    </a:gs>
                    <a:gs pos="30000">
                      <a:srgbClr val="FF0300"/>
                    </a:gs>
                    <a:gs pos="55000">
                      <a:srgbClr val="FF7A00"/>
                    </a:gs>
                    <a:gs pos="100000">
                      <a:srgbClr val="FFF200"/>
                    </a:gs>
                  </a:gsLst>
                  <a:lin ang="5400000" scaled="1"/>
                </a:gradFill>
                <a:effectLst/>
                <a:latin typeface="Arial Black"/>
              </a:rPr>
              <a:t>Похищение</a:t>
            </a:r>
          </a:p>
        </p:txBody>
      </p:sp>
      <p:sp>
        <p:nvSpPr>
          <p:cNvPr id="76809" name="Text Box 9"/>
          <p:cNvSpPr txBox="1">
            <a:spLocks noChangeArrowheads="1"/>
          </p:cNvSpPr>
          <p:nvPr/>
        </p:nvSpPr>
        <p:spPr bwMode="auto">
          <a:xfrm>
            <a:off x="468313" y="3333750"/>
            <a:ext cx="8208962" cy="711200"/>
          </a:xfrm>
          <a:prstGeom prst="rect">
            <a:avLst/>
          </a:prstGeom>
          <a:noFill/>
          <a:ln w="9525" algn="ctr">
            <a:noFill/>
            <a:miter lim="800000"/>
            <a:headEnd/>
            <a:tailEnd/>
          </a:ln>
          <a:effectLst/>
        </p:spPr>
        <p:txBody>
          <a:bodyPr>
            <a:spAutoFit/>
          </a:bodyPr>
          <a:lstStyle/>
          <a:p>
            <a:pPr>
              <a:buFont typeface="Wingdings" pitchFamily="2" charset="2"/>
              <a:buChar char="ü"/>
            </a:pPr>
            <a:r>
              <a:rPr lang="ru-RU" sz="1700">
                <a:solidFill>
                  <a:schemeClr val="tx1"/>
                </a:solidFill>
                <a:effectLst>
                  <a:outerShdw blurRad="38100" dist="38100" dir="2700000" algn="tl">
                    <a:srgbClr val="FFFFFF"/>
                  </a:outerShdw>
                </a:effectLst>
              </a:rPr>
              <a:t> Как правило, похищению подвергаются значительные фигуры, способные привлечь внимание общественности: известные политики, чиновники, журналисты, дипломаты.</a:t>
            </a:r>
          </a:p>
        </p:txBody>
      </p:sp>
      <p:sp>
        <p:nvSpPr>
          <p:cNvPr id="76810" name="WordArt 10"/>
          <p:cNvSpPr>
            <a:spLocks noChangeArrowheads="1" noChangeShapeType="1" noTextEdit="1"/>
          </p:cNvSpPr>
          <p:nvPr/>
        </p:nvSpPr>
        <p:spPr bwMode="auto">
          <a:xfrm>
            <a:off x="2843213" y="4148138"/>
            <a:ext cx="3384550" cy="360362"/>
          </a:xfrm>
          <a:prstGeom prst="rect">
            <a:avLst/>
          </a:prstGeom>
        </p:spPr>
        <p:txBody>
          <a:bodyPr wrap="none" fromWordArt="1">
            <a:prstTxWarp prst="textPlain">
              <a:avLst>
                <a:gd name="adj" fmla="val 50000"/>
              </a:avLst>
            </a:prstTxWarp>
          </a:bodyPr>
          <a:lstStyle/>
          <a:p>
            <a:pPr algn="ctr"/>
            <a:r>
              <a:rPr lang="ru-RU" sz="3200" kern="10">
                <a:ln w="12700">
                  <a:solidFill>
                    <a:srgbClr val="EAEAEA"/>
                  </a:solidFill>
                  <a:round/>
                  <a:headEnd/>
                  <a:tailEnd/>
                </a:ln>
                <a:gradFill rotWithShape="0">
                  <a:gsLst>
                    <a:gs pos="0">
                      <a:srgbClr val="4D0808"/>
                    </a:gs>
                    <a:gs pos="30000">
                      <a:srgbClr val="FF0300"/>
                    </a:gs>
                    <a:gs pos="55000">
                      <a:srgbClr val="FF7A00"/>
                    </a:gs>
                    <a:gs pos="100000">
                      <a:srgbClr val="FFF200"/>
                    </a:gs>
                  </a:gsLst>
                  <a:lin ang="5400000" scaled="1"/>
                </a:gradFill>
                <a:effectLst/>
                <a:latin typeface="Arial Black"/>
              </a:rPr>
              <a:t>Покушение и убийство</a:t>
            </a:r>
          </a:p>
        </p:txBody>
      </p:sp>
      <p:sp>
        <p:nvSpPr>
          <p:cNvPr id="76811" name="Text Box 11"/>
          <p:cNvSpPr txBox="1">
            <a:spLocks noChangeArrowheads="1"/>
          </p:cNvSpPr>
          <p:nvPr/>
        </p:nvSpPr>
        <p:spPr bwMode="auto">
          <a:xfrm>
            <a:off x="468313" y="4629150"/>
            <a:ext cx="8208962" cy="917575"/>
          </a:xfrm>
          <a:prstGeom prst="rect">
            <a:avLst/>
          </a:prstGeom>
          <a:noFill/>
          <a:ln w="9525" algn="ctr">
            <a:noFill/>
            <a:miter lim="800000"/>
            <a:headEnd/>
            <a:tailEnd/>
          </a:ln>
          <a:effectLst/>
        </p:spPr>
        <p:txBody>
          <a:bodyPr>
            <a:spAutoFit/>
          </a:bodyPr>
          <a:lstStyle/>
          <a:p>
            <a:pPr>
              <a:buFont typeface="Wingdings" pitchFamily="2" charset="2"/>
              <a:buChar char="ü"/>
            </a:pPr>
            <a:r>
              <a:rPr lang="ru-RU" sz="1700">
                <a:solidFill>
                  <a:schemeClr val="tx1"/>
                </a:solidFill>
                <a:effectLst>
                  <a:outerShdw blurRad="38100" dist="38100" dir="2700000" algn="tl">
                    <a:srgbClr val="FFFFFF"/>
                  </a:outerShdw>
                </a:effectLst>
              </a:rPr>
              <a:t> Один из основных методов ведения терроризма. Осуществляется вооруженными группами. Отличается демонстративной адресностью, поэтому эффективен для целенаправленного психологического воздействия на узкую аудиторию.</a:t>
            </a:r>
          </a:p>
        </p:txBody>
      </p:sp>
      <p:sp>
        <p:nvSpPr>
          <p:cNvPr id="76813" name="WordArt 13"/>
          <p:cNvSpPr>
            <a:spLocks noChangeArrowheads="1" noChangeShapeType="1" noTextEdit="1"/>
          </p:cNvSpPr>
          <p:nvPr/>
        </p:nvSpPr>
        <p:spPr bwMode="auto">
          <a:xfrm>
            <a:off x="2627313" y="5565775"/>
            <a:ext cx="4249737" cy="360363"/>
          </a:xfrm>
          <a:prstGeom prst="rect">
            <a:avLst/>
          </a:prstGeom>
        </p:spPr>
        <p:txBody>
          <a:bodyPr wrap="none" fromWordArt="1">
            <a:prstTxWarp prst="textPlain">
              <a:avLst>
                <a:gd name="adj" fmla="val 50000"/>
              </a:avLst>
            </a:prstTxWarp>
          </a:bodyPr>
          <a:lstStyle/>
          <a:p>
            <a:pPr algn="ctr"/>
            <a:r>
              <a:rPr lang="ru-RU" sz="3200" kern="10">
                <a:ln w="12700">
                  <a:solidFill>
                    <a:srgbClr val="EAEAEA"/>
                  </a:solidFill>
                  <a:round/>
                  <a:headEnd/>
                  <a:tailEnd/>
                </a:ln>
                <a:gradFill rotWithShape="0">
                  <a:gsLst>
                    <a:gs pos="0">
                      <a:srgbClr val="4D0808"/>
                    </a:gs>
                    <a:gs pos="30000">
                      <a:srgbClr val="FF0300"/>
                    </a:gs>
                    <a:gs pos="55000">
                      <a:srgbClr val="FF7A00"/>
                    </a:gs>
                    <a:gs pos="100000">
                      <a:srgbClr val="FFF200"/>
                    </a:gs>
                  </a:gsLst>
                  <a:lin ang="5400000" scaled="1"/>
                </a:gradFill>
                <a:effectLst/>
                <a:latin typeface="Arial Black"/>
              </a:rPr>
              <a:t>Ограбление (экспроприация)</a:t>
            </a:r>
          </a:p>
        </p:txBody>
      </p:sp>
      <p:sp>
        <p:nvSpPr>
          <p:cNvPr id="76815" name="Text Box 15"/>
          <p:cNvSpPr txBox="1">
            <a:spLocks noChangeArrowheads="1"/>
          </p:cNvSpPr>
          <p:nvPr/>
        </p:nvSpPr>
        <p:spPr bwMode="auto">
          <a:xfrm>
            <a:off x="468313" y="6030913"/>
            <a:ext cx="8208962" cy="711200"/>
          </a:xfrm>
          <a:prstGeom prst="rect">
            <a:avLst/>
          </a:prstGeom>
          <a:noFill/>
          <a:ln w="9525" algn="ctr">
            <a:noFill/>
            <a:miter lim="800000"/>
            <a:headEnd/>
            <a:tailEnd/>
          </a:ln>
          <a:effectLst/>
        </p:spPr>
        <p:txBody>
          <a:bodyPr>
            <a:spAutoFit/>
          </a:bodyPr>
          <a:lstStyle/>
          <a:p>
            <a:pPr>
              <a:buFont typeface="Wingdings" pitchFamily="2" charset="2"/>
              <a:buChar char="ü"/>
            </a:pPr>
            <a:r>
              <a:rPr lang="ru-RU" sz="1700">
                <a:solidFill>
                  <a:schemeClr val="tx1"/>
                </a:solidFill>
                <a:effectLst>
                  <a:outerShdw blurRad="38100" dist="38100" dir="2700000" algn="tl">
                    <a:srgbClr val="FFFFFF"/>
                  </a:outerShdw>
                </a:effectLst>
              </a:rPr>
              <a:t> Осуществляется как с целью получения необходимых для ведения борьбы средств, так и в целях пропаганды. Наибольший размах приобретает в периоды революционной дестабилизации.</a:t>
            </a:r>
          </a:p>
        </p:txBody>
      </p:sp>
    </p:spTree>
  </p:cSld>
  <p:clrMapOvr>
    <a:masterClrMapping/>
  </p:clrMapOvr>
  <p:transition>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9" name="WordArt 5"/>
          <p:cNvSpPr>
            <a:spLocks noChangeArrowheads="1" noChangeShapeType="1" noTextEdit="1"/>
          </p:cNvSpPr>
          <p:nvPr/>
        </p:nvSpPr>
        <p:spPr bwMode="auto">
          <a:xfrm>
            <a:off x="3492500" y="115888"/>
            <a:ext cx="2143125" cy="288925"/>
          </a:xfrm>
          <a:prstGeom prst="rect">
            <a:avLst/>
          </a:prstGeom>
        </p:spPr>
        <p:txBody>
          <a:bodyPr wrap="none" fromWordArt="1">
            <a:prstTxWarp prst="textPlain">
              <a:avLst>
                <a:gd name="adj" fmla="val 50000"/>
              </a:avLst>
            </a:prstTxWarp>
          </a:bodyPr>
          <a:lstStyle/>
          <a:p>
            <a:pPr algn="ctr"/>
            <a:r>
              <a:rPr lang="ru-RU" sz="3200" kern="10" dirty="0" smtClean="0">
                <a:ln w="12700">
                  <a:solidFill>
                    <a:srgbClr val="EAEAEA"/>
                  </a:solidFill>
                  <a:round/>
                  <a:headEnd/>
                  <a:tailEnd/>
                </a:ln>
                <a:gradFill rotWithShape="0">
                  <a:gsLst>
                    <a:gs pos="0">
                      <a:srgbClr val="4D0808"/>
                    </a:gs>
                    <a:gs pos="30000">
                      <a:srgbClr val="FF0300"/>
                    </a:gs>
                    <a:gs pos="55000">
                      <a:srgbClr val="FF7A00"/>
                    </a:gs>
                    <a:gs pos="100000">
                      <a:srgbClr val="FFF200"/>
                    </a:gs>
                  </a:gsLst>
                  <a:lin ang="5400000" scaled="1"/>
                </a:gradFill>
                <a:latin typeface="Arial Black"/>
              </a:rPr>
              <a:t>Захват транспорта</a:t>
            </a:r>
            <a:endParaRPr lang="ru-RU" sz="3200" kern="10" dirty="0">
              <a:ln w="12700">
                <a:solidFill>
                  <a:srgbClr val="EAEAEA"/>
                </a:solidFill>
                <a:round/>
                <a:headEnd/>
                <a:tailEnd/>
              </a:ln>
              <a:gradFill rotWithShape="0">
                <a:gsLst>
                  <a:gs pos="0">
                    <a:srgbClr val="4D0808"/>
                  </a:gs>
                  <a:gs pos="30000">
                    <a:srgbClr val="FF0300"/>
                  </a:gs>
                  <a:gs pos="55000">
                    <a:srgbClr val="FF7A00"/>
                  </a:gs>
                  <a:gs pos="100000">
                    <a:srgbClr val="FFF200"/>
                  </a:gs>
                </a:gsLst>
                <a:lin ang="5400000" scaled="1"/>
              </a:gradFill>
              <a:effectLst/>
              <a:latin typeface="Arial Black"/>
            </a:endParaRPr>
          </a:p>
        </p:txBody>
      </p:sp>
      <p:sp>
        <p:nvSpPr>
          <p:cNvPr id="77830" name="Text Box 6"/>
          <p:cNvSpPr txBox="1">
            <a:spLocks noChangeArrowheads="1"/>
          </p:cNvSpPr>
          <p:nvPr/>
        </p:nvSpPr>
        <p:spPr bwMode="auto">
          <a:xfrm>
            <a:off x="468313" y="476250"/>
            <a:ext cx="8208962" cy="1661993"/>
          </a:xfrm>
          <a:prstGeom prst="rect">
            <a:avLst/>
          </a:prstGeom>
          <a:noFill/>
          <a:ln w="9525" algn="ctr">
            <a:noFill/>
            <a:miter lim="800000"/>
            <a:headEnd/>
            <a:tailEnd/>
          </a:ln>
          <a:effectLst/>
        </p:spPr>
        <p:txBody>
          <a:bodyPr>
            <a:spAutoFit/>
          </a:bodyPr>
          <a:lstStyle/>
          <a:p>
            <a:pPr>
              <a:buFont typeface="Wingdings" pitchFamily="2" charset="2"/>
              <a:buChar char="ü"/>
            </a:pPr>
            <a:r>
              <a:rPr lang="ru-RU" sz="1700" dirty="0">
                <a:solidFill>
                  <a:schemeClr val="tx1"/>
                </a:solidFill>
                <a:effectLst>
                  <a:outerShdw blurRad="38100" dist="38100" dir="2700000" algn="tl">
                    <a:srgbClr val="FFFFFF"/>
                  </a:outerShdw>
                </a:effectLst>
              </a:rPr>
              <a:t> Захват транспортного средства: самолёта, железнодорожного поезда, автомобиля, корабля. Наиболее часты в мире захваты самолетов, также обозначаемые как «</a:t>
            </a:r>
            <a:r>
              <a:rPr lang="ru-RU" sz="1700" dirty="0" err="1">
                <a:solidFill>
                  <a:schemeClr val="tx1"/>
                </a:solidFill>
                <a:effectLst>
                  <a:outerShdw blurRad="38100" dist="38100" dir="2700000" algn="tl">
                    <a:srgbClr val="FFFFFF"/>
                  </a:outerShdw>
                </a:effectLst>
              </a:rPr>
              <a:t>скайджекинг</a:t>
            </a:r>
            <a:r>
              <a:rPr lang="ru-RU" sz="1700" dirty="0">
                <a:solidFill>
                  <a:schemeClr val="tx1"/>
                </a:solidFill>
                <a:effectLst>
                  <a:outerShdw blurRad="38100" dist="38100" dir="2700000" algn="tl">
                    <a:srgbClr val="FFFFFF"/>
                  </a:outerShdw>
                </a:effectLst>
              </a:rPr>
              <a:t>». </a:t>
            </a:r>
            <a:r>
              <a:rPr lang="ru-RU" sz="1700" dirty="0" err="1">
                <a:solidFill>
                  <a:schemeClr val="tx1"/>
                </a:solidFill>
                <a:effectLst>
                  <a:outerShdw blurRad="38100" dist="38100" dir="2700000" algn="tl">
                    <a:srgbClr val="FFFFFF"/>
                  </a:outerShdw>
                </a:effectLst>
              </a:rPr>
              <a:t>Скайджекинг</a:t>
            </a:r>
            <a:r>
              <a:rPr lang="ru-RU" sz="1700" dirty="0">
                <a:solidFill>
                  <a:schemeClr val="tx1"/>
                </a:solidFill>
                <a:effectLst>
                  <a:outerShdw blurRad="38100" dist="38100" dir="2700000" algn="tl">
                    <a:srgbClr val="FFFFFF"/>
                  </a:outerShdw>
                </a:effectLst>
              </a:rPr>
              <a:t> наиболее эффективен среди  других видов </a:t>
            </a:r>
            <a:r>
              <a:rPr lang="ru-RU" sz="1700" dirty="0" smtClean="0">
                <a:solidFill>
                  <a:schemeClr val="tx1"/>
                </a:solidFill>
                <a:effectLst>
                  <a:outerShdw blurRad="38100" dist="38100" dir="2700000" algn="tl">
                    <a:srgbClr val="FFFFFF"/>
                  </a:outerShdw>
                </a:effectLst>
              </a:rPr>
              <a:t> </a:t>
            </a:r>
            <a:r>
              <a:rPr lang="ru-RU" sz="1700" dirty="0">
                <a:solidFill>
                  <a:schemeClr val="tx1"/>
                </a:solidFill>
                <a:effectLst>
                  <a:outerShdw blurRad="38100" dist="38100" dir="2700000" algn="tl">
                    <a:srgbClr val="FFFFFF"/>
                  </a:outerShdw>
                </a:effectLst>
              </a:rPr>
              <a:t>так как, во-первых, удерживает спецслужбы от проведения атак на террористов из-за высокого риска поражения заложников, во-вторых, авиатранспорт представляется более удобным средством для того, чтобы скрыться от преследования.</a:t>
            </a:r>
            <a:r>
              <a:rPr lang="ru-RU" sz="1700" i="1" dirty="0">
                <a:effectLst>
                  <a:outerShdw blurRad="38100" dist="38100" dir="2700000" algn="tl">
                    <a:srgbClr val="000000"/>
                  </a:outerShdw>
                </a:effectLst>
              </a:rPr>
              <a:t> </a:t>
            </a:r>
          </a:p>
        </p:txBody>
      </p:sp>
      <p:sp>
        <p:nvSpPr>
          <p:cNvPr id="77831" name="WordArt 7"/>
          <p:cNvSpPr>
            <a:spLocks noChangeArrowheads="1" noChangeShapeType="1" noTextEdit="1"/>
          </p:cNvSpPr>
          <p:nvPr/>
        </p:nvSpPr>
        <p:spPr bwMode="auto">
          <a:xfrm>
            <a:off x="3148013" y="2133600"/>
            <a:ext cx="2719387" cy="288925"/>
          </a:xfrm>
          <a:prstGeom prst="rect">
            <a:avLst/>
          </a:prstGeom>
        </p:spPr>
        <p:txBody>
          <a:bodyPr wrap="none" fromWordArt="1">
            <a:prstTxWarp prst="textPlain">
              <a:avLst>
                <a:gd name="adj" fmla="val 50000"/>
              </a:avLst>
            </a:prstTxWarp>
          </a:bodyPr>
          <a:lstStyle/>
          <a:p>
            <a:pPr algn="ctr"/>
            <a:r>
              <a:rPr lang="ru-RU" sz="3200" kern="10">
                <a:ln w="12700">
                  <a:solidFill>
                    <a:srgbClr val="EAEAEA"/>
                  </a:solidFill>
                  <a:round/>
                  <a:headEnd/>
                  <a:tailEnd/>
                </a:ln>
                <a:gradFill rotWithShape="0">
                  <a:gsLst>
                    <a:gs pos="0">
                      <a:srgbClr val="4D0808"/>
                    </a:gs>
                    <a:gs pos="30000">
                      <a:srgbClr val="FF0300"/>
                    </a:gs>
                    <a:gs pos="55000">
                      <a:srgbClr val="FF7A00"/>
                    </a:gs>
                    <a:gs pos="100000">
                      <a:srgbClr val="FFF200"/>
                    </a:gs>
                  </a:gsLst>
                  <a:lin ang="5400000" scaled="1"/>
                </a:gradFill>
                <a:effectLst/>
                <a:latin typeface="Arial Black"/>
              </a:rPr>
              <a:t>Захват зданий</a:t>
            </a:r>
          </a:p>
        </p:txBody>
      </p:sp>
      <p:sp>
        <p:nvSpPr>
          <p:cNvPr id="77832" name="Text Box 8"/>
          <p:cNvSpPr txBox="1">
            <a:spLocks noChangeArrowheads="1"/>
          </p:cNvSpPr>
          <p:nvPr/>
        </p:nvSpPr>
        <p:spPr bwMode="auto">
          <a:xfrm>
            <a:off x="468313" y="2492375"/>
            <a:ext cx="8208962" cy="1330325"/>
          </a:xfrm>
          <a:prstGeom prst="rect">
            <a:avLst/>
          </a:prstGeom>
          <a:noFill/>
          <a:ln w="9525" algn="ctr">
            <a:noFill/>
            <a:miter lim="800000"/>
            <a:headEnd/>
            <a:tailEnd/>
          </a:ln>
          <a:effectLst/>
        </p:spPr>
        <p:txBody>
          <a:bodyPr>
            <a:spAutoFit/>
          </a:bodyPr>
          <a:lstStyle/>
          <a:p>
            <a:pPr>
              <a:buFont typeface="Wingdings" pitchFamily="2" charset="2"/>
              <a:buChar char="ü"/>
            </a:pPr>
            <a:r>
              <a:rPr lang="ru-RU" sz="1700">
                <a:solidFill>
                  <a:schemeClr val="tx1"/>
                </a:solidFill>
                <a:effectLst>
                  <a:outerShdw blurRad="38100" dist="38100" dir="2700000" algn="tl">
                    <a:srgbClr val="FFFFFF"/>
                  </a:outerShdw>
                </a:effectLst>
              </a:rPr>
              <a:t> Чаще всего налетам подвергаются здания посольств, правительственные учреждения, партийные офисы. Чеченский терроризм продемонстрировал пример нападения на больницы. Как правило, захватом здания террористическая операция не ограничивается. В случае удачного для террористов течения хода дел им предоставляется возможность покинуть захваченное  строение под прикрытием заложников.</a:t>
            </a:r>
            <a:endParaRPr lang="ru-RU" sz="1700" i="1">
              <a:effectLst>
                <a:outerShdw blurRad="38100" dist="38100" dir="2700000" algn="tl">
                  <a:srgbClr val="000000"/>
                </a:outerShdw>
              </a:effectLst>
            </a:endParaRPr>
          </a:p>
        </p:txBody>
      </p:sp>
      <p:sp>
        <p:nvSpPr>
          <p:cNvPr id="77833" name="WordArt 9"/>
          <p:cNvSpPr>
            <a:spLocks noChangeArrowheads="1" noChangeShapeType="1" noTextEdit="1"/>
          </p:cNvSpPr>
          <p:nvPr/>
        </p:nvSpPr>
        <p:spPr bwMode="auto">
          <a:xfrm>
            <a:off x="2700338" y="3932238"/>
            <a:ext cx="3816350" cy="360362"/>
          </a:xfrm>
          <a:prstGeom prst="rect">
            <a:avLst/>
          </a:prstGeom>
        </p:spPr>
        <p:txBody>
          <a:bodyPr wrap="none" fromWordArt="1">
            <a:prstTxWarp prst="textPlain">
              <a:avLst>
                <a:gd name="adj" fmla="val 50000"/>
              </a:avLst>
            </a:prstTxWarp>
          </a:bodyPr>
          <a:lstStyle/>
          <a:p>
            <a:pPr algn="ctr"/>
            <a:r>
              <a:rPr lang="ru-RU" sz="3200" kern="10">
                <a:ln w="12700">
                  <a:solidFill>
                    <a:srgbClr val="EAEAEA"/>
                  </a:solidFill>
                  <a:round/>
                  <a:headEnd/>
                  <a:tailEnd/>
                </a:ln>
                <a:gradFill rotWithShape="0">
                  <a:gsLst>
                    <a:gs pos="0">
                      <a:srgbClr val="4D0808"/>
                    </a:gs>
                    <a:gs pos="30000">
                      <a:srgbClr val="FF0300"/>
                    </a:gs>
                    <a:gs pos="55000">
                      <a:srgbClr val="FF7A00"/>
                    </a:gs>
                    <a:gs pos="100000">
                      <a:srgbClr val="FFF200"/>
                    </a:gs>
                  </a:gsLst>
                  <a:lin ang="5400000" scaled="1"/>
                </a:gradFill>
                <a:effectLst/>
                <a:latin typeface="Arial Black"/>
              </a:rPr>
              <a:t>Вооружённое нападение</a:t>
            </a:r>
          </a:p>
        </p:txBody>
      </p:sp>
      <p:sp>
        <p:nvSpPr>
          <p:cNvPr id="77834" name="Text Box 10"/>
          <p:cNvSpPr txBox="1">
            <a:spLocks noChangeArrowheads="1"/>
          </p:cNvSpPr>
          <p:nvPr/>
        </p:nvSpPr>
        <p:spPr bwMode="auto">
          <a:xfrm>
            <a:off x="468313" y="4365625"/>
            <a:ext cx="8208962" cy="1123950"/>
          </a:xfrm>
          <a:prstGeom prst="rect">
            <a:avLst/>
          </a:prstGeom>
          <a:noFill/>
          <a:ln w="9525" algn="ctr">
            <a:noFill/>
            <a:miter lim="800000"/>
            <a:headEnd/>
            <a:tailEnd/>
          </a:ln>
          <a:effectLst/>
        </p:spPr>
        <p:txBody>
          <a:bodyPr>
            <a:spAutoFit/>
          </a:bodyPr>
          <a:lstStyle/>
          <a:p>
            <a:pPr>
              <a:buFont typeface="Wingdings" pitchFamily="2" charset="2"/>
              <a:buChar char="ü"/>
            </a:pPr>
            <a:r>
              <a:rPr lang="ru-RU" sz="1700">
                <a:solidFill>
                  <a:schemeClr val="tx1"/>
                </a:solidFill>
                <a:effectLst>
                  <a:outerShdw blurRad="38100" dist="38100" dir="2700000" algn="tl">
                    <a:srgbClr val="FFFFFF"/>
                  </a:outerShdw>
                </a:effectLst>
              </a:rPr>
              <a:t> Без смертельного исхода и причинения значительного имущественного ущерба. Осуществляется террористическими организациями на стадии становления, когда ещё не накоплен опыт проведения крупномасштабных операций, а также активно действующими организациями, которым необходимо только продемонстрировать способность к проведению вооружённых операций.</a:t>
            </a:r>
          </a:p>
        </p:txBody>
      </p:sp>
      <p:sp>
        <p:nvSpPr>
          <p:cNvPr id="77835" name="WordArt 11"/>
          <p:cNvSpPr>
            <a:spLocks noChangeArrowheads="1" noChangeShapeType="1" noTextEdit="1"/>
          </p:cNvSpPr>
          <p:nvPr/>
        </p:nvSpPr>
        <p:spPr bwMode="auto">
          <a:xfrm>
            <a:off x="2500298" y="5786454"/>
            <a:ext cx="4103687" cy="360362"/>
          </a:xfrm>
          <a:prstGeom prst="rect">
            <a:avLst/>
          </a:prstGeom>
        </p:spPr>
        <p:txBody>
          <a:bodyPr wrap="none" fromWordArt="1">
            <a:prstTxWarp prst="textPlain">
              <a:avLst>
                <a:gd name="adj" fmla="val 50000"/>
              </a:avLst>
            </a:prstTxWarp>
          </a:bodyPr>
          <a:lstStyle/>
          <a:p>
            <a:pPr algn="ctr"/>
            <a:r>
              <a:rPr lang="ru-RU" sz="3200" kern="10" dirty="0" err="1">
                <a:ln w="12700">
                  <a:solidFill>
                    <a:srgbClr val="EAEAEA"/>
                  </a:solidFill>
                  <a:round/>
                  <a:headEnd/>
                  <a:tailEnd/>
                </a:ln>
                <a:gradFill rotWithShape="0">
                  <a:gsLst>
                    <a:gs pos="0">
                      <a:srgbClr val="4D0808"/>
                    </a:gs>
                    <a:gs pos="30000">
                      <a:srgbClr val="FF0300"/>
                    </a:gs>
                    <a:gs pos="55000">
                      <a:srgbClr val="FF7A00"/>
                    </a:gs>
                    <a:gs pos="100000">
                      <a:srgbClr val="FFF200"/>
                    </a:gs>
                  </a:gsLst>
                  <a:lin ang="5400000" scaled="1"/>
                </a:gradFill>
                <a:effectLst/>
                <a:latin typeface="Arial Black"/>
              </a:rPr>
              <a:t>Кибертерроризм</a:t>
            </a:r>
            <a:r>
              <a:rPr lang="ru-RU" sz="3200" kern="10" dirty="0">
                <a:ln w="12700">
                  <a:solidFill>
                    <a:srgbClr val="EAEAEA"/>
                  </a:solidFill>
                  <a:round/>
                  <a:headEnd/>
                  <a:tailEnd/>
                </a:ln>
                <a:gradFill rotWithShape="0">
                  <a:gsLst>
                    <a:gs pos="0">
                      <a:srgbClr val="4D0808"/>
                    </a:gs>
                    <a:gs pos="30000">
                      <a:srgbClr val="FF0300"/>
                    </a:gs>
                    <a:gs pos="55000">
                      <a:srgbClr val="FF7A00"/>
                    </a:gs>
                    <a:gs pos="100000">
                      <a:srgbClr val="FFF200"/>
                    </a:gs>
                  </a:gsLst>
                  <a:lin ang="5400000" scaled="1"/>
                </a:gradFill>
                <a:effectLst/>
                <a:latin typeface="Arial Black"/>
              </a:rPr>
              <a:t> (</a:t>
            </a:r>
            <a:r>
              <a:rPr lang="ru-RU" sz="3200" kern="10" dirty="0" err="1">
                <a:ln w="12700">
                  <a:solidFill>
                    <a:srgbClr val="EAEAEA"/>
                  </a:solidFill>
                  <a:round/>
                  <a:headEnd/>
                  <a:tailEnd/>
                </a:ln>
                <a:gradFill rotWithShape="0">
                  <a:gsLst>
                    <a:gs pos="0">
                      <a:srgbClr val="4D0808"/>
                    </a:gs>
                    <a:gs pos="30000">
                      <a:srgbClr val="FF0300"/>
                    </a:gs>
                    <a:gs pos="55000">
                      <a:srgbClr val="FF7A00"/>
                    </a:gs>
                    <a:gs pos="100000">
                      <a:srgbClr val="FFF200"/>
                    </a:gs>
                  </a:gsLst>
                  <a:lin ang="5400000" scaled="1"/>
                </a:gradFill>
                <a:effectLst/>
                <a:latin typeface="Arial Black"/>
              </a:rPr>
              <a:t>кибервойна</a:t>
            </a:r>
            <a:r>
              <a:rPr lang="ru-RU" sz="3200" kern="10" dirty="0">
                <a:ln w="12700">
                  <a:solidFill>
                    <a:srgbClr val="EAEAEA"/>
                  </a:solidFill>
                  <a:round/>
                  <a:headEnd/>
                  <a:tailEnd/>
                </a:ln>
                <a:gradFill rotWithShape="0">
                  <a:gsLst>
                    <a:gs pos="0">
                      <a:srgbClr val="4D0808"/>
                    </a:gs>
                    <a:gs pos="30000">
                      <a:srgbClr val="FF0300"/>
                    </a:gs>
                    <a:gs pos="55000">
                      <a:srgbClr val="FF7A00"/>
                    </a:gs>
                    <a:gs pos="100000">
                      <a:srgbClr val="FFF200"/>
                    </a:gs>
                  </a:gsLst>
                  <a:lin ang="5400000" scaled="1"/>
                </a:gradFill>
                <a:effectLst/>
                <a:latin typeface="Arial Black"/>
              </a:rPr>
              <a:t>)</a:t>
            </a:r>
          </a:p>
        </p:txBody>
      </p:sp>
      <p:sp>
        <p:nvSpPr>
          <p:cNvPr id="77837" name="Text Box 13"/>
          <p:cNvSpPr txBox="1">
            <a:spLocks noChangeArrowheads="1"/>
          </p:cNvSpPr>
          <p:nvPr/>
        </p:nvSpPr>
        <p:spPr bwMode="auto">
          <a:xfrm>
            <a:off x="468313" y="6030913"/>
            <a:ext cx="8208962" cy="711200"/>
          </a:xfrm>
          <a:prstGeom prst="rect">
            <a:avLst/>
          </a:prstGeom>
          <a:noFill/>
          <a:ln w="9525" algn="ctr">
            <a:noFill/>
            <a:miter lim="800000"/>
            <a:headEnd/>
            <a:tailEnd/>
          </a:ln>
          <a:effectLst/>
        </p:spPr>
        <p:txBody>
          <a:bodyPr>
            <a:spAutoFit/>
          </a:bodyPr>
          <a:lstStyle/>
          <a:p>
            <a:pPr>
              <a:buFont typeface="Wingdings" pitchFamily="2" charset="2"/>
              <a:buChar char="ü"/>
            </a:pPr>
            <a:r>
              <a:rPr lang="ru-RU" sz="1700">
                <a:solidFill>
                  <a:schemeClr val="tx1"/>
                </a:solidFill>
                <a:effectLst>
                  <a:outerShdw blurRad="38100" dist="38100" dir="2700000" algn="tl">
                    <a:srgbClr val="FFFFFF"/>
                  </a:outerShdw>
                </a:effectLst>
              </a:rPr>
              <a:t> Нападение на компьютерные сети. Появление этого явления связано с увеличившейся ролью компьютеров во всех сферах жизни и с зависимостью нормальной жизнедеятельности общества от сохранности компьютерной сети.</a:t>
            </a:r>
            <a:r>
              <a:rPr lang="ru-RU" sz="1700" i="1">
                <a:effectLst>
                  <a:outerShdw blurRad="38100" dist="38100" dir="2700000" algn="tl">
                    <a:srgbClr val="000000"/>
                  </a:outerShdw>
                </a:effectLs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77829"/>
                                        </p:tgtEl>
                                        <p:attrNameLst>
                                          <p:attrName>style.visibility</p:attrName>
                                        </p:attrNameLst>
                                      </p:cBhvr>
                                      <p:to>
                                        <p:strVal val="visible"/>
                                      </p:to>
                                    </p:set>
                                    <p:anim calcmode="lin" valueType="num">
                                      <p:cBhvr>
                                        <p:cTn id="7" dur="2000" fill="hold"/>
                                        <p:tgtEl>
                                          <p:spTgt spid="77829"/>
                                        </p:tgtEl>
                                        <p:attrNameLst>
                                          <p:attrName>ppt_w</p:attrName>
                                        </p:attrNameLst>
                                      </p:cBhvr>
                                      <p:tavLst>
                                        <p:tav tm="0">
                                          <p:val>
                                            <p:fltVal val="0"/>
                                          </p:val>
                                        </p:tav>
                                        <p:tav tm="100000">
                                          <p:val>
                                            <p:strVal val="#ppt_w"/>
                                          </p:val>
                                        </p:tav>
                                      </p:tavLst>
                                    </p:anim>
                                    <p:anim calcmode="lin" valueType="num">
                                      <p:cBhvr>
                                        <p:cTn id="8" dur="2000" fill="hold"/>
                                        <p:tgtEl>
                                          <p:spTgt spid="77829"/>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7" presetClass="entr" presetSubtype="0" fill="hold" nodeType="afterEffect">
                                  <p:stCondLst>
                                    <p:cond delay="0"/>
                                  </p:stCondLst>
                                  <p:iterate type="wd">
                                    <p:tmPct val="50000"/>
                                  </p:iterate>
                                  <p:childTnLst>
                                    <p:set>
                                      <p:cBhvr>
                                        <p:cTn id="11" dur="1" fill="hold">
                                          <p:stCondLst>
                                            <p:cond delay="0"/>
                                          </p:stCondLst>
                                        </p:cTn>
                                        <p:tgtEl>
                                          <p:spTgt spid="77830"/>
                                        </p:tgtEl>
                                        <p:attrNameLst>
                                          <p:attrName>style.visibility</p:attrName>
                                        </p:attrNameLst>
                                      </p:cBhvr>
                                      <p:to>
                                        <p:strVal val="visible"/>
                                      </p:to>
                                    </p:set>
                                    <p:anim calcmode="discrete" valueType="clr">
                                      <p:cBhvr override="childStyle">
                                        <p:cTn id="12" dur="200"/>
                                        <p:tgtEl>
                                          <p:spTgt spid="77830"/>
                                        </p:tgtEl>
                                        <p:attrNameLst>
                                          <p:attrName>style.color</p:attrName>
                                        </p:attrNameLst>
                                      </p:cBhvr>
                                      <p:tavLst>
                                        <p:tav tm="0">
                                          <p:val>
                                            <p:clrVal>
                                              <a:srgbClr val="00DBD6"/>
                                            </p:clrVal>
                                          </p:val>
                                        </p:tav>
                                        <p:tav tm="50000">
                                          <p:val>
                                            <p:clrVal>
                                              <a:srgbClr val="00CC00"/>
                                            </p:clrVal>
                                          </p:val>
                                        </p:tav>
                                      </p:tavLst>
                                    </p:anim>
                                    <p:anim calcmode="discrete" valueType="clr">
                                      <p:cBhvr>
                                        <p:cTn id="13" dur="200"/>
                                        <p:tgtEl>
                                          <p:spTgt spid="77830"/>
                                        </p:tgtEl>
                                        <p:attrNameLst>
                                          <p:attrName>fillcolor</p:attrName>
                                        </p:attrNameLst>
                                      </p:cBhvr>
                                      <p:tavLst>
                                        <p:tav tm="0">
                                          <p:val>
                                            <p:clrVal>
                                              <a:schemeClr val="accent2"/>
                                            </p:clrVal>
                                          </p:val>
                                        </p:tav>
                                        <p:tav tm="50000">
                                          <p:val>
                                            <p:clrVal>
                                              <a:schemeClr val="hlink"/>
                                            </p:clrVal>
                                          </p:val>
                                        </p:tav>
                                      </p:tavLst>
                                    </p:anim>
                                    <p:set>
                                      <p:cBhvr>
                                        <p:cTn id="14" dur="200"/>
                                        <p:tgtEl>
                                          <p:spTgt spid="77830"/>
                                        </p:tgtEl>
                                        <p:attrNameLst>
                                          <p:attrName>fill.type</p:attrName>
                                        </p:attrNameLst>
                                      </p:cBhvr>
                                      <p:to>
                                        <p:strVal val="solid"/>
                                      </p:to>
                                    </p:set>
                                  </p:childTnLst>
                                  <p:subTnLst>
                                    <p:audio>
                                      <p:cMediaNode>
                                        <p:cTn display="0" masterRel="sameClick">
                                          <p:stCondLst>
                                            <p:cond evt="begin" delay="0">
                                              <p:tn val="10"/>
                                            </p:cond>
                                          </p:stCondLst>
                                          <p:endCondLst>
                                            <p:cond evt="onStopAudio" delay="0">
                                              <p:tgtEl>
                                                <p:sldTgt/>
                                              </p:tgtEl>
                                            </p:cond>
                                          </p:endCondLst>
                                        </p:cTn>
                                        <p:tgtEl>
                                          <p:sndTgt r:embed="rId2" name="type.wav" builtIn="1"/>
                                        </p:tgtEl>
                                      </p:cMediaNode>
                                    </p:audio>
                                  </p:subTnLst>
                                </p:cTn>
                              </p:par>
                            </p:childTnLst>
                          </p:cTn>
                        </p:par>
                        <p:par>
                          <p:cTn id="15" fill="hold">
                            <p:stCondLst>
                              <p:cond delay="8700"/>
                            </p:stCondLst>
                            <p:childTnLst>
                              <p:par>
                                <p:cTn id="16" presetID="23" presetClass="entr" presetSubtype="16" fill="hold" grpId="0" nodeType="afterEffect">
                                  <p:stCondLst>
                                    <p:cond delay="0"/>
                                  </p:stCondLst>
                                  <p:childTnLst>
                                    <p:set>
                                      <p:cBhvr>
                                        <p:cTn id="17" dur="1" fill="hold">
                                          <p:stCondLst>
                                            <p:cond delay="0"/>
                                          </p:stCondLst>
                                        </p:cTn>
                                        <p:tgtEl>
                                          <p:spTgt spid="77831"/>
                                        </p:tgtEl>
                                        <p:attrNameLst>
                                          <p:attrName>style.visibility</p:attrName>
                                        </p:attrNameLst>
                                      </p:cBhvr>
                                      <p:to>
                                        <p:strVal val="visible"/>
                                      </p:to>
                                    </p:set>
                                    <p:anim calcmode="lin" valueType="num">
                                      <p:cBhvr>
                                        <p:cTn id="18" dur="2000" fill="hold"/>
                                        <p:tgtEl>
                                          <p:spTgt spid="77831"/>
                                        </p:tgtEl>
                                        <p:attrNameLst>
                                          <p:attrName>ppt_w</p:attrName>
                                        </p:attrNameLst>
                                      </p:cBhvr>
                                      <p:tavLst>
                                        <p:tav tm="0">
                                          <p:val>
                                            <p:fltVal val="0"/>
                                          </p:val>
                                        </p:tav>
                                        <p:tav tm="100000">
                                          <p:val>
                                            <p:strVal val="#ppt_w"/>
                                          </p:val>
                                        </p:tav>
                                      </p:tavLst>
                                    </p:anim>
                                    <p:anim calcmode="lin" valueType="num">
                                      <p:cBhvr>
                                        <p:cTn id="19" dur="2000" fill="hold"/>
                                        <p:tgtEl>
                                          <p:spTgt spid="77831"/>
                                        </p:tgtEl>
                                        <p:attrNameLst>
                                          <p:attrName>ppt_h</p:attrName>
                                        </p:attrNameLst>
                                      </p:cBhvr>
                                      <p:tavLst>
                                        <p:tav tm="0">
                                          <p:val>
                                            <p:fltVal val="0"/>
                                          </p:val>
                                        </p:tav>
                                        <p:tav tm="100000">
                                          <p:val>
                                            <p:strVal val="#ppt_h"/>
                                          </p:val>
                                        </p:tav>
                                      </p:tavLst>
                                    </p:anim>
                                  </p:childTnLst>
                                </p:cTn>
                              </p:par>
                            </p:childTnLst>
                          </p:cTn>
                        </p:par>
                        <p:par>
                          <p:cTn id="20" fill="hold">
                            <p:stCondLst>
                              <p:cond delay="10700"/>
                            </p:stCondLst>
                            <p:childTnLst>
                              <p:par>
                                <p:cTn id="21" presetID="27" presetClass="entr" presetSubtype="0" fill="hold" nodeType="afterEffect">
                                  <p:stCondLst>
                                    <p:cond delay="0"/>
                                  </p:stCondLst>
                                  <p:iterate type="wd">
                                    <p:tmPct val="50000"/>
                                  </p:iterate>
                                  <p:childTnLst>
                                    <p:set>
                                      <p:cBhvr>
                                        <p:cTn id="22" dur="1" fill="hold">
                                          <p:stCondLst>
                                            <p:cond delay="0"/>
                                          </p:stCondLst>
                                        </p:cTn>
                                        <p:tgtEl>
                                          <p:spTgt spid="77832"/>
                                        </p:tgtEl>
                                        <p:attrNameLst>
                                          <p:attrName>style.visibility</p:attrName>
                                        </p:attrNameLst>
                                      </p:cBhvr>
                                      <p:to>
                                        <p:strVal val="visible"/>
                                      </p:to>
                                    </p:set>
                                    <p:anim calcmode="discrete" valueType="clr">
                                      <p:cBhvr override="childStyle">
                                        <p:cTn id="23" dur="200"/>
                                        <p:tgtEl>
                                          <p:spTgt spid="77832"/>
                                        </p:tgtEl>
                                        <p:attrNameLst>
                                          <p:attrName>style.color</p:attrName>
                                        </p:attrNameLst>
                                      </p:cBhvr>
                                      <p:tavLst>
                                        <p:tav tm="0">
                                          <p:val>
                                            <p:clrVal>
                                              <a:srgbClr val="00DBD6"/>
                                            </p:clrVal>
                                          </p:val>
                                        </p:tav>
                                        <p:tav tm="50000">
                                          <p:val>
                                            <p:clrVal>
                                              <a:srgbClr val="00CC00"/>
                                            </p:clrVal>
                                          </p:val>
                                        </p:tav>
                                      </p:tavLst>
                                    </p:anim>
                                    <p:anim calcmode="discrete" valueType="clr">
                                      <p:cBhvr>
                                        <p:cTn id="24" dur="200"/>
                                        <p:tgtEl>
                                          <p:spTgt spid="77832"/>
                                        </p:tgtEl>
                                        <p:attrNameLst>
                                          <p:attrName>fillcolor</p:attrName>
                                        </p:attrNameLst>
                                      </p:cBhvr>
                                      <p:tavLst>
                                        <p:tav tm="0">
                                          <p:val>
                                            <p:clrVal>
                                              <a:schemeClr val="accent2"/>
                                            </p:clrVal>
                                          </p:val>
                                        </p:tav>
                                        <p:tav tm="50000">
                                          <p:val>
                                            <p:clrVal>
                                              <a:schemeClr val="hlink"/>
                                            </p:clrVal>
                                          </p:val>
                                        </p:tav>
                                      </p:tavLst>
                                    </p:anim>
                                    <p:set>
                                      <p:cBhvr>
                                        <p:cTn id="25" dur="200"/>
                                        <p:tgtEl>
                                          <p:spTgt spid="77832"/>
                                        </p:tgtEl>
                                        <p:attrNameLst>
                                          <p:attrName>fill.type</p:attrName>
                                        </p:attrNameLst>
                                      </p:cBhvr>
                                      <p:to>
                                        <p:strVal val="solid"/>
                                      </p:to>
                                    </p:set>
                                  </p:childTnLst>
                                  <p:subTnLst>
                                    <p:audio>
                                      <p:cMediaNode>
                                        <p:cTn display="0" masterRel="sameClick">
                                          <p:stCondLst>
                                            <p:cond evt="begin" delay="0">
                                              <p:tn val="21"/>
                                            </p:cond>
                                          </p:stCondLst>
                                          <p:endCondLst>
                                            <p:cond evt="onStopAudio" delay="0">
                                              <p:tgtEl>
                                                <p:sldTgt/>
                                              </p:tgtEl>
                                            </p:cond>
                                          </p:endCondLst>
                                        </p:cTn>
                                        <p:tgtEl>
                                          <p:sndTgt r:embed="rId2" name="type.wav" builtIn="1"/>
                                        </p:tgtEl>
                                      </p:cMediaNode>
                                    </p:audio>
                                  </p:subTnLst>
                                </p:cTn>
                              </p:par>
                            </p:childTnLst>
                          </p:cTn>
                        </p:par>
                        <p:par>
                          <p:cTn id="26" fill="hold">
                            <p:stCondLst>
                              <p:cond delay="15800"/>
                            </p:stCondLst>
                            <p:childTnLst>
                              <p:par>
                                <p:cTn id="27" presetID="23" presetClass="entr" presetSubtype="16" fill="hold" grpId="0" nodeType="afterEffect">
                                  <p:stCondLst>
                                    <p:cond delay="0"/>
                                  </p:stCondLst>
                                  <p:childTnLst>
                                    <p:set>
                                      <p:cBhvr>
                                        <p:cTn id="28" dur="1" fill="hold">
                                          <p:stCondLst>
                                            <p:cond delay="0"/>
                                          </p:stCondLst>
                                        </p:cTn>
                                        <p:tgtEl>
                                          <p:spTgt spid="77833"/>
                                        </p:tgtEl>
                                        <p:attrNameLst>
                                          <p:attrName>style.visibility</p:attrName>
                                        </p:attrNameLst>
                                      </p:cBhvr>
                                      <p:to>
                                        <p:strVal val="visible"/>
                                      </p:to>
                                    </p:set>
                                    <p:anim calcmode="lin" valueType="num">
                                      <p:cBhvr>
                                        <p:cTn id="29" dur="2000" fill="hold"/>
                                        <p:tgtEl>
                                          <p:spTgt spid="77833"/>
                                        </p:tgtEl>
                                        <p:attrNameLst>
                                          <p:attrName>ppt_w</p:attrName>
                                        </p:attrNameLst>
                                      </p:cBhvr>
                                      <p:tavLst>
                                        <p:tav tm="0">
                                          <p:val>
                                            <p:fltVal val="0"/>
                                          </p:val>
                                        </p:tav>
                                        <p:tav tm="100000">
                                          <p:val>
                                            <p:strVal val="#ppt_w"/>
                                          </p:val>
                                        </p:tav>
                                      </p:tavLst>
                                    </p:anim>
                                    <p:anim calcmode="lin" valueType="num">
                                      <p:cBhvr>
                                        <p:cTn id="30" dur="2000" fill="hold"/>
                                        <p:tgtEl>
                                          <p:spTgt spid="77833"/>
                                        </p:tgtEl>
                                        <p:attrNameLst>
                                          <p:attrName>ppt_h</p:attrName>
                                        </p:attrNameLst>
                                      </p:cBhvr>
                                      <p:tavLst>
                                        <p:tav tm="0">
                                          <p:val>
                                            <p:fltVal val="0"/>
                                          </p:val>
                                        </p:tav>
                                        <p:tav tm="100000">
                                          <p:val>
                                            <p:strVal val="#ppt_h"/>
                                          </p:val>
                                        </p:tav>
                                      </p:tavLst>
                                    </p:anim>
                                  </p:childTnLst>
                                </p:cTn>
                              </p:par>
                            </p:childTnLst>
                          </p:cTn>
                        </p:par>
                        <p:par>
                          <p:cTn id="31" fill="hold">
                            <p:stCondLst>
                              <p:cond delay="17800"/>
                            </p:stCondLst>
                            <p:childTnLst>
                              <p:par>
                                <p:cTn id="32" presetID="27" presetClass="entr" presetSubtype="0" fill="hold" nodeType="afterEffect">
                                  <p:stCondLst>
                                    <p:cond delay="0"/>
                                  </p:stCondLst>
                                  <p:iterate type="wd">
                                    <p:tmPct val="50000"/>
                                  </p:iterate>
                                  <p:childTnLst>
                                    <p:set>
                                      <p:cBhvr>
                                        <p:cTn id="33" dur="1" fill="hold">
                                          <p:stCondLst>
                                            <p:cond delay="0"/>
                                          </p:stCondLst>
                                        </p:cTn>
                                        <p:tgtEl>
                                          <p:spTgt spid="77834"/>
                                        </p:tgtEl>
                                        <p:attrNameLst>
                                          <p:attrName>style.visibility</p:attrName>
                                        </p:attrNameLst>
                                      </p:cBhvr>
                                      <p:to>
                                        <p:strVal val="visible"/>
                                      </p:to>
                                    </p:set>
                                    <p:anim calcmode="discrete" valueType="clr">
                                      <p:cBhvr override="childStyle">
                                        <p:cTn id="34" dur="200"/>
                                        <p:tgtEl>
                                          <p:spTgt spid="77834"/>
                                        </p:tgtEl>
                                        <p:attrNameLst>
                                          <p:attrName>style.color</p:attrName>
                                        </p:attrNameLst>
                                      </p:cBhvr>
                                      <p:tavLst>
                                        <p:tav tm="0">
                                          <p:val>
                                            <p:clrVal>
                                              <a:srgbClr val="00DBD6"/>
                                            </p:clrVal>
                                          </p:val>
                                        </p:tav>
                                        <p:tav tm="50000">
                                          <p:val>
                                            <p:clrVal>
                                              <a:srgbClr val="00CC00"/>
                                            </p:clrVal>
                                          </p:val>
                                        </p:tav>
                                      </p:tavLst>
                                    </p:anim>
                                    <p:anim calcmode="discrete" valueType="clr">
                                      <p:cBhvr>
                                        <p:cTn id="35" dur="200"/>
                                        <p:tgtEl>
                                          <p:spTgt spid="77834"/>
                                        </p:tgtEl>
                                        <p:attrNameLst>
                                          <p:attrName>fillcolor</p:attrName>
                                        </p:attrNameLst>
                                      </p:cBhvr>
                                      <p:tavLst>
                                        <p:tav tm="0">
                                          <p:val>
                                            <p:clrVal>
                                              <a:schemeClr val="accent2"/>
                                            </p:clrVal>
                                          </p:val>
                                        </p:tav>
                                        <p:tav tm="50000">
                                          <p:val>
                                            <p:clrVal>
                                              <a:schemeClr val="hlink"/>
                                            </p:clrVal>
                                          </p:val>
                                        </p:tav>
                                      </p:tavLst>
                                    </p:anim>
                                    <p:set>
                                      <p:cBhvr>
                                        <p:cTn id="36" dur="200"/>
                                        <p:tgtEl>
                                          <p:spTgt spid="77834"/>
                                        </p:tgtEl>
                                        <p:attrNameLst>
                                          <p:attrName>fill.type</p:attrName>
                                        </p:attrNameLst>
                                      </p:cBhvr>
                                      <p:to>
                                        <p:strVal val="solid"/>
                                      </p:to>
                                    </p:set>
                                  </p:childTnLst>
                                  <p:subTnLst>
                                    <p:audio>
                                      <p:cMediaNode>
                                        <p:cTn display="0" masterRel="sameClick">
                                          <p:stCondLst>
                                            <p:cond evt="begin" delay="0">
                                              <p:tn val="32"/>
                                            </p:cond>
                                          </p:stCondLst>
                                          <p:endCondLst>
                                            <p:cond evt="onStopAudio" delay="0">
                                              <p:tgtEl>
                                                <p:sldTgt/>
                                              </p:tgtEl>
                                            </p:cond>
                                          </p:endCondLst>
                                        </p:cTn>
                                        <p:tgtEl>
                                          <p:sndTgt r:embed="rId2" name="type.wav" builtIn="1"/>
                                        </p:tgtEl>
                                      </p:cMediaNode>
                                    </p:audio>
                                  </p:subTnLst>
                                </p:cTn>
                              </p:par>
                            </p:childTnLst>
                          </p:cTn>
                        </p:par>
                        <p:par>
                          <p:cTn id="37" fill="hold">
                            <p:stCondLst>
                              <p:cond delay="22100"/>
                            </p:stCondLst>
                            <p:childTnLst>
                              <p:par>
                                <p:cTn id="38" presetID="23" presetClass="entr" presetSubtype="16" fill="hold" grpId="0" nodeType="afterEffect">
                                  <p:stCondLst>
                                    <p:cond delay="0"/>
                                  </p:stCondLst>
                                  <p:childTnLst>
                                    <p:set>
                                      <p:cBhvr>
                                        <p:cTn id="39" dur="1" fill="hold">
                                          <p:stCondLst>
                                            <p:cond delay="0"/>
                                          </p:stCondLst>
                                        </p:cTn>
                                        <p:tgtEl>
                                          <p:spTgt spid="77835"/>
                                        </p:tgtEl>
                                        <p:attrNameLst>
                                          <p:attrName>style.visibility</p:attrName>
                                        </p:attrNameLst>
                                      </p:cBhvr>
                                      <p:to>
                                        <p:strVal val="visible"/>
                                      </p:to>
                                    </p:set>
                                    <p:anim calcmode="lin" valueType="num">
                                      <p:cBhvr>
                                        <p:cTn id="40" dur="2000" fill="hold"/>
                                        <p:tgtEl>
                                          <p:spTgt spid="77835"/>
                                        </p:tgtEl>
                                        <p:attrNameLst>
                                          <p:attrName>ppt_w</p:attrName>
                                        </p:attrNameLst>
                                      </p:cBhvr>
                                      <p:tavLst>
                                        <p:tav tm="0">
                                          <p:val>
                                            <p:fltVal val="0"/>
                                          </p:val>
                                        </p:tav>
                                        <p:tav tm="100000">
                                          <p:val>
                                            <p:strVal val="#ppt_w"/>
                                          </p:val>
                                        </p:tav>
                                      </p:tavLst>
                                    </p:anim>
                                    <p:anim calcmode="lin" valueType="num">
                                      <p:cBhvr>
                                        <p:cTn id="41" dur="2000" fill="hold"/>
                                        <p:tgtEl>
                                          <p:spTgt spid="77835"/>
                                        </p:tgtEl>
                                        <p:attrNameLst>
                                          <p:attrName>ppt_h</p:attrName>
                                        </p:attrNameLst>
                                      </p:cBhvr>
                                      <p:tavLst>
                                        <p:tav tm="0">
                                          <p:val>
                                            <p:fltVal val="0"/>
                                          </p:val>
                                        </p:tav>
                                        <p:tav tm="100000">
                                          <p:val>
                                            <p:strVal val="#ppt_h"/>
                                          </p:val>
                                        </p:tav>
                                      </p:tavLst>
                                    </p:anim>
                                  </p:childTnLst>
                                </p:cTn>
                              </p:par>
                            </p:childTnLst>
                          </p:cTn>
                        </p:par>
                        <p:par>
                          <p:cTn id="42" fill="hold">
                            <p:stCondLst>
                              <p:cond delay="24100"/>
                            </p:stCondLst>
                            <p:childTnLst>
                              <p:par>
                                <p:cTn id="43" presetID="27" presetClass="entr" presetSubtype="0" fill="hold" nodeType="afterEffect">
                                  <p:stCondLst>
                                    <p:cond delay="0"/>
                                  </p:stCondLst>
                                  <p:iterate type="wd">
                                    <p:tmPct val="50000"/>
                                  </p:iterate>
                                  <p:childTnLst>
                                    <p:set>
                                      <p:cBhvr>
                                        <p:cTn id="44" dur="1" fill="hold">
                                          <p:stCondLst>
                                            <p:cond delay="0"/>
                                          </p:stCondLst>
                                        </p:cTn>
                                        <p:tgtEl>
                                          <p:spTgt spid="77837"/>
                                        </p:tgtEl>
                                        <p:attrNameLst>
                                          <p:attrName>style.visibility</p:attrName>
                                        </p:attrNameLst>
                                      </p:cBhvr>
                                      <p:to>
                                        <p:strVal val="visible"/>
                                      </p:to>
                                    </p:set>
                                    <p:anim calcmode="discrete" valueType="clr">
                                      <p:cBhvr override="childStyle">
                                        <p:cTn id="45" dur="200"/>
                                        <p:tgtEl>
                                          <p:spTgt spid="77837"/>
                                        </p:tgtEl>
                                        <p:attrNameLst>
                                          <p:attrName>style.color</p:attrName>
                                        </p:attrNameLst>
                                      </p:cBhvr>
                                      <p:tavLst>
                                        <p:tav tm="0">
                                          <p:val>
                                            <p:clrVal>
                                              <a:srgbClr val="00DBD6"/>
                                            </p:clrVal>
                                          </p:val>
                                        </p:tav>
                                        <p:tav tm="50000">
                                          <p:val>
                                            <p:clrVal>
                                              <a:srgbClr val="00CC00"/>
                                            </p:clrVal>
                                          </p:val>
                                        </p:tav>
                                      </p:tavLst>
                                    </p:anim>
                                    <p:anim calcmode="discrete" valueType="clr">
                                      <p:cBhvr>
                                        <p:cTn id="46" dur="200"/>
                                        <p:tgtEl>
                                          <p:spTgt spid="77837"/>
                                        </p:tgtEl>
                                        <p:attrNameLst>
                                          <p:attrName>fillcolor</p:attrName>
                                        </p:attrNameLst>
                                      </p:cBhvr>
                                      <p:tavLst>
                                        <p:tav tm="0">
                                          <p:val>
                                            <p:clrVal>
                                              <a:schemeClr val="accent2"/>
                                            </p:clrVal>
                                          </p:val>
                                        </p:tav>
                                        <p:tav tm="50000">
                                          <p:val>
                                            <p:clrVal>
                                              <a:schemeClr val="hlink"/>
                                            </p:clrVal>
                                          </p:val>
                                        </p:tav>
                                      </p:tavLst>
                                    </p:anim>
                                    <p:set>
                                      <p:cBhvr>
                                        <p:cTn id="47" dur="200"/>
                                        <p:tgtEl>
                                          <p:spTgt spid="77837"/>
                                        </p:tgtEl>
                                        <p:attrNameLst>
                                          <p:attrName>fill.type</p:attrName>
                                        </p:attrNameLst>
                                      </p:cBhvr>
                                      <p:to>
                                        <p:strVal val="solid"/>
                                      </p:to>
                                    </p:set>
                                  </p:childTnLst>
                                  <p:subTnLst>
                                    <p:audio>
                                      <p:cMediaNode>
                                        <p:cTn display="0" masterRel="sameClick">
                                          <p:stCondLst>
                                            <p:cond evt="begin" delay="0">
                                              <p:tn val="43"/>
                                            </p:cond>
                                          </p:stCondLst>
                                          <p:endCondLst>
                                            <p:cond evt="onStopAudio" delay="0">
                                              <p:tgtEl>
                                                <p:sldTgt/>
                                              </p:tgtEl>
                                            </p:cond>
                                          </p:endCondLst>
                                        </p:cTn>
                                        <p:tgtEl>
                                          <p:sndTgt r:embed="rId2"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animBg="1"/>
      <p:bldP spid="77831" grpId="0" animBg="1"/>
      <p:bldP spid="77833" grpId="0" animBg="1"/>
      <p:bldP spid="7783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116013" y="557213"/>
            <a:ext cx="6840537" cy="1143000"/>
          </a:xfrm>
          <a:gradFill rotWithShape="1">
            <a:gsLst>
              <a:gs pos="0">
                <a:srgbClr val="CCFF33"/>
              </a:gs>
              <a:gs pos="50000">
                <a:schemeClr val="bg1"/>
              </a:gs>
              <a:gs pos="100000">
                <a:srgbClr val="CCFF33"/>
              </a:gs>
            </a:gsLst>
            <a:lin ang="0" scaled="1"/>
          </a:gradFill>
          <a:effectLst>
            <a:outerShdw dist="107763" dir="18900000" algn="ctr" rotWithShape="0">
              <a:schemeClr val="bg2">
                <a:alpha val="50000"/>
              </a:schemeClr>
            </a:outerShdw>
          </a:effectLst>
        </p:spPr>
        <p:txBody>
          <a:bodyPr>
            <a:normAutofit fontScale="90000"/>
          </a:bodyPr>
          <a:lstStyle/>
          <a:p>
            <a:r>
              <a:rPr lang="ru-RU" sz="2400" b="1"/>
              <a:t>Наиболее агрессивными и имеющими разветвленную сеть являются следующие террористические организации:</a:t>
            </a:r>
          </a:p>
        </p:txBody>
      </p:sp>
      <p:sp>
        <p:nvSpPr>
          <p:cNvPr id="100356" name="Text Box 4"/>
          <p:cNvSpPr txBox="1">
            <a:spLocks noChangeArrowheads="1"/>
          </p:cNvSpPr>
          <p:nvPr/>
        </p:nvSpPr>
        <p:spPr bwMode="auto">
          <a:xfrm>
            <a:off x="827088" y="2278063"/>
            <a:ext cx="7489825" cy="3959225"/>
          </a:xfrm>
          <a:prstGeom prst="rect">
            <a:avLst/>
          </a:prstGeom>
          <a:gradFill rotWithShape="1">
            <a:gsLst>
              <a:gs pos="0">
                <a:srgbClr val="5E9EFF"/>
              </a:gs>
              <a:gs pos="39999">
                <a:srgbClr val="85C2FF"/>
              </a:gs>
              <a:gs pos="70000">
                <a:srgbClr val="C4D6EB"/>
              </a:gs>
              <a:gs pos="100000">
                <a:srgbClr val="FFEBFA"/>
              </a:gs>
            </a:gsLst>
            <a:path path="rect">
              <a:fillToRect t="100000" r="100000"/>
            </a:path>
          </a:gradFill>
          <a:ln w="9525" algn="ctr">
            <a:noFill/>
            <a:miter lim="800000"/>
            <a:headEnd/>
            <a:tailEnd/>
          </a:ln>
          <a:effectLst>
            <a:prstShdw prst="shdw13" dist="53882" dir="13500000">
              <a:srgbClr val="808080">
                <a:alpha val="50000"/>
              </a:srgbClr>
            </a:prstShdw>
          </a:effectLst>
        </p:spPr>
        <p:txBody>
          <a:bodyPr anchor="ctr"/>
          <a:lstStyle/>
          <a:p>
            <a:pPr lvl="1" algn="ctr">
              <a:buFont typeface="Wingdings" pitchFamily="2" charset="2"/>
              <a:buChar char="ü"/>
            </a:pPr>
            <a:r>
              <a:rPr lang="ru-RU" sz="2200" i="1">
                <a:effectLst/>
              </a:rPr>
              <a:t> </a:t>
            </a:r>
            <a:r>
              <a:rPr lang="ru-RU" sz="2200">
                <a:solidFill>
                  <a:schemeClr val="tx1"/>
                </a:solidFill>
                <a:effectLst/>
              </a:rPr>
              <a:t>«Аум Синрикё» – в Японии;</a:t>
            </a:r>
          </a:p>
          <a:p>
            <a:pPr lvl="1" algn="ctr">
              <a:buFont typeface="Wingdings" pitchFamily="2" charset="2"/>
              <a:buChar char="ü"/>
            </a:pPr>
            <a:r>
              <a:rPr lang="ru-RU" sz="2200">
                <a:solidFill>
                  <a:schemeClr val="tx1"/>
                </a:solidFill>
                <a:effectLst/>
              </a:rPr>
              <a:t> Международное «Мусульманское братство»;</a:t>
            </a:r>
          </a:p>
          <a:p>
            <a:pPr lvl="1" algn="ctr">
              <a:buFont typeface="Wingdings" pitchFamily="2" charset="2"/>
              <a:buChar char="ü"/>
            </a:pPr>
            <a:r>
              <a:rPr lang="ru-RU" sz="2200">
                <a:solidFill>
                  <a:schemeClr val="tx1"/>
                </a:solidFill>
                <a:effectLst/>
              </a:rPr>
              <a:t> «Ирландская республиканская армия (ИРА)» </a:t>
            </a:r>
            <a:br>
              <a:rPr lang="ru-RU" sz="2200">
                <a:solidFill>
                  <a:schemeClr val="tx1"/>
                </a:solidFill>
                <a:effectLst/>
              </a:rPr>
            </a:br>
            <a:r>
              <a:rPr lang="ru-RU" sz="2200">
                <a:solidFill>
                  <a:schemeClr val="tx1"/>
                </a:solidFill>
                <a:effectLst/>
              </a:rPr>
              <a:t>– в Северной Ирландии;</a:t>
            </a:r>
          </a:p>
          <a:p>
            <a:pPr lvl="1" algn="ctr">
              <a:buFont typeface="Wingdings" pitchFamily="2" charset="2"/>
              <a:buChar char="ü"/>
            </a:pPr>
            <a:r>
              <a:rPr lang="ru-RU" sz="2200">
                <a:solidFill>
                  <a:schemeClr val="tx1"/>
                </a:solidFill>
                <a:effectLst/>
              </a:rPr>
              <a:t> Палестинские боевые организации </a:t>
            </a:r>
            <a:br>
              <a:rPr lang="ru-RU" sz="2200">
                <a:solidFill>
                  <a:schemeClr val="tx1"/>
                </a:solidFill>
                <a:effectLst/>
              </a:rPr>
            </a:br>
            <a:r>
              <a:rPr lang="ru-RU" sz="2200">
                <a:solidFill>
                  <a:schemeClr val="tx1"/>
                </a:solidFill>
                <a:effectLst/>
              </a:rPr>
              <a:t>«Хамас» и «Хезболлах»;</a:t>
            </a:r>
          </a:p>
          <a:p>
            <a:pPr lvl="1" algn="ctr">
              <a:buFont typeface="Wingdings" pitchFamily="2" charset="2"/>
              <a:buChar char="ü"/>
            </a:pPr>
            <a:r>
              <a:rPr lang="ru-RU" sz="2200">
                <a:solidFill>
                  <a:schemeClr val="tx1"/>
                </a:solidFill>
                <a:effectLst/>
              </a:rPr>
              <a:t> «Курдская рабочая партия (КРП)» – в Турции;</a:t>
            </a:r>
          </a:p>
          <a:p>
            <a:pPr lvl="1" algn="ctr">
              <a:buFont typeface="Wingdings" pitchFamily="2" charset="2"/>
              <a:buChar char="ü"/>
            </a:pPr>
            <a:r>
              <a:rPr lang="ru-RU" sz="2200">
                <a:solidFill>
                  <a:schemeClr val="tx1"/>
                </a:solidFill>
                <a:effectLst/>
              </a:rPr>
              <a:t> «Тигры освобождения Тамил Илама» – в Шри-Ланке;</a:t>
            </a:r>
          </a:p>
          <a:p>
            <a:pPr lvl="1" algn="ctr">
              <a:buFont typeface="Wingdings" pitchFamily="2" charset="2"/>
              <a:buChar char="ü"/>
            </a:pPr>
            <a:r>
              <a:rPr lang="ru-RU" sz="2200">
                <a:solidFill>
                  <a:schemeClr val="tx1"/>
                </a:solidFill>
                <a:effectLst/>
              </a:rPr>
              <a:t> Бакское движение «ЭТА» – в Испании;</a:t>
            </a:r>
          </a:p>
          <a:p>
            <a:pPr lvl="1" algn="ctr">
              <a:buFont typeface="Wingdings" pitchFamily="2" charset="2"/>
              <a:buChar char="ü"/>
            </a:pPr>
            <a:r>
              <a:rPr lang="ru-RU" sz="2200">
                <a:solidFill>
                  <a:schemeClr val="tx1"/>
                </a:solidFill>
                <a:effectLst/>
              </a:rPr>
              <a:t> Бенладеновская «Аль-Каида» – в Афганистане;</a:t>
            </a:r>
          </a:p>
          <a:p>
            <a:pPr lvl="1" algn="ctr">
              <a:buFont typeface="Wingdings" pitchFamily="2" charset="2"/>
              <a:buChar char="ü"/>
            </a:pPr>
            <a:r>
              <a:rPr lang="ru-RU" sz="2200">
                <a:solidFill>
                  <a:schemeClr val="tx1"/>
                </a:solidFill>
                <a:effectLst/>
              </a:rPr>
              <a:t> «Исламское движение Узбекистана».</a:t>
            </a:r>
            <a:endParaRPr lang="ru-RU" sz="2200" i="1">
              <a:effectLst/>
            </a:endParaRPr>
          </a:p>
        </p:txBody>
      </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randombar(vertical)">
                                      <p:cBhvr>
                                        <p:cTn id="7" dur="1000"/>
                                        <p:tgtEl>
                                          <p:spTgt spid="100354"/>
                                        </p:tgtEl>
                                      </p:cBhvr>
                                    </p:animEffect>
                                  </p:childTnLst>
                                </p:cTn>
                              </p:par>
                            </p:childTnLst>
                          </p:cTn>
                        </p:par>
                        <p:par>
                          <p:cTn id="8" fill="hold">
                            <p:stCondLst>
                              <p:cond delay="1000"/>
                            </p:stCondLst>
                            <p:childTnLst>
                              <p:par>
                                <p:cTn id="9" presetID="16" presetClass="entr" presetSubtype="42" fill="hold" grpId="0" nodeType="afterEffect">
                                  <p:stCondLst>
                                    <p:cond delay="0"/>
                                  </p:stCondLst>
                                  <p:childTnLst>
                                    <p:set>
                                      <p:cBhvr>
                                        <p:cTn id="10" dur="1" fill="hold">
                                          <p:stCondLst>
                                            <p:cond delay="0"/>
                                          </p:stCondLst>
                                        </p:cTn>
                                        <p:tgtEl>
                                          <p:spTgt spid="100356"/>
                                        </p:tgtEl>
                                        <p:attrNameLst>
                                          <p:attrName>style.visibility</p:attrName>
                                        </p:attrNameLst>
                                      </p:cBhvr>
                                      <p:to>
                                        <p:strVal val="visible"/>
                                      </p:to>
                                    </p:set>
                                    <p:animEffect transition="in" filter="barn(outHorizontal)">
                                      <p:cBhvr>
                                        <p:cTn id="11" dur="2000"/>
                                        <p:tgtEl>
                                          <p:spTgt spid="100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animBg="1"/>
      <p:bldP spid="10035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Text Box 4"/>
          <p:cNvSpPr txBox="1">
            <a:spLocks noChangeArrowheads="1"/>
          </p:cNvSpPr>
          <p:nvPr/>
        </p:nvSpPr>
        <p:spPr bwMode="auto">
          <a:xfrm>
            <a:off x="757238" y="1323975"/>
            <a:ext cx="7702550" cy="2536825"/>
          </a:xfrm>
          <a:prstGeom prst="rect">
            <a:avLst/>
          </a:prstGeom>
          <a:noFill/>
          <a:ln w="9525" algn="ctr">
            <a:noFill/>
            <a:miter lim="800000"/>
            <a:headEnd/>
            <a:tailEnd/>
          </a:ln>
          <a:effectLst/>
        </p:spPr>
        <p:txBody>
          <a:bodyPr>
            <a:spAutoFit/>
          </a:bodyPr>
          <a:lstStyle/>
          <a:p>
            <a:pPr indent="534988"/>
            <a:r>
              <a:rPr lang="ru-RU" sz="2000" dirty="0">
                <a:solidFill>
                  <a:schemeClr val="tx1"/>
                </a:solidFill>
                <a:effectLst>
                  <a:outerShdw blurRad="38100" dist="38100" dir="2700000" algn="tl">
                    <a:srgbClr val="C0C0C0"/>
                  </a:outerShdw>
                </a:effectLst>
              </a:rPr>
              <a:t>Заведомо ложное сообщение о готовящемся взрыве, поджоге или иных действиях, создающих опасность гибели людей, причинения значительного имущественного ущерба либо наступления иных общественно опасных последствий, - </a:t>
            </a:r>
            <a:r>
              <a:rPr lang="ru-RU" sz="2000" u="sng" dirty="0">
                <a:solidFill>
                  <a:srgbClr val="CC3300"/>
                </a:solidFill>
                <a:effectLst>
                  <a:outerShdw blurRad="38100" dist="38100" dir="2700000" algn="tl">
                    <a:srgbClr val="C0C0C0"/>
                  </a:outerShdw>
                </a:effectLst>
              </a:rPr>
              <a:t>наказывается</a:t>
            </a:r>
            <a:r>
              <a:rPr lang="ru-RU" sz="2000" dirty="0">
                <a:solidFill>
                  <a:schemeClr val="tx1"/>
                </a:solidFill>
                <a:effectLst>
                  <a:outerShdw blurRad="38100" dist="38100" dir="2700000" algn="tl">
                    <a:srgbClr val="C0C0C0"/>
                  </a:outerShdw>
                </a:effectLst>
              </a:rPr>
              <a:t> </a:t>
            </a:r>
            <a:r>
              <a:rPr lang="ru-RU" sz="2000" i="1" dirty="0">
                <a:solidFill>
                  <a:schemeClr val="tx1"/>
                </a:solidFill>
                <a:effectLst>
                  <a:outerShdw blurRad="38100" dist="38100" dir="2700000" algn="tl">
                    <a:srgbClr val="C0C0C0"/>
                  </a:outerShdw>
                </a:effectLst>
              </a:rPr>
              <a:t>штрафом в размере от двухсот до пятисот минимальных размеров оплаты труда или в размере заработной платы или иного дохода осужденного за период от двух до пяти месяцев, либо исправительными работами на срок от одного года до двух лет, либо арестом на срок от трех до шести месяцев, либо лишением свободы на срок до трех лет.</a:t>
            </a:r>
            <a:endParaRPr lang="ru-RU" sz="2000" i="1" dirty="0">
              <a:effectLst>
                <a:outerShdw blurRad="38100" dist="38100" dir="2700000" algn="tl">
                  <a:srgbClr val="C0C0C0"/>
                </a:outerShdw>
              </a:effectLst>
            </a:endParaRPr>
          </a:p>
        </p:txBody>
      </p:sp>
      <p:sp>
        <p:nvSpPr>
          <p:cNvPr id="132101" name="WordArt 5"/>
          <p:cNvSpPr>
            <a:spLocks noChangeArrowheads="1" noChangeShapeType="1" noTextEdit="1"/>
          </p:cNvSpPr>
          <p:nvPr/>
        </p:nvSpPr>
        <p:spPr bwMode="auto">
          <a:xfrm>
            <a:off x="1692275" y="260350"/>
            <a:ext cx="5759450" cy="936625"/>
          </a:xfrm>
          <a:prstGeom prst="rect">
            <a:avLst/>
          </a:prstGeom>
        </p:spPr>
        <p:txBody>
          <a:bodyPr wrap="none" fromWordArt="1">
            <a:prstTxWarp prst="textPlain">
              <a:avLst>
                <a:gd name="adj" fmla="val 50000"/>
              </a:avLst>
            </a:prstTxWarp>
          </a:bodyPr>
          <a:lstStyle/>
          <a:p>
            <a:pPr algn="ctr"/>
            <a:r>
              <a:rPr lang="ru-RU" sz="3600" i="1" kern="10" dirty="0">
                <a:ln w="12700">
                  <a:solidFill>
                    <a:srgbClr val="000099"/>
                  </a:solidFill>
                  <a:round/>
                  <a:headEnd/>
                  <a:tailEnd/>
                </a:ln>
                <a:solidFill>
                  <a:srgbClr val="990033">
                    <a:alpha val="50000"/>
                  </a:srgbClr>
                </a:solidFill>
                <a:effectLst>
                  <a:outerShdw dist="107763" dir="18900000" algn="ctr" rotWithShape="0">
                    <a:srgbClr val="9999FF">
                      <a:alpha val="50000"/>
                    </a:srgbClr>
                  </a:outerShdw>
                </a:effectLst>
                <a:latin typeface="Arial Black"/>
              </a:rPr>
              <a:t>Статья 207. </a:t>
            </a:r>
          </a:p>
          <a:p>
            <a:pPr algn="ctr"/>
            <a:r>
              <a:rPr lang="ru-RU" sz="3600" i="1" kern="10" dirty="0">
                <a:ln w="12700">
                  <a:solidFill>
                    <a:srgbClr val="000099"/>
                  </a:solidFill>
                  <a:round/>
                  <a:headEnd/>
                  <a:tailEnd/>
                </a:ln>
                <a:solidFill>
                  <a:srgbClr val="990033">
                    <a:alpha val="50000"/>
                  </a:srgbClr>
                </a:solidFill>
                <a:effectLst>
                  <a:outerShdw dist="107763" dir="18900000" algn="ctr" rotWithShape="0">
                    <a:srgbClr val="9999FF">
                      <a:alpha val="50000"/>
                    </a:srgbClr>
                  </a:outerShdw>
                </a:effectLst>
                <a:latin typeface="Arial Black"/>
              </a:rPr>
              <a:t>Заведомо ложное сообщение об акте терроризма</a:t>
            </a:r>
          </a:p>
        </p:txBody>
      </p:sp>
      <p:sp>
        <p:nvSpPr>
          <p:cNvPr id="132104" name="WordArt 8" descr="Бумажный пакет"/>
          <p:cNvSpPr>
            <a:spLocks noChangeArrowheads="1" noChangeShapeType="1" noTextEdit="1"/>
          </p:cNvSpPr>
          <p:nvPr/>
        </p:nvSpPr>
        <p:spPr bwMode="auto">
          <a:xfrm>
            <a:off x="2000232" y="4286256"/>
            <a:ext cx="5238750" cy="360362"/>
          </a:xfrm>
          <a:prstGeom prst="rect">
            <a:avLst/>
          </a:prstGeom>
        </p:spPr>
        <p:txBody>
          <a:bodyPr wrap="none" fromWordArt="1">
            <a:prstTxWarp prst="textPlain">
              <a:avLst>
                <a:gd name="adj" fmla="val 50000"/>
              </a:avLst>
            </a:prstTxWarp>
          </a:bodyPr>
          <a:lstStyle/>
          <a:p>
            <a:pPr algn="ctr"/>
            <a:r>
              <a:rPr lang="ru-RU" sz="3600" kern="10" dirty="0">
                <a:ln w="9525">
                  <a:solidFill>
                    <a:srgbClr val="008000"/>
                  </a:solidFill>
                  <a:round/>
                  <a:headEnd/>
                  <a:tailEnd/>
                </a:ln>
                <a:blipFill dpi="0" rotWithShape="0">
                  <a:blip r:embed="rId2"/>
                  <a:srcRect/>
                  <a:tile tx="0" ty="0" sx="100000" sy="100000" flip="none" algn="tl"/>
                </a:blipFill>
                <a:effectLst/>
                <a:latin typeface="Times New Roman"/>
                <a:cs typeface="Times New Roman"/>
              </a:rPr>
              <a:t>Комментарий к статье 207</a:t>
            </a:r>
          </a:p>
        </p:txBody>
      </p:sp>
      <p:sp>
        <p:nvSpPr>
          <p:cNvPr id="132106" name="Text Box 10"/>
          <p:cNvSpPr txBox="1">
            <a:spLocks noChangeArrowheads="1"/>
          </p:cNvSpPr>
          <p:nvPr/>
        </p:nvSpPr>
        <p:spPr bwMode="auto">
          <a:xfrm>
            <a:off x="755650" y="4549775"/>
            <a:ext cx="7704138" cy="2308324"/>
          </a:xfrm>
          <a:prstGeom prst="rect">
            <a:avLst/>
          </a:prstGeom>
          <a:noFill/>
          <a:ln w="9525" algn="ctr">
            <a:noFill/>
            <a:miter lim="800000"/>
            <a:headEnd/>
            <a:tailEnd/>
          </a:ln>
          <a:effectLst/>
        </p:spPr>
        <p:txBody>
          <a:bodyPr>
            <a:spAutoFit/>
          </a:bodyPr>
          <a:lstStyle/>
          <a:p>
            <a:pPr indent="534988"/>
            <a:r>
              <a:rPr lang="ru-RU" i="1" dirty="0">
                <a:solidFill>
                  <a:schemeClr val="tx1"/>
                </a:solidFill>
                <a:effectLst>
                  <a:outerShdw blurRad="38100" dist="38100" dir="2700000" algn="tl">
                    <a:srgbClr val="C0C0C0"/>
                  </a:outerShdw>
                </a:effectLst>
              </a:rPr>
              <a:t>1. Опасность этого преступления заключается в том, что распространение даже ложных сообщений о якобы готовящихся актах терроризма может вызвать панику, беспорядок, перебои в работе транспорта, государственных и иных предприятий и учреждений. Соответствующие государственные органы вынуждены проводить организационно-технические мероприятия (подчас дорогостоящие), направленные на предотвращение готовящихся террористических акций.</a:t>
            </a:r>
            <a:endParaRPr lang="ru-RU" i="1" dirty="0">
              <a:effectLst>
                <a:outerShdw blurRad="38100" dist="38100" dir="2700000" algn="tl">
                  <a:srgbClr val="C0C0C0"/>
                </a:outerShdw>
              </a:effectLst>
            </a:endParaRPr>
          </a:p>
        </p:txBody>
      </p:sp>
    </p:spTree>
  </p:cSld>
  <p:clrMapOvr>
    <a:masterClrMapping/>
  </p:clrMapOvr>
  <p:transition spd="med">
    <p:split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1692275" y="188913"/>
            <a:ext cx="5832475" cy="454005"/>
          </a:xfrm>
          <a:gradFill rotWithShape="1">
            <a:gsLst>
              <a:gs pos="0">
                <a:srgbClr val="FFFF99"/>
              </a:gs>
              <a:gs pos="100000">
                <a:srgbClr val="FF66CC"/>
              </a:gs>
            </a:gsLst>
            <a:path path="shape">
              <a:fillToRect l="50000" t="50000" r="50000" b="50000"/>
            </a:path>
          </a:gradFill>
          <a:effectLst>
            <a:outerShdw dist="107763" dir="18900000" algn="ctr" rotWithShape="0">
              <a:schemeClr val="bg2">
                <a:alpha val="50000"/>
              </a:schemeClr>
            </a:outerShdw>
          </a:effectLst>
        </p:spPr>
        <p:txBody>
          <a:bodyPr>
            <a:normAutofit fontScale="90000"/>
          </a:bodyPr>
          <a:lstStyle/>
          <a:p>
            <a:r>
              <a:rPr lang="ru-RU" sz="2400" b="1" i="1">
                <a:solidFill>
                  <a:schemeClr val="tx1"/>
                </a:solidFill>
                <a:effectLst>
                  <a:outerShdw blurRad="38100" dist="38100" dir="2700000" algn="tl">
                    <a:srgbClr val="FFFFFF"/>
                  </a:outerShdw>
                </a:effectLst>
              </a:rPr>
              <a:t> Действия </a:t>
            </a:r>
            <a:br>
              <a:rPr lang="ru-RU" sz="2400" b="1" i="1">
                <a:solidFill>
                  <a:schemeClr val="tx1"/>
                </a:solidFill>
                <a:effectLst>
                  <a:outerShdw blurRad="38100" dist="38100" dir="2700000" algn="tl">
                    <a:srgbClr val="FFFFFF"/>
                  </a:outerShdw>
                </a:effectLst>
              </a:rPr>
            </a:br>
            <a:r>
              <a:rPr lang="ru-RU" sz="2400" b="1" i="1">
                <a:solidFill>
                  <a:schemeClr val="tx1"/>
                </a:solidFill>
                <a:effectLst>
                  <a:outerShdw blurRad="38100" dist="38100" dir="2700000" algn="tl">
                    <a:srgbClr val="FFFFFF"/>
                  </a:outerShdw>
                </a:effectLst>
              </a:rPr>
              <a:t>предупредительного характера:</a:t>
            </a:r>
          </a:p>
        </p:txBody>
      </p:sp>
      <p:sp>
        <p:nvSpPr>
          <p:cNvPr id="91140" name="Text Box 4"/>
          <p:cNvSpPr txBox="1">
            <a:spLocks noChangeArrowheads="1"/>
          </p:cNvSpPr>
          <p:nvPr/>
        </p:nvSpPr>
        <p:spPr bwMode="auto">
          <a:xfrm>
            <a:off x="571472" y="785794"/>
            <a:ext cx="8280400" cy="5632311"/>
          </a:xfrm>
          <a:prstGeom prst="rect">
            <a:avLst/>
          </a:prstGeom>
          <a:gradFill rotWithShape="1">
            <a:gsLst>
              <a:gs pos="0">
                <a:srgbClr val="6EF5F8"/>
              </a:gs>
              <a:gs pos="50000">
                <a:srgbClr val="FFCCFF"/>
              </a:gs>
              <a:gs pos="100000">
                <a:srgbClr val="6EF5F8"/>
              </a:gs>
            </a:gsLst>
            <a:lin ang="0" scaled="1"/>
          </a:gradFill>
          <a:ln w="9525" algn="ctr">
            <a:noFill/>
            <a:miter lim="800000"/>
            <a:headEnd/>
            <a:tailEnd/>
          </a:ln>
          <a:effectLst>
            <a:prstShdw prst="shdw13" dist="53882" dir="13500000">
              <a:srgbClr val="808080">
                <a:alpha val="50000"/>
              </a:srgbClr>
            </a:prstShdw>
          </a:effectLst>
        </p:spPr>
        <p:txBody>
          <a:bodyPr wrap="square">
            <a:spAutoFit/>
          </a:bodyPr>
          <a:lstStyle/>
          <a:p>
            <a:pPr>
              <a:spcBef>
                <a:spcPct val="0"/>
              </a:spcBef>
            </a:pPr>
            <a:r>
              <a:rPr lang="ru-RU" sz="2000" dirty="0">
                <a:solidFill>
                  <a:schemeClr val="tx1"/>
                </a:solidFill>
                <a:effectLst>
                  <a:outerShdw blurRad="38100" dist="38100" dir="2700000" algn="tl">
                    <a:srgbClr val="FFFFFF"/>
                  </a:outerShdw>
                </a:effectLst>
              </a:rPr>
              <a:t>1. Ужесточение пропускного режима при входе и въезде на территорию объекта.</a:t>
            </a:r>
          </a:p>
          <a:p>
            <a:pPr>
              <a:spcBef>
                <a:spcPct val="0"/>
              </a:spcBef>
            </a:pPr>
            <a:r>
              <a:rPr lang="ru-RU" sz="2000" dirty="0">
                <a:solidFill>
                  <a:schemeClr val="tx1"/>
                </a:solidFill>
                <a:effectLst>
                  <a:outerShdw blurRad="38100" dist="38100" dir="2700000" algn="tl">
                    <a:srgbClr val="FFFFFF"/>
                  </a:outerShdw>
                </a:effectLst>
              </a:rPr>
              <a:t>2. Установка систем сигнализации, аудио и видеозаписи.</a:t>
            </a:r>
          </a:p>
          <a:p>
            <a:pPr>
              <a:spcBef>
                <a:spcPct val="0"/>
              </a:spcBef>
            </a:pPr>
            <a:r>
              <a:rPr lang="ru-RU" sz="2000" dirty="0">
                <a:solidFill>
                  <a:schemeClr val="tx1"/>
                </a:solidFill>
                <a:effectLst>
                  <a:outerShdw blurRad="38100" dist="38100" dir="2700000" algn="tl">
                    <a:srgbClr val="FFFFFF"/>
                  </a:outerShdw>
                </a:effectLst>
              </a:rPr>
              <a:t>3. Осуществление ежедневных обходов территории объектов и осмотр мест сосредоточения опасных веществ на предмет своевременного выявления взрывных устройств или подозрительных предметов.</a:t>
            </a:r>
          </a:p>
          <a:p>
            <a:pPr>
              <a:spcBef>
                <a:spcPct val="0"/>
              </a:spcBef>
            </a:pPr>
            <a:r>
              <a:rPr lang="ru-RU" sz="2000" dirty="0">
                <a:solidFill>
                  <a:schemeClr val="tx1"/>
                </a:solidFill>
                <a:effectLst>
                  <a:outerShdw blurRad="38100" dist="38100" dir="2700000" algn="tl">
                    <a:srgbClr val="FFFFFF"/>
                  </a:outerShdw>
                </a:effectLst>
              </a:rPr>
              <a:t>4. Периодическая комиссионная проверка складских помещений.</a:t>
            </a:r>
            <a:endParaRPr lang="en-US" sz="2000" dirty="0">
              <a:solidFill>
                <a:schemeClr val="tx1"/>
              </a:solidFill>
              <a:effectLst>
                <a:outerShdw blurRad="38100" dist="38100" dir="2700000" algn="tl">
                  <a:srgbClr val="FFFFFF"/>
                </a:outerShdw>
              </a:effectLst>
            </a:endParaRPr>
          </a:p>
          <a:p>
            <a:pPr algn="l">
              <a:spcBef>
                <a:spcPct val="0"/>
              </a:spcBef>
            </a:pPr>
            <a:r>
              <a:rPr lang="ru-RU" sz="2000" dirty="0">
                <a:solidFill>
                  <a:schemeClr val="tx1"/>
                </a:solidFill>
                <a:effectLst>
                  <a:outerShdw blurRad="38100" dist="38100" dir="2700000" algn="tl">
                    <a:srgbClr val="FFFFFF"/>
                  </a:outerShdw>
                </a:effectLst>
              </a:rPr>
              <a:t>5. Тщательный подбор и проверка кадров.</a:t>
            </a:r>
          </a:p>
          <a:p>
            <a:pPr>
              <a:spcBef>
                <a:spcPct val="0"/>
              </a:spcBef>
            </a:pPr>
            <a:r>
              <a:rPr lang="ru-RU" sz="2000" dirty="0">
                <a:solidFill>
                  <a:schemeClr val="tx1"/>
                </a:solidFill>
                <a:effectLst>
                  <a:outerShdw blurRad="38100" dist="38100" dir="2700000" algn="tl">
                    <a:srgbClr val="FFFFFF"/>
                  </a:outerShdw>
                </a:effectLst>
              </a:rPr>
              <a:t>6. Организация и проведение совместно с сотрудниками правоохранительных органов и органов по делам ГОЧС инструктажей и практических занятий по действиям в условиях возможных террористических актов.</a:t>
            </a:r>
          </a:p>
          <a:p>
            <a:pPr>
              <a:spcBef>
                <a:spcPct val="0"/>
              </a:spcBef>
            </a:pPr>
            <a:r>
              <a:rPr lang="ru-RU" sz="2000" dirty="0" smtClean="0">
                <a:effectLst>
                  <a:outerShdw blurRad="38100" dist="38100" dir="2700000" algn="tl">
                    <a:srgbClr val="FFFFFF"/>
                  </a:outerShdw>
                </a:effectLst>
              </a:rPr>
              <a:t>7. </a:t>
            </a:r>
            <a:r>
              <a:rPr lang="ru-RU" sz="2000" dirty="0" smtClean="0">
                <a:solidFill>
                  <a:schemeClr val="tx1"/>
                </a:solidFill>
                <a:effectLst>
                  <a:outerShdw blurRad="38100" dist="38100" dir="2700000" algn="tl">
                    <a:srgbClr val="FFFFFF"/>
                  </a:outerShdw>
                </a:effectLst>
              </a:rPr>
              <a:t>Проведение </a:t>
            </a:r>
            <a:r>
              <a:rPr lang="ru-RU" sz="2000" dirty="0">
                <a:solidFill>
                  <a:schemeClr val="tx1"/>
                </a:solidFill>
                <a:effectLst>
                  <a:outerShdw blurRad="38100" dist="38100" dir="2700000" algn="tl">
                    <a:srgbClr val="FFFFFF"/>
                  </a:outerShdw>
                </a:effectLst>
              </a:rPr>
              <a:t>регулярных инструктажей персонала о порядке действий при приеме телефонных сообщений с угрозами террористического характера.</a:t>
            </a:r>
          </a:p>
          <a:p>
            <a:pPr>
              <a:spcBef>
                <a:spcPct val="0"/>
              </a:spcBef>
            </a:pPr>
            <a:r>
              <a:rPr lang="ru-RU" sz="2000" dirty="0" smtClean="0">
                <a:effectLst>
                  <a:outerShdw blurRad="38100" dist="38100" dir="2700000" algn="tl">
                    <a:srgbClr val="FFFFFF"/>
                  </a:outerShdw>
                </a:effectLst>
              </a:rPr>
              <a:t>8. </a:t>
            </a:r>
            <a:r>
              <a:rPr lang="ru-RU" sz="2000" dirty="0" smtClean="0">
                <a:solidFill>
                  <a:schemeClr val="tx1"/>
                </a:solidFill>
                <a:effectLst>
                  <a:outerShdw blurRad="38100" dist="38100" dir="2700000" algn="tl">
                    <a:srgbClr val="FFFFFF"/>
                  </a:outerShdw>
                </a:effectLst>
              </a:rPr>
              <a:t>Оснащение</a:t>
            </a:r>
            <a:r>
              <a:rPr lang="ru-RU" sz="2000" dirty="0">
                <a:solidFill>
                  <a:schemeClr val="tx1"/>
                </a:solidFill>
                <a:effectLst>
                  <a:outerShdw blurRad="38100" dist="38100" dir="2700000" algn="tl">
                    <a:srgbClr val="FFFFFF"/>
                  </a:outerShdw>
                </a:effectLst>
              </a:rPr>
              <a:t>, при возможности, телефонов дежурных (вахтеров) и т.д. указанных в официальных справочниках, автоматическими определителями номера (АОН) и звукозаписывающей аппаратурой</a:t>
            </a:r>
          </a:p>
        </p:txBody>
      </p:sp>
    </p:spTree>
  </p:cSld>
  <p:clrMapOvr>
    <a:masterClrMapping/>
  </p:clrMapOvr>
  <p:transition spd="med">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91138"/>
                                        </p:tgtEl>
                                        <p:attrNameLst>
                                          <p:attrName>style.visibility</p:attrName>
                                        </p:attrNameLst>
                                      </p:cBhvr>
                                      <p:to>
                                        <p:strVal val="visible"/>
                                      </p:to>
                                    </p:set>
                                    <p:anim calcmode="lin" valueType="num">
                                      <p:cBhvr>
                                        <p:cTn id="7" dur="3000" fill="hold"/>
                                        <p:tgtEl>
                                          <p:spTgt spid="91138"/>
                                        </p:tgtEl>
                                        <p:attrNameLst>
                                          <p:attrName>ppt_x</p:attrName>
                                        </p:attrNameLst>
                                      </p:cBhvr>
                                      <p:tavLst>
                                        <p:tav tm="0">
                                          <p:val>
                                            <p:strVal val="#ppt_x-.2"/>
                                          </p:val>
                                        </p:tav>
                                        <p:tav tm="100000">
                                          <p:val>
                                            <p:strVal val="#ppt_x"/>
                                          </p:val>
                                        </p:tav>
                                      </p:tavLst>
                                    </p:anim>
                                    <p:anim calcmode="lin" valueType="num">
                                      <p:cBhvr>
                                        <p:cTn id="8" dur="3000" fill="hold"/>
                                        <p:tgtEl>
                                          <p:spTgt spid="91138"/>
                                        </p:tgtEl>
                                        <p:attrNameLst>
                                          <p:attrName>ppt_y</p:attrName>
                                        </p:attrNameLst>
                                      </p:cBhvr>
                                      <p:tavLst>
                                        <p:tav tm="0">
                                          <p:val>
                                            <p:strVal val="#ppt_y"/>
                                          </p:val>
                                        </p:tav>
                                        <p:tav tm="100000">
                                          <p:val>
                                            <p:strVal val="#ppt_y"/>
                                          </p:val>
                                        </p:tav>
                                      </p:tavLst>
                                    </p:anim>
                                    <p:animEffect transition="in" filter="wipe(right)" prLst="gradientSize: 0.1">
                                      <p:cBhvr>
                                        <p:cTn id="9" dur="3000"/>
                                        <p:tgtEl>
                                          <p:spTgt spid="91138"/>
                                        </p:tgtEl>
                                      </p:cBhvr>
                                    </p:animEffect>
                                  </p:childTnLst>
                                </p:cTn>
                              </p:par>
                            </p:childTnLst>
                          </p:cTn>
                        </p:par>
                        <p:par>
                          <p:cTn id="10" fill="hold">
                            <p:stCondLst>
                              <p:cond delay="3000"/>
                            </p:stCondLst>
                            <p:childTnLst>
                              <p:par>
                                <p:cTn id="11" presetID="23" presetClass="entr" presetSubtype="528" fill="hold" grpId="0" nodeType="afterEffect">
                                  <p:stCondLst>
                                    <p:cond delay="0"/>
                                  </p:stCondLst>
                                  <p:childTnLst>
                                    <p:set>
                                      <p:cBhvr>
                                        <p:cTn id="12" dur="1" fill="hold">
                                          <p:stCondLst>
                                            <p:cond delay="0"/>
                                          </p:stCondLst>
                                        </p:cTn>
                                        <p:tgtEl>
                                          <p:spTgt spid="91140"/>
                                        </p:tgtEl>
                                        <p:attrNameLst>
                                          <p:attrName>style.visibility</p:attrName>
                                        </p:attrNameLst>
                                      </p:cBhvr>
                                      <p:to>
                                        <p:strVal val="visible"/>
                                      </p:to>
                                    </p:set>
                                    <p:anim calcmode="lin" valueType="num">
                                      <p:cBhvr>
                                        <p:cTn id="13" dur="3000" fill="hold"/>
                                        <p:tgtEl>
                                          <p:spTgt spid="91140"/>
                                        </p:tgtEl>
                                        <p:attrNameLst>
                                          <p:attrName>ppt_w</p:attrName>
                                        </p:attrNameLst>
                                      </p:cBhvr>
                                      <p:tavLst>
                                        <p:tav tm="0">
                                          <p:val>
                                            <p:fltVal val="0"/>
                                          </p:val>
                                        </p:tav>
                                        <p:tav tm="100000">
                                          <p:val>
                                            <p:strVal val="#ppt_w"/>
                                          </p:val>
                                        </p:tav>
                                      </p:tavLst>
                                    </p:anim>
                                    <p:anim calcmode="lin" valueType="num">
                                      <p:cBhvr>
                                        <p:cTn id="14" dur="3000" fill="hold"/>
                                        <p:tgtEl>
                                          <p:spTgt spid="91140"/>
                                        </p:tgtEl>
                                        <p:attrNameLst>
                                          <p:attrName>ppt_h</p:attrName>
                                        </p:attrNameLst>
                                      </p:cBhvr>
                                      <p:tavLst>
                                        <p:tav tm="0">
                                          <p:val>
                                            <p:fltVal val="0"/>
                                          </p:val>
                                        </p:tav>
                                        <p:tav tm="100000">
                                          <p:val>
                                            <p:strVal val="#ppt_h"/>
                                          </p:val>
                                        </p:tav>
                                      </p:tavLst>
                                    </p:anim>
                                    <p:anim calcmode="lin" valueType="num">
                                      <p:cBhvr>
                                        <p:cTn id="15" dur="3000" fill="hold"/>
                                        <p:tgtEl>
                                          <p:spTgt spid="91140"/>
                                        </p:tgtEl>
                                        <p:attrNameLst>
                                          <p:attrName>ppt_x</p:attrName>
                                        </p:attrNameLst>
                                      </p:cBhvr>
                                      <p:tavLst>
                                        <p:tav tm="0">
                                          <p:val>
                                            <p:fltVal val="0.5"/>
                                          </p:val>
                                        </p:tav>
                                        <p:tav tm="100000">
                                          <p:val>
                                            <p:strVal val="#ppt_x"/>
                                          </p:val>
                                        </p:tav>
                                      </p:tavLst>
                                    </p:anim>
                                    <p:anim calcmode="lin" valueType="num">
                                      <p:cBhvr>
                                        <p:cTn id="16" dur="3000" fill="hold"/>
                                        <p:tgtEl>
                                          <p:spTgt spid="9114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animBg="1"/>
      <p:bldP spid="911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Терроризм – это….</a:t>
            </a:r>
            <a:br>
              <a:rPr lang="ru-RU" dirty="0" smtClean="0"/>
            </a:br>
            <a:endParaRPr lang="ru-RU" dirty="0"/>
          </a:p>
        </p:txBody>
      </p:sp>
      <p:sp>
        <p:nvSpPr>
          <p:cNvPr id="3" name="Содержимое 2"/>
          <p:cNvSpPr>
            <a:spLocks noGrp="1"/>
          </p:cNvSpPr>
          <p:nvPr>
            <p:ph idx="1"/>
          </p:nvPr>
        </p:nvSpPr>
        <p:spPr/>
        <p:txBody>
          <a:bodyPr/>
          <a:lstStyle/>
          <a:p>
            <a:r>
              <a:rPr lang="ru-RU" dirty="0" smtClean="0"/>
              <a:t>Какие ассоциации возникают у вас, когда вы слышите это слово?</a:t>
            </a:r>
            <a:endParaRPr lang="ru-RU" dirty="0"/>
          </a:p>
        </p:txBody>
      </p:sp>
      <p:pic>
        <p:nvPicPr>
          <p:cNvPr id="4" name="Picture 6" descr="02"/>
          <p:cNvPicPr>
            <a:picLocks noChangeAspect="1" noChangeArrowheads="1"/>
          </p:cNvPicPr>
          <p:nvPr/>
        </p:nvPicPr>
        <p:blipFill>
          <a:blip r:embed="rId2"/>
          <a:srcRect t="10524" r="16327" b="23703"/>
          <a:stretch>
            <a:fillRect/>
          </a:stretch>
        </p:blipFill>
        <p:spPr bwMode="auto">
          <a:xfrm>
            <a:off x="2285984" y="3362789"/>
            <a:ext cx="3857652" cy="235222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ru-RU"/>
              <a:t>Имеются точки зрения:</a:t>
            </a:r>
          </a:p>
        </p:txBody>
      </p:sp>
      <p:sp>
        <p:nvSpPr>
          <p:cNvPr id="17412" name="Rectangle 4"/>
          <p:cNvSpPr>
            <a:spLocks noChangeArrowheads="1"/>
          </p:cNvSpPr>
          <p:nvPr/>
        </p:nvSpPr>
        <p:spPr bwMode="auto">
          <a:xfrm>
            <a:off x="228600" y="152400"/>
            <a:ext cx="8686800" cy="6477000"/>
          </a:xfrm>
          <a:prstGeom prst="rect">
            <a:avLst/>
          </a:prstGeom>
          <a:noFill/>
          <a:ln w="76200" cmpd="tri">
            <a:solidFill>
              <a:srgbClr val="663300"/>
            </a:solidFill>
            <a:miter lim="800000"/>
            <a:headEnd/>
            <a:tailEnd/>
          </a:ln>
          <a:effectLst/>
        </p:spPr>
        <p:txBody>
          <a:bodyPr wrap="none" anchor="ctr"/>
          <a:lstStyle/>
          <a:p>
            <a:endParaRPr lang="ru-RU"/>
          </a:p>
        </p:txBody>
      </p:sp>
      <p:pic>
        <p:nvPicPr>
          <p:cNvPr id="17413" name="Picture 5" descr="Рисунок2"/>
          <p:cNvPicPr>
            <a:picLocks noChangeAspect="1" noChangeArrowheads="1"/>
          </p:cNvPicPr>
          <p:nvPr/>
        </p:nvPicPr>
        <p:blipFill>
          <a:blip r:embed="rId2"/>
          <a:srcRect/>
          <a:stretch>
            <a:fillRect/>
          </a:stretch>
        </p:blipFill>
        <p:spPr bwMode="auto">
          <a:xfrm>
            <a:off x="250825" y="188913"/>
            <a:ext cx="8569325" cy="6335712"/>
          </a:xfrm>
          <a:prstGeom prst="rect">
            <a:avLst/>
          </a:prstGeom>
          <a:noFill/>
        </p:spPr>
      </p:pic>
      <p:sp>
        <p:nvSpPr>
          <p:cNvPr id="17414" name="Rectangle 6"/>
          <p:cNvSpPr>
            <a:spLocks noChangeArrowheads="1"/>
          </p:cNvSpPr>
          <p:nvPr/>
        </p:nvSpPr>
        <p:spPr bwMode="auto">
          <a:xfrm>
            <a:off x="684213" y="3933825"/>
            <a:ext cx="6985000" cy="2287588"/>
          </a:xfrm>
          <a:prstGeom prst="rect">
            <a:avLst/>
          </a:prstGeom>
          <a:noFill/>
          <a:ln w="9525">
            <a:noFill/>
            <a:miter lim="800000"/>
            <a:headEnd/>
            <a:tailEnd/>
          </a:ln>
          <a:effectLst/>
        </p:spPr>
        <p:txBody>
          <a:bodyPr>
            <a:spAutoFit/>
          </a:bodyPr>
          <a:lstStyle/>
          <a:p>
            <a:r>
              <a:rPr lang="ru-RU" sz="4800" b="1" dirty="0">
                <a:solidFill>
                  <a:srgbClr val="FFFF00"/>
                </a:solidFill>
                <a:effectLst>
                  <a:outerShdw blurRad="38100" dist="38100" dir="2700000" algn="tl">
                    <a:srgbClr val="000000"/>
                  </a:outerShdw>
                </a:effectLst>
              </a:rPr>
              <a:t>Меня проблема терроризма не </a:t>
            </a:r>
            <a:r>
              <a:rPr lang="ru-RU" sz="4800" b="1" dirty="0" smtClean="0">
                <a:solidFill>
                  <a:srgbClr val="FFFF00"/>
                </a:solidFill>
                <a:effectLst>
                  <a:outerShdw blurRad="38100" dist="38100" dir="2700000" algn="tl">
                    <a:srgbClr val="000000"/>
                  </a:outerShdw>
                </a:effectLst>
              </a:rPr>
              <a:t>волнует</a:t>
            </a:r>
          </a:p>
          <a:p>
            <a:r>
              <a:rPr lang="ru-RU" sz="4800" b="1" dirty="0" smtClean="0">
                <a:solidFill>
                  <a:srgbClr val="FFFF00"/>
                </a:solidFill>
                <a:effectLst>
                  <a:outerShdw blurRad="38100" dist="38100" dir="2700000" algn="tl">
                    <a:srgbClr val="000000"/>
                  </a:outerShdw>
                </a:effectLst>
              </a:rPr>
              <a:t>( ваше мнение)</a:t>
            </a:r>
            <a:endParaRPr lang="ru-RU" sz="4800" b="1" dirty="0">
              <a:solidFill>
                <a:srgbClr val="FFFF00"/>
              </a:solidFill>
              <a:effectLst>
                <a:outerShdw blurRad="38100" dist="38100" dir="2700000" algn="tl">
                  <a:srgbClr val="000000"/>
                </a:outerShdw>
              </a:effectLst>
            </a:endParaRPr>
          </a:p>
        </p:txBody>
      </p:sp>
      <p:sp>
        <p:nvSpPr>
          <p:cNvPr id="17415" name="Rectangle 7"/>
          <p:cNvSpPr>
            <a:spLocks noChangeArrowheads="1"/>
          </p:cNvSpPr>
          <p:nvPr/>
        </p:nvSpPr>
        <p:spPr bwMode="auto">
          <a:xfrm>
            <a:off x="323850" y="393700"/>
            <a:ext cx="7289800" cy="823913"/>
          </a:xfrm>
          <a:prstGeom prst="rect">
            <a:avLst/>
          </a:prstGeom>
          <a:noFill/>
          <a:ln w="9525">
            <a:noFill/>
            <a:miter lim="800000"/>
            <a:headEnd/>
            <a:tailEnd/>
          </a:ln>
          <a:effectLst/>
        </p:spPr>
        <p:txBody>
          <a:bodyPr wrap="none">
            <a:spAutoFit/>
          </a:bodyPr>
          <a:lstStyle/>
          <a:p>
            <a:r>
              <a:rPr lang="ru-RU" sz="4800" b="1" u="sng" dirty="0">
                <a:solidFill>
                  <a:srgbClr val="FF0000"/>
                </a:solidFill>
              </a:rPr>
              <a:t>Имеются точки зрения:</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ru-RU" sz="3800"/>
              <a:t>Терроризм приобретает угрожающие масштабы </a:t>
            </a:r>
          </a:p>
        </p:txBody>
      </p:sp>
      <p:sp>
        <p:nvSpPr>
          <p:cNvPr id="7171" name="Rectangle 3"/>
          <p:cNvSpPr>
            <a:spLocks noGrp="1" noChangeArrowheads="1"/>
          </p:cNvSpPr>
          <p:nvPr>
            <p:ph type="body" sz="half" idx="1"/>
          </p:nvPr>
        </p:nvSpPr>
        <p:spPr>
          <a:xfrm>
            <a:off x="609600" y="1600200"/>
            <a:ext cx="3889375" cy="4419600"/>
          </a:xfrm>
        </p:spPr>
        <p:txBody>
          <a:bodyPr/>
          <a:lstStyle/>
          <a:p>
            <a:r>
              <a:rPr lang="ru-RU" sz="2800" dirty="0"/>
              <a:t>За период с 1990 - </a:t>
            </a:r>
            <a:r>
              <a:rPr lang="ru-RU" sz="2800" dirty="0" smtClean="0"/>
              <a:t>2010 </a:t>
            </a:r>
            <a:r>
              <a:rPr lang="ru-RU" sz="2800" dirty="0"/>
              <a:t>г рост количества терактов во всем мире составил </a:t>
            </a:r>
            <a:r>
              <a:rPr lang="ru-RU" sz="3600" b="1" dirty="0"/>
              <a:t>от 50% до 70 %.</a:t>
            </a:r>
          </a:p>
          <a:p>
            <a:endParaRPr lang="ru-RU" sz="3600" b="1" dirty="0"/>
          </a:p>
        </p:txBody>
      </p:sp>
      <p:graphicFrame>
        <p:nvGraphicFramePr>
          <p:cNvPr id="7172" name="Object 4"/>
          <p:cNvGraphicFramePr>
            <a:graphicFrameLocks noChangeAspect="1"/>
          </p:cNvGraphicFramePr>
          <p:nvPr>
            <p:ph sz="half" idx="2"/>
          </p:nvPr>
        </p:nvGraphicFramePr>
        <p:xfrm>
          <a:off x="4657725" y="1600200"/>
          <a:ext cx="3863975" cy="4419600"/>
        </p:xfrm>
        <a:graphic>
          <a:graphicData uri="http://schemas.openxmlformats.org/presentationml/2006/ole">
            <p:oleObj spid="_x0000_s1026" name="Диаграмма" r:id="rId3" imgW="4029075" imgH="4543425" progId="MSGraph.Chart.8">
              <p:embed followColorScheme="full"/>
            </p:oleObj>
          </a:graphicData>
        </a:graphic>
      </p:graphicFrame>
      <p:sp>
        <p:nvSpPr>
          <p:cNvPr id="7173" name="Rectangle 5"/>
          <p:cNvSpPr>
            <a:spLocks noChangeArrowheads="1"/>
          </p:cNvSpPr>
          <p:nvPr/>
        </p:nvSpPr>
        <p:spPr bwMode="auto">
          <a:xfrm>
            <a:off x="228600" y="152400"/>
            <a:ext cx="8686800" cy="6477000"/>
          </a:xfrm>
          <a:prstGeom prst="rect">
            <a:avLst/>
          </a:prstGeom>
          <a:noFill/>
          <a:ln w="76200" cmpd="tri">
            <a:solidFill>
              <a:srgbClr val="663300"/>
            </a:solidFill>
            <a:miter lim="800000"/>
            <a:headEnd/>
            <a:tailEnd/>
          </a:ln>
          <a:effectLst/>
        </p:spPr>
        <p:txBody>
          <a:bodyPr wrap="none" anchor="ctr"/>
          <a:lstStyle/>
          <a:p>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AutoShape 4"/>
          <p:cNvSpPr>
            <a:spLocks noGrp="1" noChangeArrowheads="1"/>
          </p:cNvSpPr>
          <p:nvPr>
            <p:ph type="title"/>
          </p:nvPr>
        </p:nvSpPr>
        <p:spPr/>
        <p:txBody>
          <a:bodyPr/>
          <a:lstStyle/>
          <a:p>
            <a:r>
              <a:rPr lang="ru-RU"/>
              <a:t>Направления терроризма</a:t>
            </a:r>
          </a:p>
        </p:txBody>
      </p:sp>
      <p:sp>
        <p:nvSpPr>
          <p:cNvPr id="9221" name="Rectangle 5"/>
          <p:cNvSpPr>
            <a:spLocks noGrp="1" noChangeArrowheads="1"/>
          </p:cNvSpPr>
          <p:nvPr>
            <p:ph type="body" sz="half" idx="1"/>
          </p:nvPr>
        </p:nvSpPr>
        <p:spPr>
          <a:xfrm>
            <a:off x="838200" y="2362200"/>
            <a:ext cx="3775075" cy="3724275"/>
          </a:xfrm>
        </p:spPr>
        <p:txBody>
          <a:bodyPr/>
          <a:lstStyle/>
          <a:p>
            <a:r>
              <a:rPr lang="ru-RU" sz="2000"/>
              <a:t>В 70-х годах  80 % терактов были направлены против собственности и только 20 % - против людей;</a:t>
            </a:r>
          </a:p>
          <a:p>
            <a:r>
              <a:rPr lang="ru-RU" sz="2000"/>
              <a:t>В 80-х  годах 50 % терактов были направлены против собственности и 50 % против людей;</a:t>
            </a:r>
          </a:p>
          <a:p>
            <a:r>
              <a:rPr lang="ru-RU" sz="2000"/>
              <a:t>В 90-х годах – уже 30 и 70 процентов соответственно.</a:t>
            </a:r>
          </a:p>
        </p:txBody>
      </p:sp>
      <p:graphicFrame>
        <p:nvGraphicFramePr>
          <p:cNvPr id="9223" name="Object 7"/>
          <p:cNvGraphicFramePr>
            <a:graphicFrameLocks noChangeAspect="1"/>
          </p:cNvGraphicFramePr>
          <p:nvPr>
            <p:ph sz="half" idx="2"/>
          </p:nvPr>
        </p:nvGraphicFramePr>
        <p:xfrm>
          <a:off x="4656138" y="1571612"/>
          <a:ext cx="4487862" cy="5059362"/>
        </p:xfrm>
        <a:graphic>
          <a:graphicData uri="http://schemas.openxmlformats.org/presentationml/2006/ole">
            <p:oleObj spid="_x0000_s2050" name="Диаграмма" r:id="rId3" imgW="4029075" imgH="4543425" progId="MSGraph.Chart.8">
              <p:embed followColorScheme="full"/>
            </p:oleObj>
          </a:graphicData>
        </a:graphic>
      </p:graphicFrame>
      <p:sp>
        <p:nvSpPr>
          <p:cNvPr id="9224" name="Rectangle 8"/>
          <p:cNvSpPr>
            <a:spLocks noChangeArrowheads="1"/>
          </p:cNvSpPr>
          <p:nvPr/>
        </p:nvSpPr>
        <p:spPr bwMode="auto">
          <a:xfrm>
            <a:off x="228600" y="152400"/>
            <a:ext cx="8686800" cy="6562748"/>
          </a:xfrm>
          <a:prstGeom prst="rect">
            <a:avLst/>
          </a:prstGeom>
          <a:noFill/>
          <a:ln w="76200" cmpd="tri">
            <a:solidFill>
              <a:srgbClr val="663300"/>
            </a:solidFill>
            <a:miter lim="800000"/>
            <a:headEnd/>
            <a:tailEnd/>
          </a:ln>
          <a:effectLst/>
        </p:spPr>
        <p:txBody>
          <a:bodyPr wrap="none" anchor="ctr"/>
          <a:lstStyle/>
          <a:p>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1331913" y="2332038"/>
            <a:ext cx="8229601" cy="4525962"/>
          </a:xfrm>
        </p:spPr>
        <p:txBody>
          <a:bodyPr/>
          <a:lstStyle/>
          <a:p>
            <a:pPr algn="ctr">
              <a:buFont typeface="Wingdings" pitchFamily="2" charset="2"/>
              <a:buNone/>
            </a:pPr>
            <a:r>
              <a:rPr lang="ru-RU" sz="4000" b="1" dirty="0"/>
              <a:t>Терроризм может </a:t>
            </a:r>
          </a:p>
          <a:p>
            <a:pPr algn="ctr">
              <a:buFont typeface="Wingdings" pitchFamily="2" charset="2"/>
              <a:buNone/>
            </a:pPr>
            <a:r>
              <a:rPr lang="ru-RU" sz="4200" b="1" dirty="0"/>
              <a:t>заявить о себе </a:t>
            </a:r>
          </a:p>
          <a:p>
            <a:pPr algn="ctr">
              <a:buFont typeface="Wingdings" pitchFamily="2" charset="2"/>
              <a:buNone/>
            </a:pPr>
            <a:r>
              <a:rPr lang="ru-RU" sz="4200" b="1" dirty="0"/>
              <a:t>в любой точке </a:t>
            </a:r>
          </a:p>
          <a:p>
            <a:pPr algn="ctr">
              <a:buFont typeface="Wingdings" pitchFamily="2" charset="2"/>
              <a:buNone/>
            </a:pPr>
            <a:r>
              <a:rPr lang="ru-RU" sz="4200" b="1" dirty="0" smtClean="0"/>
              <a:t>Земли</a:t>
            </a:r>
          </a:p>
          <a:p>
            <a:pPr algn="ctr">
              <a:buFont typeface="Wingdings" pitchFamily="2" charset="2"/>
              <a:buNone/>
            </a:pPr>
            <a:r>
              <a:rPr lang="ru-RU" sz="4200" b="1" dirty="0" smtClean="0"/>
              <a:t>(ваше мнение)</a:t>
            </a:r>
            <a:endParaRPr lang="ru-RU" sz="4200" b="1" dirty="0"/>
          </a:p>
        </p:txBody>
      </p:sp>
      <p:sp>
        <p:nvSpPr>
          <p:cNvPr id="15364" name="Rectangle 4"/>
          <p:cNvSpPr>
            <a:spLocks noChangeArrowheads="1"/>
          </p:cNvSpPr>
          <p:nvPr/>
        </p:nvSpPr>
        <p:spPr bwMode="auto">
          <a:xfrm>
            <a:off x="1258888" y="260350"/>
            <a:ext cx="6221412" cy="762000"/>
          </a:xfrm>
          <a:prstGeom prst="rect">
            <a:avLst/>
          </a:prstGeom>
          <a:noFill/>
          <a:ln w="9525">
            <a:noFill/>
            <a:miter lim="800000"/>
            <a:headEnd/>
            <a:tailEnd/>
          </a:ln>
          <a:effectLst/>
        </p:spPr>
        <p:txBody>
          <a:bodyPr wrap="none">
            <a:spAutoFit/>
          </a:bodyPr>
          <a:lstStyle/>
          <a:p>
            <a:r>
              <a:rPr lang="ru-RU" sz="4400">
                <a:solidFill>
                  <a:schemeClr val="tx2"/>
                </a:solidFill>
              </a:rPr>
              <a:t>Имеются точки зрения:</a:t>
            </a:r>
          </a:p>
        </p:txBody>
      </p:sp>
      <p:sp>
        <p:nvSpPr>
          <p:cNvPr id="15365" name="Rectangle 5"/>
          <p:cNvSpPr>
            <a:spLocks noChangeArrowheads="1"/>
          </p:cNvSpPr>
          <p:nvPr/>
        </p:nvSpPr>
        <p:spPr bwMode="auto">
          <a:xfrm>
            <a:off x="228600" y="152400"/>
            <a:ext cx="8686800" cy="6477000"/>
          </a:xfrm>
          <a:prstGeom prst="rect">
            <a:avLst/>
          </a:prstGeom>
          <a:noFill/>
          <a:ln w="76200" cmpd="tri">
            <a:solidFill>
              <a:srgbClr val="663300"/>
            </a:solidFill>
            <a:miter lim="800000"/>
            <a:headEnd/>
            <a:tailEnd/>
          </a:ln>
          <a:effectLst/>
        </p:spPr>
        <p:txBody>
          <a:bodyPr wrap="none" anchor="ctr"/>
          <a:lstStyle/>
          <a:p>
            <a:endParaRPr lang="ru-RU"/>
          </a:p>
        </p:txBody>
      </p:sp>
      <p:pic>
        <p:nvPicPr>
          <p:cNvPr id="15366" name="Picture 6" descr="01-1"/>
          <p:cNvPicPr>
            <a:picLocks noChangeAspect="1" noChangeArrowheads="1"/>
          </p:cNvPicPr>
          <p:nvPr/>
        </p:nvPicPr>
        <p:blipFill>
          <a:blip r:embed="rId2"/>
          <a:srcRect/>
          <a:stretch>
            <a:fillRect/>
          </a:stretch>
        </p:blipFill>
        <p:spPr bwMode="auto">
          <a:xfrm>
            <a:off x="5219700" y="1773238"/>
            <a:ext cx="3619500" cy="480536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u="sng" dirty="0" smtClean="0">
                <a:effectLst>
                  <a:outerShdw blurRad="38100" dist="38100" dir="2700000" algn="tl">
                    <a:srgbClr val="C0C0C0"/>
                  </a:outerShdw>
                </a:effectLst>
                <a:latin typeface="Arial" charset="0"/>
              </a:rPr>
              <a:t/>
            </a:r>
            <a:br>
              <a:rPr lang="ru-RU" sz="3200" u="sng" dirty="0" smtClean="0">
                <a:effectLst>
                  <a:outerShdw blurRad="38100" dist="38100" dir="2700000" algn="tl">
                    <a:srgbClr val="C0C0C0"/>
                  </a:outerShdw>
                </a:effectLst>
                <a:latin typeface="Arial" charset="0"/>
              </a:rPr>
            </a:br>
            <a:r>
              <a:rPr lang="ru-RU" sz="3200" b="1" dirty="0" smtClean="0">
                <a:solidFill>
                  <a:srgbClr val="CC3300"/>
                </a:solidFill>
              </a:rPr>
              <a:t>Правовую основу борьбы </a:t>
            </a:r>
            <a:br>
              <a:rPr lang="ru-RU" sz="3200" b="1" dirty="0" smtClean="0">
                <a:solidFill>
                  <a:srgbClr val="CC3300"/>
                </a:solidFill>
              </a:rPr>
            </a:br>
            <a:r>
              <a:rPr lang="ru-RU" sz="3200" b="1" dirty="0" smtClean="0">
                <a:solidFill>
                  <a:srgbClr val="CC3300"/>
                </a:solidFill>
              </a:rPr>
              <a:t>с терроризмом составляют:</a:t>
            </a:r>
            <a:endParaRPr lang="ru-RU" sz="3200" dirty="0"/>
          </a:p>
        </p:txBody>
      </p:sp>
      <p:sp>
        <p:nvSpPr>
          <p:cNvPr id="3" name="Содержимое 2"/>
          <p:cNvSpPr>
            <a:spLocks noGrp="1"/>
          </p:cNvSpPr>
          <p:nvPr>
            <p:ph idx="1"/>
          </p:nvPr>
        </p:nvSpPr>
        <p:spPr>
          <a:xfrm>
            <a:off x="457200" y="1600200"/>
            <a:ext cx="8229600" cy="4043378"/>
          </a:xfrm>
        </p:spPr>
        <p:txBody>
          <a:bodyPr>
            <a:noAutofit/>
          </a:bodyPr>
          <a:lstStyle/>
          <a:p>
            <a:r>
              <a:rPr lang="ru-RU" sz="2400" i="1" dirty="0" smtClean="0">
                <a:effectLst>
                  <a:outerShdw blurRad="38100" dist="38100" dir="2700000" algn="tl">
                    <a:srgbClr val="C0C0C0"/>
                  </a:outerShdw>
                </a:effectLst>
                <a:latin typeface="Arial" charset="0"/>
              </a:rPr>
              <a:t> Конституция Российской Федерации. </a:t>
            </a:r>
          </a:p>
          <a:p>
            <a:r>
              <a:rPr lang="ru-RU" sz="2400" i="1" dirty="0" smtClean="0">
                <a:effectLst>
                  <a:outerShdw blurRad="38100" dist="38100" dir="2700000" algn="tl">
                    <a:srgbClr val="C0C0C0"/>
                  </a:outerShdw>
                </a:effectLst>
                <a:latin typeface="Arial" charset="0"/>
              </a:rPr>
              <a:t>Федеральный закон «О борьбе с терроризмом». № 130-ФЗ от 25 июля 1998 года.</a:t>
            </a:r>
          </a:p>
          <a:p>
            <a:r>
              <a:rPr lang="ru-RU" sz="2400" i="1" dirty="0" smtClean="0">
                <a:effectLst>
                  <a:outerShdw blurRad="38100" dist="38100" dir="2700000" algn="tl">
                    <a:srgbClr val="C0C0C0"/>
                  </a:outerShdw>
                </a:effectLst>
                <a:latin typeface="Arial" charset="0"/>
              </a:rPr>
              <a:t>Федеральный закон «О противодействии экстремистской деятельности» №114-ФЗ от 25.07.2002 г.</a:t>
            </a:r>
          </a:p>
          <a:p>
            <a:r>
              <a:rPr lang="ru-RU" sz="2400" i="1" dirty="0" smtClean="0">
                <a:effectLst>
                  <a:outerShdw blurRad="38100" dist="38100" dir="2700000" algn="tl">
                    <a:srgbClr val="C0C0C0"/>
                  </a:outerShdw>
                </a:effectLst>
                <a:latin typeface="Arial" charset="0"/>
              </a:rPr>
              <a:t>. Постановление Правительства Российской Федерации «О мерах по противодействию терроризму». № 1040 от 15 сентября 1999 года </a:t>
            </a:r>
          </a:p>
          <a:p>
            <a:r>
              <a:rPr lang="ru-RU" sz="2400" i="1" dirty="0" smtClean="0">
                <a:effectLst/>
              </a:rPr>
              <a:t> </a:t>
            </a:r>
            <a:r>
              <a:rPr lang="ru-RU" sz="2400" dirty="0" smtClean="0">
                <a:effectLst/>
              </a:rPr>
              <a:t>У</a:t>
            </a:r>
            <a:r>
              <a:rPr lang="ru-RU" sz="2400" dirty="0" smtClean="0">
                <a:solidFill>
                  <a:schemeClr val="tx1"/>
                </a:solidFill>
                <a:effectLst/>
              </a:rPr>
              <a:t>казы и распоряжения президента Российской Федерации.</a:t>
            </a:r>
            <a:endParaRPr lang="ru-RU"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539750" y="1341438"/>
            <a:ext cx="8229600" cy="4525962"/>
          </a:xfrm>
        </p:spPr>
        <p:txBody>
          <a:bodyPr/>
          <a:lstStyle/>
          <a:p>
            <a:pPr>
              <a:buFont typeface="Wingdings" pitchFamily="2" charset="2"/>
              <a:buNone/>
            </a:pPr>
            <a:r>
              <a:rPr lang="ru-RU" sz="4000" b="1" dirty="0"/>
              <a:t>Любой успех террористов</a:t>
            </a:r>
          </a:p>
          <a:p>
            <a:pPr>
              <a:buFont typeface="Wingdings" pitchFamily="2" charset="2"/>
              <a:buNone/>
            </a:pPr>
            <a:r>
              <a:rPr lang="ru-RU" sz="4000" b="1" dirty="0"/>
              <a:t>провоцирует дальнейший</a:t>
            </a:r>
          </a:p>
          <a:p>
            <a:pPr>
              <a:buFont typeface="Wingdings" pitchFamily="2" charset="2"/>
              <a:buNone/>
            </a:pPr>
            <a:r>
              <a:rPr lang="ru-RU" sz="4000" b="1" dirty="0"/>
              <a:t>рост террора и увеличивает</a:t>
            </a:r>
          </a:p>
          <a:p>
            <a:pPr>
              <a:buFont typeface="Wingdings" pitchFamily="2" charset="2"/>
              <a:buNone/>
            </a:pPr>
            <a:r>
              <a:rPr lang="ru-RU" sz="4000" b="1" dirty="0"/>
              <a:t>количество </a:t>
            </a:r>
          </a:p>
          <a:p>
            <a:pPr>
              <a:buFont typeface="Wingdings" pitchFamily="2" charset="2"/>
              <a:buNone/>
            </a:pPr>
            <a:r>
              <a:rPr lang="ru-RU" sz="4000" b="1" dirty="0" smtClean="0"/>
              <a:t>ж</a:t>
            </a:r>
            <a:r>
              <a:rPr lang="ru-RU" sz="4000" b="1" dirty="0" smtClean="0"/>
              <a:t>ертв (ваше мнение)</a:t>
            </a:r>
            <a:endParaRPr lang="ru-RU" sz="4000" b="1" dirty="0"/>
          </a:p>
        </p:txBody>
      </p:sp>
      <p:sp>
        <p:nvSpPr>
          <p:cNvPr id="16388" name="Rectangle 4"/>
          <p:cNvSpPr>
            <a:spLocks noChangeArrowheads="1"/>
          </p:cNvSpPr>
          <p:nvPr/>
        </p:nvSpPr>
        <p:spPr bwMode="auto">
          <a:xfrm>
            <a:off x="1692275" y="476250"/>
            <a:ext cx="7272338" cy="762000"/>
          </a:xfrm>
          <a:prstGeom prst="rect">
            <a:avLst/>
          </a:prstGeom>
          <a:noFill/>
          <a:ln w="9525">
            <a:noFill/>
            <a:miter lim="800000"/>
            <a:headEnd/>
            <a:tailEnd/>
          </a:ln>
          <a:effectLst/>
        </p:spPr>
        <p:txBody>
          <a:bodyPr>
            <a:spAutoFit/>
          </a:bodyPr>
          <a:lstStyle/>
          <a:p>
            <a:r>
              <a:rPr lang="ru-RU" sz="4400" u="sng">
                <a:solidFill>
                  <a:schemeClr val="tx2"/>
                </a:solidFill>
              </a:rPr>
              <a:t>Имеются точки зрения:</a:t>
            </a:r>
          </a:p>
        </p:txBody>
      </p:sp>
      <p:pic>
        <p:nvPicPr>
          <p:cNvPr id="16390" name="Picture 6" descr="02"/>
          <p:cNvPicPr>
            <a:picLocks noChangeAspect="1" noChangeArrowheads="1"/>
          </p:cNvPicPr>
          <p:nvPr/>
        </p:nvPicPr>
        <p:blipFill>
          <a:blip r:embed="rId2"/>
          <a:srcRect/>
          <a:stretch>
            <a:fillRect/>
          </a:stretch>
        </p:blipFill>
        <p:spPr bwMode="auto">
          <a:xfrm>
            <a:off x="6000760" y="4663228"/>
            <a:ext cx="2963853" cy="219477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solidFill>
                  <a:srgbClr val="FF0000"/>
                </a:solidFill>
              </a:rPr>
              <a:t>АНТИТЕРРОРИСТИЧЕСКАЯ ОПЕРАЦИЯ</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solidFill>
                  <a:srgbClr val="000000"/>
                </a:solidFill>
                <a:effectLst/>
              </a:rPr>
              <a:t> </a:t>
            </a:r>
            <a:r>
              <a:rPr lang="ru-RU" dirty="0" smtClean="0">
                <a:solidFill>
                  <a:srgbClr val="000000"/>
                </a:solidFill>
                <a:effectLst/>
                <a:latin typeface="Arial" charset="0"/>
              </a:rPr>
              <a:t>Представляет собой совокупность согласованных и взаимосвязанных по цели, задачам, месту и времени боев, ударов, сражений и маневра, проводимых группировками боеготовых разнородных войск (сил) по      единому замыслу и плану под единым командованием, </a:t>
            </a:r>
            <a:r>
              <a:rPr lang="ru-RU" dirty="0" smtClean="0">
                <a:solidFill>
                  <a:srgbClr val="FF3300"/>
                </a:solidFill>
                <a:effectLst/>
                <a:latin typeface="Arial" charset="0"/>
              </a:rPr>
              <a:t>с целью разгрома и уничтожения антигосударственных и других террористических группировок (групп), незаконных вооруженных формирований одного или нескольких субъектов РФ, угрожающих целостности государства или его конституционному строю.</a:t>
            </a: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1255</Words>
  <Application>Microsoft Office PowerPoint</Application>
  <PresentationFormat>Экран (4:3)</PresentationFormat>
  <Paragraphs>119</Paragraphs>
  <Slides>18</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18</vt:i4>
      </vt:variant>
    </vt:vector>
  </HeadingPairs>
  <TitlesOfParts>
    <vt:vector size="20" baseType="lpstr">
      <vt:lpstr>Тема Office</vt:lpstr>
      <vt:lpstr>Диаграмма</vt:lpstr>
      <vt:lpstr>Тема: Терроризм – угроза обществу! </vt:lpstr>
      <vt:lpstr>Терроризм – это…. </vt:lpstr>
      <vt:lpstr>Имеются точки зрения:</vt:lpstr>
      <vt:lpstr>Терроризм приобретает угрожающие масштабы </vt:lpstr>
      <vt:lpstr>Направления терроризма</vt:lpstr>
      <vt:lpstr>Слайд 6</vt:lpstr>
      <vt:lpstr> Правовую основу борьбы  с терроризмом составляют:</vt:lpstr>
      <vt:lpstr>Слайд 8</vt:lpstr>
      <vt:lpstr>АНТИТЕРРОРИСТИЧЕСКАЯ ОПЕРАЦИЯ</vt:lpstr>
      <vt:lpstr>Слайд 10</vt:lpstr>
      <vt:lpstr>Слайд 11</vt:lpstr>
      <vt:lpstr>КЛАССИФИКАЦИЯ ПРОЯВЛЕНИЙ ТЕРРОРИЗМА</vt:lpstr>
      <vt:lpstr>КЛАССИФИКАЦИЯ ПРОЯВЛЕНИЙ ТЕРРОРИЗМА</vt:lpstr>
      <vt:lpstr>Слайд 14</vt:lpstr>
      <vt:lpstr>Слайд 15</vt:lpstr>
      <vt:lpstr>Наиболее агрессивными и имеющими разветвленную сеть являются следующие террористические организации:</vt:lpstr>
      <vt:lpstr>Слайд 17</vt:lpstr>
      <vt:lpstr> Действия  предупредительного характера:</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Терроризм</dc:title>
  <dc:creator>Администратор</dc:creator>
  <cp:lastModifiedBy>Odin</cp:lastModifiedBy>
  <cp:revision>12</cp:revision>
  <dcterms:created xsi:type="dcterms:W3CDTF">2011-06-19T10:11:36Z</dcterms:created>
  <dcterms:modified xsi:type="dcterms:W3CDTF">2013-04-20T22:40:11Z</dcterms:modified>
</cp:coreProperties>
</file>