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86" r:id="rId2"/>
    <p:sldId id="294" r:id="rId3"/>
    <p:sldId id="301" r:id="rId4"/>
    <p:sldId id="288" r:id="rId5"/>
    <p:sldId id="259" r:id="rId6"/>
    <p:sldId id="260" r:id="rId7"/>
    <p:sldId id="264" r:id="rId8"/>
    <p:sldId id="266" r:id="rId9"/>
    <p:sldId id="265" r:id="rId10"/>
    <p:sldId id="263" r:id="rId11"/>
    <p:sldId id="268" r:id="rId12"/>
    <p:sldId id="299" r:id="rId13"/>
    <p:sldId id="269" r:id="rId14"/>
    <p:sldId id="270" r:id="rId15"/>
    <p:sldId id="271" r:id="rId16"/>
    <p:sldId id="296" r:id="rId17"/>
    <p:sldId id="274" r:id="rId18"/>
    <p:sldId id="272" r:id="rId19"/>
    <p:sldId id="276" r:id="rId20"/>
    <p:sldId id="277" r:id="rId21"/>
    <p:sldId id="280" r:id="rId22"/>
    <p:sldId id="298" r:id="rId23"/>
    <p:sldId id="300" r:id="rId24"/>
    <p:sldId id="282" r:id="rId25"/>
    <p:sldId id="283" r:id="rId26"/>
    <p:sldId id="284" r:id="rId27"/>
    <p:sldId id="293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0377D-FEC4-495D-A02C-1C59B63311AB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9EFD-33FA-4BAD-A21D-9F2EAF130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9EFD-33FA-4BAD-A21D-9F2EAF130A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49EFD-33FA-4BAD-A21D-9F2EAF130AD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0ED186-2314-48BC-87CD-8EEEBF50B467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7D9269-032E-43B8-832E-D9AD50756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80920" cy="2376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Применение активных форм обучения с учётом требований ФГОС и современных инноваций.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опыта практической</a:t>
            </a:r>
          </a:p>
          <a:p>
            <a:r>
              <a:rPr lang="ru-RU" sz="2800" dirty="0" smtClean="0"/>
              <a:t> организации обучения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965773"/>
            <a:ext cx="74888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ХОККУ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Опавший пион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По-своему прекрасен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 одним лепестком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http://wapfa.ru/sys/obmen/screens/128/118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51111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7544" y="3068960"/>
            <a:ext cx="76328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Строчка 1: «Я видел» кого-то или что-то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Строчка 2:  Какого?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Строчка 3:  Как?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Пример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Я видела  небо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 одной птицей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Тоскливо…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http://www.listofimages.com/wallpapers/2012/12/bird-clouds-sky-flying-water-sun-gull-nature-240x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410445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Уроки творчества</a:t>
            </a:r>
            <a:endParaRPr lang="ru-RU" sz="32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107849_image_lar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2132012"/>
            <a:ext cx="5715000" cy="3810000"/>
          </a:xfrm>
        </p:spPr>
      </p:pic>
      <p:sp>
        <p:nvSpPr>
          <p:cNvPr id="8" name="TextBox 7"/>
          <p:cNvSpPr txBox="1"/>
          <p:nvPr/>
        </p:nvSpPr>
        <p:spPr>
          <a:xfrm>
            <a:off x="142875" y="1714500"/>
            <a:ext cx="5500688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Урок – сочинение</a:t>
            </a:r>
          </a:p>
          <a:p>
            <a:pPr>
              <a:buFont typeface="Wingdings" pitchFamily="2" charset="2"/>
              <a:buChar char="v"/>
            </a:pPr>
            <a:endParaRPr lang="ru-RU" sz="2400" b="1">
              <a:solidFill>
                <a:srgbClr val="0D0D0D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Урок – выпуск «живой газеты»</a:t>
            </a:r>
          </a:p>
          <a:p>
            <a:pPr>
              <a:buFont typeface="Wingdings" pitchFamily="2" charset="2"/>
              <a:buChar char="v"/>
            </a:pPr>
            <a:endParaRPr lang="ru-RU" sz="2400" b="1">
              <a:solidFill>
                <a:srgbClr val="0D0D0D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Урок изобретательства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-1077216"/>
            <a:ext cx="16830781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Выдержки из работ.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Никита Г. 5ласс « Я раньше не задумывался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над названием магазинов.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Но мне дали творческую работу, которую вот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я уже пишу. Первое, что меня заинтересовало-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это название стадиона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Химик», в котором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я занимаюсь.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Я думаю, что стадион назвали так ,что рядом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находится химический завод.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А теперь названия, которые я не смог объяснить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: «Восход», « Якорь», « Маргарита».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Мне задание понравилось!»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1313365"/>
            <a:ext cx="83291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Кристина 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« Все улицы очень сложно понять , почему их так назвали,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вообщем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некоторые слова тоже сложно понять, так что в нашем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мире есть загадки , которые ученые ещё не разгадали!».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87624" y="1030969"/>
            <a:ext cx="69847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Влад К. « Когда я шёл по улице,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я видел надписи на домах. Оказывается, раньше не было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названия магазинов, а только номера. И не было баннеров!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Я сфотографировал названия моих улиц».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Словесные ассоциации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Приём, который используется при изучении новых понятий, на уроках: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- окружающего мира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- во время словарной работы на уроках чтения, русского языка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Char char="-"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570310"/>
            <a:ext cx="83164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Романтизм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Ассоциации: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мечта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литературное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направление, эмоции, любовь . Выводится определение: романтизм  -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литературное направление, возводящее в культ чувство.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9552" y="1380530"/>
            <a:ext cx="799288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синквейн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aseline="0" dirty="0" smtClean="0">
                <a:latin typeface="Calibri" pitchFamily="34" charset="0"/>
                <a:cs typeface="Times New Roman" pitchFamily="18" charset="0"/>
              </a:rPr>
              <a:t>Сказка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Поучительная, добрая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Понимать, любить, жить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Надо помогать другим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Милосердие.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8" descr="19февраля 186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6244" t="24977" r="4178" b="16713"/>
          <a:stretch>
            <a:fillRect/>
          </a:stretch>
        </p:blipFill>
        <p:spPr bwMode="auto">
          <a:xfrm>
            <a:off x="4644008" y="908720"/>
            <a:ext cx="3889375" cy="2952750"/>
          </a:xfrm>
          <a:prstGeom prst="rect">
            <a:avLst/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Основные понятия темы  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Как? </a:t>
            </a:r>
          </a:p>
          <a:p>
            <a:r>
              <a:rPr lang="ru-RU" dirty="0" smtClean="0"/>
              <a:t>Что? </a:t>
            </a:r>
          </a:p>
          <a:p>
            <a:r>
              <a:rPr lang="ru-RU" dirty="0" smtClean="0"/>
              <a:t>Где? </a:t>
            </a:r>
          </a:p>
          <a:p>
            <a:r>
              <a:rPr lang="ru-RU" dirty="0" smtClean="0"/>
              <a:t>Почему? </a:t>
            </a:r>
          </a:p>
          <a:p>
            <a:r>
              <a:rPr lang="ru-RU" dirty="0" smtClean="0"/>
              <a:t>Сколько? </a:t>
            </a:r>
          </a:p>
          <a:p>
            <a:r>
              <a:rPr lang="ru-RU" dirty="0" smtClean="0"/>
              <a:t>Откуда? </a:t>
            </a:r>
          </a:p>
          <a:p>
            <a:r>
              <a:rPr lang="ru-RU" dirty="0" smtClean="0"/>
              <a:t>Какой? </a:t>
            </a:r>
          </a:p>
          <a:p>
            <a:r>
              <a:rPr lang="ru-RU" dirty="0" smtClean="0"/>
              <a:t>Зачем? </a:t>
            </a:r>
          </a:p>
          <a:p>
            <a:r>
              <a:rPr lang="ru-RU" dirty="0" smtClean="0"/>
              <a:t>Каким образом? </a:t>
            </a:r>
          </a:p>
          <a:p>
            <a:r>
              <a:rPr lang="ru-RU" dirty="0" smtClean="0"/>
              <a:t>Какая взаимосвязь? </a:t>
            </a:r>
          </a:p>
          <a:p>
            <a:r>
              <a:rPr lang="ru-RU" dirty="0" smtClean="0"/>
              <a:t>Из чего состоит? </a:t>
            </a:r>
          </a:p>
          <a:p>
            <a:r>
              <a:rPr lang="ru-RU" dirty="0" smtClean="0"/>
              <a:t>Каково назначение?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Синтаксис  </a:t>
            </a:r>
          </a:p>
          <a:p>
            <a:r>
              <a:rPr lang="ru-RU" dirty="0" smtClean="0"/>
              <a:t>Простое предложение </a:t>
            </a:r>
          </a:p>
          <a:p>
            <a:r>
              <a:rPr lang="ru-RU" dirty="0" smtClean="0"/>
              <a:t>Сложное предложение  </a:t>
            </a:r>
          </a:p>
          <a:p>
            <a:r>
              <a:rPr lang="ru-RU" dirty="0" smtClean="0"/>
              <a:t>Словосочетание  </a:t>
            </a:r>
          </a:p>
          <a:p>
            <a:r>
              <a:rPr lang="ru-RU" dirty="0" smtClean="0"/>
              <a:t>Грамматическая основа </a:t>
            </a:r>
          </a:p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Вопросительные слова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Понятия 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14313"/>
            <a:ext cx="8786812" cy="59118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/>
              <a:t>Как обеспечить становление личности, успешной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 профессиональной, общественной и личной жизни?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- Как сформировать в школьнике навыки и качества, дающие ему возможность эффективно адаптироваться в современной жизни?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- Как создать условия для всестороннего развития способностей ребенка?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b="1" dirty="0" smtClean="0">
                <a:solidFill>
                  <a:srgbClr val="0070C0"/>
                </a:solidFill>
              </a:rPr>
              <a:t>Как сделать обучение в школе творческим, приносящим удовлетворение и ученикам, и учителям?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b="1" dirty="0" smtClean="0"/>
              <a:t>Чем заменить устаревшее репродуктивное обучение?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11560" y="97468"/>
            <a:ext cx="741682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Даймонд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состоит из 7 строк. Два существительных (первая и последняя строки) выражают два противоположных понятия. Вторая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строка – два прилагательных или причастия , раскрывающих признаки первого существительного.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. Следующая строка – три глагола или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деепричастия, которые выражают действие. Центральная четвертая строка состоит из четырех слов, причем два из них характеризуют первое существительное, а два – контрастное ему понятие, завершающее </a:t>
            </a:r>
            <a:r>
              <a:rPr lang="ru-RU" sz="2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даймонд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Остальные строки являются зеркальным отражением третьей и второй строк, только эти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характеристики уже раскрывают существительное в последней строке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1333792"/>
            <a:ext cx="7704856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Гипербола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Огромная, наибольшая.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Преувеличивает, преумножает, расширяет.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Гулливера превращает в Мальчика с пальчика.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Преуменьшает, умаляет, суживает.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Крохотная, наименьшая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Литота.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Незаконченное предложение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Этот приём используется на этапе рефлексии, когда дети должны сформулировать, как они смогли получить новые знания, каковы их ощущения после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67544" y="727851"/>
            <a:ext cx="86764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« Незаконченные предложения»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На уроке русского языка я испытываю такие чувства, как…..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Я думаю, что уроки русского языка проходят……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Больше всего на уроках русского языка я люблю….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Мне не очень нравится……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Если бы я был учителем русского языка, я бы …..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67544" y="271101"/>
            <a:ext cx="77048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Подберите (или придумайте сами) примеры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употребления тире. (8класс)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сущ. в им.п.                                                  сущ. в им.п.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Тамань – самый скверный городишко из всех приморских городов России.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(М.Ю.Лермонтов.)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неожиданное присоединение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Игорь не поехал со всеми – и спектакль он не увидел.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условие совершения действия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Радуга поперёк реки – будет хорошая погода. (Пословица)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«Ерунда всё это», - тихо проговорил Прохор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259632" y="286062"/>
            <a:ext cx="73448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Например: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План фонетического разбора слова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 Записать слово буквами и указать их количество.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Затранскрибировать слово.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Произнести данное слово. Подсчитать количество слогов 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обозначить ударение.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Произнося слово вслух, последовательно охарактеризовать каждый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звук.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23528" y="459251"/>
            <a:ext cx="85689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РЕФЛЕКСИЯ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*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Почему я записал именно эти слова?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*О чем я думал, когда писал эти слова?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*Чтобы я хотел в записях изменить?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*Написанное мной имеет или не имеет для меня значение?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Классическая педагогика утверждает «Смертельный грех учителя быть скучным» </a:t>
            </a:r>
            <a:endParaRPr lang="ru-RU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   Активизация познавательной деятельности ученика без развития его познавательного интереса не только трудна, но и практически невозможна. Вот почему в процессе обучения необходимо систематически возбуждать, развивать, укреплять познавательный интерес учащихся и как важный мотив учения, и как стойкую черту личности, и как мощное средство  воспитывающего обучения, повышения его качества.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«Хороших методов существует ровно столько, сколько существует хороших учителей»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400" dirty="0" smtClean="0">
              <a:solidFill>
                <a:srgbClr val="0D0D0D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необходимости активной мыслительной деятельности в процессе усвоения знаний говорил В.Сухомлинский</a:t>
            </a:r>
            <a:r>
              <a:rPr lang="ru-RU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2400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195" name="Содержимое 3" descr="2038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867150" y="3775075"/>
            <a:ext cx="647700" cy="523875"/>
          </a:xfrm>
        </p:spPr>
      </p:pic>
      <p:sp>
        <p:nvSpPr>
          <p:cNvPr id="5" name="Прямоугольник 4"/>
          <p:cNvSpPr/>
          <p:nvPr/>
        </p:nvSpPr>
        <p:spPr>
          <a:xfrm>
            <a:off x="500063" y="1858963"/>
            <a:ext cx="7215187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« Страшная это опасность – безделье за партой, безделье месяцы, годы. Это развращает морально, калечит человека, и … ничто не может возместить того, что упущено в самой главной сфере, где человек должен быть тружеником, - в сфере мысли».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35150" y="1484313"/>
            <a:ext cx="6840538" cy="5040312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ru-RU" sz="3200" b="1" smtClean="0"/>
              <a:t>Активные методы обучения </a:t>
            </a:r>
            <a:r>
              <a:rPr lang="ru-RU" sz="2800" smtClean="0"/>
              <a:t>- совокупность педагогических методов и приемов, направленных на организацию учебного процесса, и создающих специальными средствами условия, мотивирующих обучающихся к самостоятельному, инициативному и творческому освоению учебного материала</a:t>
            </a:r>
            <a:br>
              <a:rPr lang="ru-RU" sz="28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>
              <a:solidFill>
                <a:srgbClr val="FF0000"/>
              </a:solidFill>
              <a:latin typeface="a_FuturicaBlack" pitchFamily="34" charset="-52"/>
            </a:endParaRPr>
          </a:p>
        </p:txBody>
      </p:sp>
      <p:pic>
        <p:nvPicPr>
          <p:cNvPr id="3075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13684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3971924" cy="46575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Беседа-лекция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3851920" y="476672"/>
            <a:ext cx="4572000" cy="1754187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предполагает устное изложение учебного материала, отличающееся </a:t>
            </a:r>
            <a:r>
              <a:rPr lang="ru-RU" b="1" dirty="0" smtClean="0"/>
              <a:t>большей </a:t>
            </a:r>
            <a:r>
              <a:rPr lang="ru-RU" b="1" dirty="0"/>
              <a:t>емкостью, чем рассказ, </a:t>
            </a:r>
            <a:r>
              <a:rPr lang="ru-RU" b="1" dirty="0" smtClean="0"/>
              <a:t>большей </a:t>
            </a:r>
            <a:r>
              <a:rPr lang="ru-RU" b="1" dirty="0"/>
              <a:t>сложностью логических построений, образов, доказательств и обобщений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4572000" cy="2308324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Метод беседы предполагает разговор преподавателя с учениками. Беседа организуется с помощью тщательно продуманной системы вопросов, постепенно подводящих учеников к усвоению системы фактов, нового понятия или закономерности. 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00760" y="3429000"/>
            <a:ext cx="1971692" cy="465754"/>
          </a:xfrm>
          <a:prstGeom prst="rect">
            <a:avLst/>
          </a:prstGeom>
          <a:solidFill>
            <a:schemeClr val="accent4"/>
          </a:solidFill>
          <a:ln w="6350">
            <a:solidFill>
              <a:schemeClr val="tx1"/>
            </a:solidFill>
          </a:ln>
        </p:spPr>
        <p:txBody>
          <a:bodyPr lIns="45720" tIns="0" rIns="45720" bIns="0" anchor="b">
            <a:normAutofit fontScale="8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Беседа</a:t>
            </a: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4583" name="Picture 8" descr="http://im2-tub.yandex.net/i?id=63069118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4071938"/>
            <a:ext cx="1428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0" descr="http://im6-tub.yandex.net/i?id=79866486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4429125"/>
            <a:ext cx="25003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2699792" y="1412776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5000625" y="5500688"/>
            <a:ext cx="1357313" cy="7858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                «Сакральная беседа»</a:t>
            </a:r>
          </a:p>
          <a:p>
            <a:r>
              <a:rPr lang="ru-RU" sz="2800" dirty="0" smtClean="0"/>
              <a:t>Русская </a:t>
            </a:r>
            <a:r>
              <a:rPr lang="ru-RU" sz="2800" dirty="0"/>
              <a:t>литература </a:t>
            </a:r>
            <a:r>
              <a:rPr lang="en-US" sz="2800" dirty="0"/>
              <a:t>XVIII</a:t>
            </a:r>
            <a:r>
              <a:rPr lang="ru-RU" sz="2800" dirty="0"/>
              <a:t>-</a:t>
            </a:r>
            <a:r>
              <a:rPr lang="en-US" sz="2800" dirty="0"/>
              <a:t>XIX</a:t>
            </a:r>
            <a:r>
              <a:rPr lang="en-US" sz="2800" b="1" dirty="0"/>
              <a:t> </a:t>
            </a:r>
            <a:r>
              <a:rPr lang="ru-RU" sz="2800" dirty="0"/>
              <a:t>веков создавалась писателями- христианами. Поэтому идейный смысл произведений открывается в полной мере, если рассматривать с позиции автора, следовавшего нравственным законам православной культуры.</a:t>
            </a:r>
          </a:p>
        </p:txBody>
      </p:sp>
      <p:pic>
        <p:nvPicPr>
          <p:cNvPr id="48130" name="Picture 2" descr="&amp;Rcy;&amp;iecy;&amp;scy;&amp;pcy;&amp;ucy;&amp;bcy;&amp;lcy;&amp;icy;&amp;kcy;&amp;acy; &amp;KHcy;&amp;acy;&amp;kcy;&amp;acy;&amp;scy;&amp;icy;&amp;yacy; &amp;Acy;&amp;bcy;&amp;acy;&amp;kcy;&amp;acy;&amp;ncy; &amp;Scy;&amp;ocy;&amp;bcy;&amp;ocy;&amp;rcy; &amp;Pcy;&amp;rcy;&amp;iecy;&amp;ocy;&amp;bcy;&amp;rcy;&amp;acy;&amp;zhcy;&amp;iecy;&amp;ncy;&amp;icy;&amp;yacy; &amp;Gcy;&amp;ocy;&amp;scy;&amp;pcy;&amp;ocy;&amp;dcy;&amp;ncy;&amp;yacy; &amp;Fcy;&amp;ocy;&amp;tcy;&amp;ocy;&amp;gcy;&amp;r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041576"/>
            <a:ext cx="3354965" cy="3585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31640" y="4149080"/>
            <a:ext cx="64807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М.В.Ломоносов, Г.Р.Державин, И.А.Крылов в своем творчестве  воспевали величие Бога, утверждали  общечеловеческие   ценности, призывали к служению Отечеству, искореняли людские  пороки.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&amp;Kcy; &amp;Mcy;&amp;Acy;&amp;Tcy;&amp;IEcy;&amp;Rcy;&amp;Icy;, &amp;Kcy;&amp;Ocy;&amp;Tcy;&amp;Ocy;&amp;Rcy;&amp;Acy;&amp;YAcy; &amp;Scy;&amp;Acy;&amp;Mcy;&amp;Acy; &amp;Vcy;&amp;Ocy;&amp;Scy;&amp;Pcy;&amp;Icy;&amp;Tcy;&amp;Ycy;&amp;Vcy;&amp;Acy;&amp;IEcy;&amp;Tcy; &amp;Dcy;&amp;IEcy;&amp;Tcy;&amp;IEcy;&amp;Jcy; &amp;Scy;&amp;Vcy;&amp;Ocy;&amp;Icy;&amp;KHcy; &amp;Gcy;&amp;acy;&amp;vcy;&amp;rcy;&amp;icy;&amp;lcy;&amp;acy; &amp;Dcy;&amp;iecy;&amp;rcy;&amp;zhcy;&amp;acy;&amp;vcy;&amp;icy;&amp;ncy;/Gavrila Dergav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1997" y="632127"/>
            <a:ext cx="2011953" cy="2027120"/>
          </a:xfrm>
          <a:prstGeom prst="rect">
            <a:avLst/>
          </a:prstGeom>
          <a:noFill/>
        </p:spPr>
      </p:pic>
      <p:pic>
        <p:nvPicPr>
          <p:cNvPr id="2" name="Picture 2" descr="&amp;Pcy;&amp;ocy;&amp;scy;&amp;tcy;&amp;ycy; &amp;pcy;&amp;rcy;&amp;ocy; &amp;YUcy;&amp;bcy;&amp;icy;&amp;lcy;&amp;iecy;&amp;jcy; - &amp;Gcy;&amp;ocy;&amp;rcy;&amp;ocy;&amp;dcy;.&amp;tcy;&amp;ocy;&amp;mcy;&amp;scy;&amp;kcy;.&amp;rcy;&amp;u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77292">
            <a:off x="659226" y="1995349"/>
            <a:ext cx="2718932" cy="1944216"/>
          </a:xfrm>
          <a:prstGeom prst="rect">
            <a:avLst/>
          </a:prstGeom>
          <a:noFill/>
        </p:spPr>
      </p:pic>
      <p:pic>
        <p:nvPicPr>
          <p:cNvPr id="35842" name="Picture 2" descr="&amp;Scy;&amp;vcy;&amp;iukcy;&amp;tcy;&amp;ocy;&amp;vcy;&amp;acy; &amp;lcy;&amp;iukcy;&amp;tcy;&amp;iecy;&amp;rcy;&amp;acy;&amp;tcy;&amp;ucy;&amp;rcy;&amp;acy; 6 &amp;kcy;&amp;lcy;&amp;acy;&amp;scy; &amp;Scy;&amp;acy;&amp;jcy;&amp;tcy; &amp;ucy;&amp;chcy;&amp;icy;&amp;tcy;&amp;iecy;&amp;lcy;&amp;yacy; &amp;rcy;&amp;ucy;&amp;scy;&amp;scy;&amp;kcy;&amp;ocy;&amp;gcy;&amp;ocy; &amp;yacy;&amp;zcy;&amp;ycy;&amp;kcy;&amp;acy; &amp;icy; &amp;lcy;&amp;icy;&amp;tcy;&amp;iecy;&amp;rcy;&amp;acy;&amp;tcy;&amp;ucy;&amp;rcy;&amp;ycy; &amp;Tcy;&amp;ocy;&amp;ncy;&amp;kcy;&amp;ocy;&amp;ncy;&amp;ocy;&amp;gcy; &amp;IEcy;&amp;lcy;&amp;iecy;&amp;ncy;&amp;ycy; &amp;Ncy;&amp;icy;&amp;kcy;&amp;ocy;&amp;lcy;&amp;acy;&amp;iecy;&amp;vcy;&amp;ncy;&amp;y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02031">
            <a:off x="5768852" y="1704807"/>
            <a:ext cx="2368227" cy="1935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3366284"/>
            <a:ext cx="8424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Изучая творчество А.С.Пушкина, учащиеся открывают христианский смысл произведений великого поэта. Сказки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Белкина»,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Маленькие трагедии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учат читателей следовать заповедям, данным человеку Богом, жить в гармонии с собой и с миром.</a:t>
            </a:r>
          </a:p>
        </p:txBody>
      </p:sp>
      <p:pic>
        <p:nvPicPr>
          <p:cNvPr id="5" name="Picture 2" descr="Alexander Litvak (GQ Moneybags) &amp;ncy;&amp;acy; Mysp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76672"/>
            <a:ext cx="1903977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Активные формы на уроке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Сакральная беседа</a:t>
            </a:r>
          </a:p>
          <a:p>
            <a:r>
              <a:rPr lang="ru-RU" dirty="0" smtClean="0"/>
              <a:t>« Тема – беседа – выводы- тема.»</a:t>
            </a:r>
          </a:p>
          <a:p>
            <a:r>
              <a:rPr lang="ru-RU" dirty="0" smtClean="0"/>
              <a:t>« Поэтический листок» </a:t>
            </a:r>
          </a:p>
          <a:p>
            <a:r>
              <a:rPr lang="ru-RU" dirty="0" smtClean="0"/>
              <a:t>Диалог. </a:t>
            </a:r>
          </a:p>
          <a:p>
            <a:r>
              <a:rPr lang="ru-RU" dirty="0" smtClean="0"/>
              <a:t>Опрос в форме диалогической пары. </a:t>
            </a:r>
          </a:p>
          <a:p>
            <a:r>
              <a:rPr lang="ru-RU" dirty="0" smtClean="0"/>
              <a:t>Опорные схемы по разделу, параграфу, фрагменту параграфа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Выбор эпиграфа и темы урока.</a:t>
            </a:r>
          </a:p>
          <a:p>
            <a:r>
              <a:rPr lang="ru-RU" dirty="0" smtClean="0"/>
              <a:t>« Мини- дискуссия»</a:t>
            </a:r>
          </a:p>
          <a:p>
            <a:r>
              <a:rPr lang="ru-RU" dirty="0" smtClean="0"/>
              <a:t>ХОККУ (</a:t>
            </a:r>
            <a:r>
              <a:rPr lang="ru-RU" dirty="0" err="1" smtClean="0"/>
              <a:t>хайку</a:t>
            </a:r>
            <a:r>
              <a:rPr lang="ru-RU" dirty="0" smtClean="0"/>
              <a:t>) . «Работа в парах и группах».</a:t>
            </a:r>
          </a:p>
          <a:p>
            <a:r>
              <a:rPr lang="ru-RU" dirty="0" smtClean="0"/>
              <a:t>Сочинения  по русскому языку и по литературе.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67600" cy="1143000"/>
          </a:xfrm>
        </p:spPr>
        <p:txBody>
          <a:bodyPr/>
          <a:lstStyle/>
          <a:p>
            <a:r>
              <a:rPr lang="ru-RU" b="1" dirty="0" smtClean="0"/>
              <a:t>    Активные формы на уроке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« </a:t>
            </a:r>
            <a:r>
              <a:rPr lang="ru-RU" dirty="0" smtClean="0"/>
              <a:t>Ассоциативный ряд»</a:t>
            </a:r>
          </a:p>
          <a:p>
            <a:r>
              <a:rPr lang="ru-RU" sz="2000" dirty="0" smtClean="0"/>
              <a:t>«ВЕРНЫЕ – НЕВЕРНЫЕ УТВЕРЖДЕНИЯ »</a:t>
            </a:r>
          </a:p>
          <a:p>
            <a:r>
              <a:rPr lang="ru-RU" sz="2000" dirty="0" smtClean="0"/>
              <a:t>«ВОПРОСИТЕЛЬНЫЕ СЛОВА ».</a:t>
            </a:r>
          </a:p>
          <a:p>
            <a:r>
              <a:rPr lang="ru-RU" sz="2000" dirty="0" smtClean="0"/>
              <a:t>«ВОПРОС К ТЕКСТУ .»</a:t>
            </a:r>
          </a:p>
          <a:p>
            <a:r>
              <a:rPr lang="ru-RU" dirty="0" smtClean="0"/>
              <a:t>«Даймонд »– это особая форма выполнения творческой работы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139952" y="1700808"/>
            <a:ext cx="3787896" cy="447139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ДВОЙНОЙ ДНЕВНИК </a:t>
            </a:r>
          </a:p>
          <a:p>
            <a:r>
              <a:rPr lang="ru-RU" sz="2000" dirty="0" smtClean="0"/>
              <a:t> « Круги </a:t>
            </a:r>
            <a:r>
              <a:rPr lang="ru-RU" sz="2200" dirty="0" smtClean="0"/>
              <a:t>по воде».</a:t>
            </a:r>
          </a:p>
          <a:p>
            <a:r>
              <a:rPr lang="ru-RU" sz="2200" dirty="0" smtClean="0"/>
              <a:t>Прием « Кто быстрее и грамотнее?»</a:t>
            </a:r>
          </a:p>
          <a:p>
            <a:r>
              <a:rPr lang="ru-RU" sz="2200" dirty="0" smtClean="0"/>
              <a:t>«</a:t>
            </a:r>
            <a:r>
              <a:rPr lang="ru-RU" sz="2000" dirty="0" smtClean="0"/>
              <a:t>ЛОВИ ОШИБКУ </a:t>
            </a:r>
            <a:r>
              <a:rPr lang="ru-RU" sz="2200" dirty="0" smtClean="0"/>
              <a:t>».</a:t>
            </a:r>
          </a:p>
          <a:p>
            <a:r>
              <a:rPr lang="ru-RU" sz="2200" dirty="0" smtClean="0"/>
              <a:t>«Исследование в течение урока. »</a:t>
            </a:r>
          </a:p>
          <a:p>
            <a:r>
              <a:rPr lang="ru-RU" sz="2200" dirty="0" smtClean="0"/>
              <a:t>Мини-проекты</a:t>
            </a:r>
          </a:p>
          <a:p>
            <a:r>
              <a:rPr lang="ru-RU" sz="2200" dirty="0" smtClean="0"/>
              <a:t> «Мысли во времени».</a:t>
            </a: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5486400" y="1570038"/>
            <a:ext cx="3657600" cy="6588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3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1257</Words>
  <Application>Microsoft Office PowerPoint</Application>
  <PresentationFormat>Экран (4:3)</PresentationFormat>
  <Paragraphs>187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Применение активных форм обучения с учётом требований ФГОС и современных инноваций.</vt:lpstr>
      <vt:lpstr>Слайд 2</vt:lpstr>
      <vt:lpstr>Активные методы обучения - совокупность педагогических методов и приемов, направленных на организацию учебного процесса, и создающих специальными средствами условия, мотивирующих обучающихся к самостоятельному, инициативному и творческому освоению учебного материала  </vt:lpstr>
      <vt:lpstr>Беседа-лекция</vt:lpstr>
      <vt:lpstr>Слайд 5</vt:lpstr>
      <vt:lpstr>Слайд 6</vt:lpstr>
      <vt:lpstr>Слайд 7</vt:lpstr>
      <vt:lpstr>Активные формы на уроке</vt:lpstr>
      <vt:lpstr>    Активные формы на уроке</vt:lpstr>
      <vt:lpstr>Слайд 10</vt:lpstr>
      <vt:lpstr>Слайд 11</vt:lpstr>
      <vt:lpstr>Уроки творчества</vt:lpstr>
      <vt:lpstr>Слайд 13</vt:lpstr>
      <vt:lpstr>Слайд 14</vt:lpstr>
      <vt:lpstr>Слайд 15</vt:lpstr>
      <vt:lpstr>Словесные ассоциации</vt:lpstr>
      <vt:lpstr>Слайд 17</vt:lpstr>
      <vt:lpstr>Слайд 18</vt:lpstr>
      <vt:lpstr>            Основные понятия темы  </vt:lpstr>
      <vt:lpstr>Слайд 20</vt:lpstr>
      <vt:lpstr>Слайд 21</vt:lpstr>
      <vt:lpstr>Незаконченное предложение</vt:lpstr>
      <vt:lpstr>Слайд 23</vt:lpstr>
      <vt:lpstr>Слайд 24</vt:lpstr>
      <vt:lpstr>Слайд 25</vt:lpstr>
      <vt:lpstr>Слайд 26</vt:lpstr>
      <vt:lpstr>Классическая педагогика утверждает «Смертельный грех учителя быть скучным» </vt:lpstr>
      <vt:lpstr>О необходимости активной мыслительной деятельности в процессе усвоения знаний говорил В.Сухомлинский: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активных форм обучения с учётом требований ФГОС и современных инноваций.</dc:title>
  <dc:creator>нона</dc:creator>
  <cp:lastModifiedBy>нона</cp:lastModifiedBy>
  <cp:revision>32</cp:revision>
  <dcterms:created xsi:type="dcterms:W3CDTF">2014-08-09T11:28:03Z</dcterms:created>
  <dcterms:modified xsi:type="dcterms:W3CDTF">2014-08-10T02:22:49Z</dcterms:modified>
</cp:coreProperties>
</file>