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4" r:id="rId3"/>
    <p:sldId id="272" r:id="rId4"/>
    <p:sldId id="273" r:id="rId5"/>
    <p:sldId id="258" r:id="rId6"/>
    <p:sldId id="263" r:id="rId7"/>
    <p:sldId id="280" r:id="rId8"/>
    <p:sldId id="267" r:id="rId9"/>
    <p:sldId id="282" r:id="rId10"/>
    <p:sldId id="275" r:id="rId11"/>
    <p:sldId id="276" r:id="rId12"/>
    <p:sldId id="262" r:id="rId13"/>
    <p:sldId id="277" r:id="rId14"/>
    <p:sldId id="279" r:id="rId15"/>
    <p:sldId id="278" r:id="rId16"/>
    <p:sldId id="281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19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49108-317B-4416-9A77-03983868CD9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700CC47-96BC-480F-B275-5CC69B24D756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анализ проблемной ситуации</a:t>
          </a:r>
          <a:endParaRPr lang="ru-RU" sz="1600" b="1" dirty="0">
            <a:solidFill>
              <a:schemeClr val="tx1"/>
            </a:solidFill>
          </a:endParaRPr>
        </a:p>
      </dgm:t>
    </dgm:pt>
    <dgm:pt modelId="{3EDE7FB4-372D-473A-A51F-62DA8EF45661}" type="parTrans" cxnId="{A8962C02-DBE4-4624-A3D9-F5BD7DD2A533}">
      <dgm:prSet/>
      <dgm:spPr/>
      <dgm:t>
        <a:bodyPr/>
        <a:lstStyle/>
        <a:p>
          <a:endParaRPr lang="ru-RU"/>
        </a:p>
      </dgm:t>
    </dgm:pt>
    <dgm:pt modelId="{C99E668B-6564-40D3-AE7C-30A749FC5859}" type="sibTrans" cxnId="{A8962C02-DBE4-4624-A3D9-F5BD7DD2A533}">
      <dgm:prSet/>
      <dgm:spPr/>
      <dgm:t>
        <a:bodyPr/>
        <a:lstStyle/>
        <a:p>
          <a:endParaRPr lang="ru-RU"/>
        </a:p>
      </dgm:t>
    </dgm:pt>
    <dgm:pt modelId="{8A602244-5AC2-4226-BE6B-762A512130C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формулировка (постановка) проблемы или осознание и принятие формулировки учителя</a:t>
          </a:r>
          <a:endParaRPr lang="ru-RU" sz="1600" b="1" dirty="0">
            <a:solidFill>
              <a:schemeClr val="tx1"/>
            </a:solidFill>
          </a:endParaRPr>
        </a:p>
      </dgm:t>
    </dgm:pt>
    <dgm:pt modelId="{F4264F92-C013-4D33-B013-2B6DBED58339}" type="parTrans" cxnId="{D306CBF3-62AF-494C-B680-4C86BCB40909}">
      <dgm:prSet/>
      <dgm:spPr/>
      <dgm:t>
        <a:bodyPr/>
        <a:lstStyle/>
        <a:p>
          <a:endParaRPr lang="ru-RU"/>
        </a:p>
      </dgm:t>
    </dgm:pt>
    <dgm:pt modelId="{B56D8797-9305-40A1-924E-2F8DFE00110D}" type="sibTrans" cxnId="{D306CBF3-62AF-494C-B680-4C86BCB40909}">
      <dgm:prSet/>
      <dgm:spPr/>
      <dgm:t>
        <a:bodyPr/>
        <a:lstStyle/>
        <a:p>
          <a:endParaRPr lang="ru-RU"/>
        </a:p>
      </dgm:t>
    </dgm:pt>
    <dgm:pt modelId="{D3700AB1-45D5-424A-AF6E-C87D8D4A336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</a:rPr>
            <a:t>решение проблемы: выдвижение предположений; обоснование гипотезы; доказательство гипотезы (теоретическое или экспериментальное)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chemeClr val="tx1"/>
            </a:solidFill>
          </a:endParaRPr>
        </a:p>
      </dgm:t>
    </dgm:pt>
    <dgm:pt modelId="{F64A007A-61F1-418F-87CC-E3288BC3AEB1}" type="parTrans" cxnId="{13C0B7C2-D7C9-4645-B2A5-4B3132E001C9}">
      <dgm:prSet/>
      <dgm:spPr/>
      <dgm:t>
        <a:bodyPr/>
        <a:lstStyle/>
        <a:p>
          <a:endParaRPr lang="ru-RU"/>
        </a:p>
      </dgm:t>
    </dgm:pt>
    <dgm:pt modelId="{9186EC0D-95FA-40EB-AB45-54CA101F1BB6}" type="sibTrans" cxnId="{13C0B7C2-D7C9-4645-B2A5-4B3132E001C9}">
      <dgm:prSet/>
      <dgm:spPr/>
      <dgm:t>
        <a:bodyPr/>
        <a:lstStyle/>
        <a:p>
          <a:endParaRPr lang="ru-RU"/>
        </a:p>
      </dgm:t>
    </dgm:pt>
    <dgm:pt modelId="{23052A27-59D2-4790-B0AF-E3E679FC8508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</a:rPr>
            <a:t>проверка правильности решения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4A42B780-4CDF-447F-AB0E-38A5DC92FB52}" type="parTrans" cxnId="{48DACDFE-0E7E-4065-8BA9-57717A5485F2}">
      <dgm:prSet/>
      <dgm:spPr/>
      <dgm:t>
        <a:bodyPr/>
        <a:lstStyle/>
        <a:p>
          <a:endParaRPr lang="ru-RU"/>
        </a:p>
      </dgm:t>
    </dgm:pt>
    <dgm:pt modelId="{041E072D-8FE4-4D1B-BB31-C313B2A8084D}" type="sibTrans" cxnId="{48DACDFE-0E7E-4065-8BA9-57717A5485F2}">
      <dgm:prSet/>
      <dgm:spPr/>
      <dgm:t>
        <a:bodyPr/>
        <a:lstStyle/>
        <a:p>
          <a:endParaRPr lang="ru-RU"/>
        </a:p>
      </dgm:t>
    </dgm:pt>
    <dgm:pt modelId="{D82BFAB8-D73E-47F4-8611-4E0A36A4BD1B}" type="pres">
      <dgm:prSet presAssocID="{6AD49108-317B-4416-9A77-03983868CD91}" presName="CompostProcess" presStyleCnt="0">
        <dgm:presLayoutVars>
          <dgm:dir/>
          <dgm:resizeHandles val="exact"/>
        </dgm:presLayoutVars>
      </dgm:prSet>
      <dgm:spPr/>
    </dgm:pt>
    <dgm:pt modelId="{6E11E579-F519-4A54-934B-C6E42B16127C}" type="pres">
      <dgm:prSet presAssocID="{6AD49108-317B-4416-9A77-03983868CD91}" presName="arrow" presStyleLbl="bgShp" presStyleIdx="0" presStyleCnt="1" custScaleX="117647" custLinFactNeighborX="956" custLinFactNeighborY="5000"/>
      <dgm:spPr/>
    </dgm:pt>
    <dgm:pt modelId="{0C6F7EC1-8E26-4BCA-B9E4-9B487ADCDDC6}" type="pres">
      <dgm:prSet presAssocID="{6AD49108-317B-4416-9A77-03983868CD91}" presName="linearProcess" presStyleCnt="0"/>
      <dgm:spPr/>
    </dgm:pt>
    <dgm:pt modelId="{69BF6184-ABA2-4E95-B568-FDC4A3224A1F}" type="pres">
      <dgm:prSet presAssocID="{F700CC47-96BC-480F-B275-5CC69B24D756}" presName="textNode" presStyleLbl="node1" presStyleIdx="0" presStyleCnt="4" custScaleX="84443" custScaleY="12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6D53-54B5-47C5-A02D-68E50FBBDFA0}" type="pres">
      <dgm:prSet presAssocID="{C99E668B-6564-40D3-AE7C-30A749FC5859}" presName="sibTrans" presStyleCnt="0"/>
      <dgm:spPr/>
    </dgm:pt>
    <dgm:pt modelId="{ACC902E2-6943-4C2E-83F6-D59778C20640}" type="pres">
      <dgm:prSet presAssocID="{8A602244-5AC2-4226-BE6B-762A512130CF}" presName="textNode" presStyleLbl="node1" presStyleIdx="1" presStyleCnt="4" custScaleX="111544" custScaleY="12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D5A4C-57C8-4D04-8E3A-1CDB59CDCF01}" type="pres">
      <dgm:prSet presAssocID="{B56D8797-9305-40A1-924E-2F8DFE00110D}" presName="sibTrans" presStyleCnt="0"/>
      <dgm:spPr/>
    </dgm:pt>
    <dgm:pt modelId="{52D9994F-A511-45C3-B2AF-A2B857119C01}" type="pres">
      <dgm:prSet presAssocID="{D3700AB1-45D5-424A-AF6E-C87D8D4A336F}" presName="textNode" presStyleLbl="node1" presStyleIdx="2" presStyleCnt="4" custScaleX="151548" custScaleY="123048" custLinFactNeighborX="-65374" custLinFactNeighborY="-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D106-AB24-4D99-B17B-E91B466B48E6}" type="pres">
      <dgm:prSet presAssocID="{9186EC0D-95FA-40EB-AB45-54CA101F1BB6}" presName="sibTrans" presStyleCnt="0"/>
      <dgm:spPr/>
    </dgm:pt>
    <dgm:pt modelId="{7A34618A-82F1-47DA-87D8-603E4E37FD38}" type="pres">
      <dgm:prSet presAssocID="{23052A27-59D2-4790-B0AF-E3E679FC8508}" presName="textNode" presStyleLbl="node1" presStyleIdx="3" presStyleCnt="4" custScaleY="12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6CBF3-62AF-494C-B680-4C86BCB40909}" srcId="{6AD49108-317B-4416-9A77-03983868CD91}" destId="{8A602244-5AC2-4226-BE6B-762A512130CF}" srcOrd="1" destOrd="0" parTransId="{F4264F92-C013-4D33-B013-2B6DBED58339}" sibTransId="{B56D8797-9305-40A1-924E-2F8DFE00110D}"/>
    <dgm:cxn modelId="{699BB0ED-5CC2-4E79-904C-E8D7126D8887}" type="presOf" srcId="{23052A27-59D2-4790-B0AF-E3E679FC8508}" destId="{7A34618A-82F1-47DA-87D8-603E4E37FD38}" srcOrd="0" destOrd="0" presId="urn:microsoft.com/office/officeart/2005/8/layout/hProcess9"/>
    <dgm:cxn modelId="{C5D0D70D-4617-4FE9-AECB-B3422F7A13A3}" type="presOf" srcId="{D3700AB1-45D5-424A-AF6E-C87D8D4A336F}" destId="{52D9994F-A511-45C3-B2AF-A2B857119C01}" srcOrd="0" destOrd="0" presId="urn:microsoft.com/office/officeart/2005/8/layout/hProcess9"/>
    <dgm:cxn modelId="{A0839290-1C57-45FC-A59D-3611E38B6C2D}" type="presOf" srcId="{6AD49108-317B-4416-9A77-03983868CD91}" destId="{D82BFAB8-D73E-47F4-8611-4E0A36A4BD1B}" srcOrd="0" destOrd="0" presId="urn:microsoft.com/office/officeart/2005/8/layout/hProcess9"/>
    <dgm:cxn modelId="{AD877DC0-9838-4865-8302-6EE7642CEF0F}" type="presOf" srcId="{8A602244-5AC2-4226-BE6B-762A512130CF}" destId="{ACC902E2-6943-4C2E-83F6-D59778C20640}" srcOrd="0" destOrd="0" presId="urn:microsoft.com/office/officeart/2005/8/layout/hProcess9"/>
    <dgm:cxn modelId="{48DACDFE-0E7E-4065-8BA9-57717A5485F2}" srcId="{6AD49108-317B-4416-9A77-03983868CD91}" destId="{23052A27-59D2-4790-B0AF-E3E679FC8508}" srcOrd="3" destOrd="0" parTransId="{4A42B780-4CDF-447F-AB0E-38A5DC92FB52}" sibTransId="{041E072D-8FE4-4D1B-BB31-C313B2A8084D}"/>
    <dgm:cxn modelId="{F17F9CB2-D94D-43D4-A5BC-F94E9E893624}" type="presOf" srcId="{F700CC47-96BC-480F-B275-5CC69B24D756}" destId="{69BF6184-ABA2-4E95-B568-FDC4A3224A1F}" srcOrd="0" destOrd="0" presId="urn:microsoft.com/office/officeart/2005/8/layout/hProcess9"/>
    <dgm:cxn modelId="{A8962C02-DBE4-4624-A3D9-F5BD7DD2A533}" srcId="{6AD49108-317B-4416-9A77-03983868CD91}" destId="{F700CC47-96BC-480F-B275-5CC69B24D756}" srcOrd="0" destOrd="0" parTransId="{3EDE7FB4-372D-473A-A51F-62DA8EF45661}" sibTransId="{C99E668B-6564-40D3-AE7C-30A749FC5859}"/>
    <dgm:cxn modelId="{13C0B7C2-D7C9-4645-B2A5-4B3132E001C9}" srcId="{6AD49108-317B-4416-9A77-03983868CD91}" destId="{D3700AB1-45D5-424A-AF6E-C87D8D4A336F}" srcOrd="2" destOrd="0" parTransId="{F64A007A-61F1-418F-87CC-E3288BC3AEB1}" sibTransId="{9186EC0D-95FA-40EB-AB45-54CA101F1BB6}"/>
    <dgm:cxn modelId="{EC67C941-CE47-49F5-A31F-E990812F6F5C}" type="presParOf" srcId="{D82BFAB8-D73E-47F4-8611-4E0A36A4BD1B}" destId="{6E11E579-F519-4A54-934B-C6E42B16127C}" srcOrd="0" destOrd="0" presId="urn:microsoft.com/office/officeart/2005/8/layout/hProcess9"/>
    <dgm:cxn modelId="{64B375E5-68F7-4611-8455-F6776C10FF6B}" type="presParOf" srcId="{D82BFAB8-D73E-47F4-8611-4E0A36A4BD1B}" destId="{0C6F7EC1-8E26-4BCA-B9E4-9B487ADCDDC6}" srcOrd="1" destOrd="0" presId="urn:microsoft.com/office/officeart/2005/8/layout/hProcess9"/>
    <dgm:cxn modelId="{FA8246A7-9156-4AA7-91DD-6C36968FA915}" type="presParOf" srcId="{0C6F7EC1-8E26-4BCA-B9E4-9B487ADCDDC6}" destId="{69BF6184-ABA2-4E95-B568-FDC4A3224A1F}" srcOrd="0" destOrd="0" presId="urn:microsoft.com/office/officeart/2005/8/layout/hProcess9"/>
    <dgm:cxn modelId="{6F745EE0-05BC-4808-92BB-5C04C193BD91}" type="presParOf" srcId="{0C6F7EC1-8E26-4BCA-B9E4-9B487ADCDDC6}" destId="{F2BA6D53-54B5-47C5-A02D-68E50FBBDFA0}" srcOrd="1" destOrd="0" presId="urn:microsoft.com/office/officeart/2005/8/layout/hProcess9"/>
    <dgm:cxn modelId="{265A44C0-F561-4E7E-8E9F-FEA08C23D4ED}" type="presParOf" srcId="{0C6F7EC1-8E26-4BCA-B9E4-9B487ADCDDC6}" destId="{ACC902E2-6943-4C2E-83F6-D59778C20640}" srcOrd="2" destOrd="0" presId="urn:microsoft.com/office/officeart/2005/8/layout/hProcess9"/>
    <dgm:cxn modelId="{0C149F7E-1361-42F0-8E0B-18791A8C1BBF}" type="presParOf" srcId="{0C6F7EC1-8E26-4BCA-B9E4-9B487ADCDDC6}" destId="{A73D5A4C-57C8-4D04-8E3A-1CDB59CDCF01}" srcOrd="3" destOrd="0" presId="urn:microsoft.com/office/officeart/2005/8/layout/hProcess9"/>
    <dgm:cxn modelId="{6EFD71BF-FF18-404D-B5CD-5A550EEF1ABB}" type="presParOf" srcId="{0C6F7EC1-8E26-4BCA-B9E4-9B487ADCDDC6}" destId="{52D9994F-A511-45C3-B2AF-A2B857119C01}" srcOrd="4" destOrd="0" presId="urn:microsoft.com/office/officeart/2005/8/layout/hProcess9"/>
    <dgm:cxn modelId="{2FF48FF6-2BEA-464B-9034-0458BC48A034}" type="presParOf" srcId="{0C6F7EC1-8E26-4BCA-B9E4-9B487ADCDDC6}" destId="{3313D106-AB24-4D99-B17B-E91B466B48E6}" srcOrd="5" destOrd="0" presId="urn:microsoft.com/office/officeart/2005/8/layout/hProcess9"/>
    <dgm:cxn modelId="{63C8C685-3280-4F21-A008-1E452DDBC29D}" type="presParOf" srcId="{0C6F7EC1-8E26-4BCA-B9E4-9B487ADCDDC6}" destId="{7A34618A-82F1-47DA-87D8-603E4E37FD3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11E579-F519-4A54-934B-C6E42B16127C}">
      <dsp:nvSpPr>
        <dsp:cNvPr id="0" name=""/>
        <dsp:cNvSpPr/>
      </dsp:nvSpPr>
      <dsp:spPr>
        <a:xfrm>
          <a:off x="4" y="0"/>
          <a:ext cx="8786869" cy="571503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F6184-ABA2-4E95-B568-FDC4A3224A1F}">
      <dsp:nvSpPr>
        <dsp:cNvPr id="0" name=""/>
        <dsp:cNvSpPr/>
      </dsp:nvSpPr>
      <dsp:spPr>
        <a:xfrm>
          <a:off x="5605" y="1451071"/>
          <a:ext cx="1499672" cy="281289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 проблемной ситуации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605" y="1451071"/>
        <a:ext cx="1499672" cy="2812896"/>
      </dsp:txXfrm>
    </dsp:sp>
    <dsp:sp modelId="{ACC902E2-6943-4C2E-83F6-D59778C20640}">
      <dsp:nvSpPr>
        <dsp:cNvPr id="0" name=""/>
        <dsp:cNvSpPr/>
      </dsp:nvSpPr>
      <dsp:spPr>
        <a:xfrm>
          <a:off x="1781154" y="1451071"/>
          <a:ext cx="1980974" cy="281289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формулировка (постановка) проблемы или осознание и принятие формулировки учителя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781154" y="1451071"/>
        <a:ext cx="1980974" cy="2812896"/>
      </dsp:txXfrm>
    </dsp:sp>
    <dsp:sp modelId="{52D9994F-A511-45C3-B2AF-A2B857119C01}">
      <dsp:nvSpPr>
        <dsp:cNvPr id="0" name=""/>
        <dsp:cNvSpPr/>
      </dsp:nvSpPr>
      <dsp:spPr>
        <a:xfrm>
          <a:off x="3857653" y="1428759"/>
          <a:ext cx="2691428" cy="281289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</a:rPr>
            <a:t>решение проблемы: выдвижение предположений; обоснование гипотезы; доказательство гипотезы (теоретическое или экспериментальное)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</a:endParaRPr>
        </a:p>
      </dsp:txBody>
      <dsp:txXfrm>
        <a:off x="3857653" y="1428759"/>
        <a:ext cx="2691428" cy="2812896"/>
      </dsp:txXfrm>
    </dsp:sp>
    <dsp:sp modelId="{7A34618A-82F1-47DA-87D8-603E4E37FD38}">
      <dsp:nvSpPr>
        <dsp:cNvPr id="0" name=""/>
        <dsp:cNvSpPr/>
      </dsp:nvSpPr>
      <dsp:spPr>
        <a:xfrm>
          <a:off x="7005311" y="1451071"/>
          <a:ext cx="1775957" cy="281289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</a:rPr>
            <a:t>проверка правильности решения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7005311" y="1451071"/>
        <a:ext cx="1775957" cy="2812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F91CFF-3E7B-4284-8CAE-8A072E07CA79}" type="datetimeFigureOut">
              <a:rPr lang="ru-RU" smtClean="0"/>
              <a:pPr/>
              <a:t>13.08.2014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EA7762-AE1A-4B69-A18F-630266AF5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58"/>
            <a:ext cx="57150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3500438"/>
            <a:ext cx="2757462" cy="3143272"/>
          </a:xfrm>
        </p:spPr>
        <p:txBody>
          <a:bodyPr>
            <a:normAutofit/>
          </a:bodyPr>
          <a:lstStyle/>
          <a:p>
            <a:pPr algn="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291"/>
            <a:ext cx="77867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Технология </a:t>
            </a:r>
            <a:endParaRPr lang="ru-RU" sz="48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проблемного </a:t>
            </a:r>
          </a:p>
          <a:p>
            <a:pPr algn="ctr"/>
            <a:r>
              <a:rPr lang="ru-RU" sz="4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обучения </a:t>
            </a:r>
            <a:r>
              <a:rPr lang="ru-RU" sz="48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4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воспитания  </a:t>
            </a:r>
            <a:endParaRPr lang="ru-RU" sz="4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52"/>
            <a:ext cx="885828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Основные психологические условия для успешного применения проблемного обучения:</a:t>
            </a:r>
          </a:p>
          <a:p>
            <a:endParaRPr lang="ru-RU" sz="21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Проблемные ситуации должны отвечать целям формирования системы знаний;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Быть доступным для учащихся и соответствовать их познавательным способностям;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Должны вызывать собственную познавательную деятельность и активность;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Задания должны быть таковыми, чтобы учащийся не мог выполнить их опираясь на уже имеющиеся знания, но достаточными для самостоятельного анализа проблемы и нахождения неизвестного.</a:t>
            </a:r>
          </a:p>
          <a:p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772400" cy="7143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Достоинства проблемного обучения: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857232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1.Высокая самостоятельность учащихся; </a:t>
            </a:r>
          </a:p>
          <a:p>
            <a:endParaRPr lang="ru-RU" sz="2400" dirty="0" smtClean="0"/>
          </a:p>
          <a:p>
            <a:r>
              <a:rPr lang="ru-RU" sz="2400" dirty="0" smtClean="0"/>
              <a:t>2.Формирование познавательного интереса или личностной мотивации учащегося;</a:t>
            </a:r>
          </a:p>
          <a:p>
            <a:endParaRPr lang="ru-RU" sz="2400" dirty="0" smtClean="0"/>
          </a:p>
          <a:p>
            <a:r>
              <a:rPr lang="ru-RU" sz="2400" dirty="0" smtClean="0"/>
              <a:t> 3.Развитие мыслительных способностей учащихся.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3143248"/>
            <a:ext cx="7772400" cy="714372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Недостатки: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786190"/>
            <a:ext cx="892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1.в меньшей степени, чем другие подходы в обучении применима при формировании практических умений и навыков;</a:t>
            </a:r>
          </a:p>
          <a:p>
            <a:endParaRPr lang="ru-RU" sz="2400" dirty="0" smtClean="0"/>
          </a:p>
          <a:p>
            <a:r>
              <a:rPr lang="ru-RU" sz="2400" dirty="0" smtClean="0"/>
              <a:t> 2.Требует больших затрат времени для усвоения одного и того же объема знаний, чем другие подходы.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Функции проблемного урока: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948690"/>
            <a:ext cx="8643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700" dirty="0" smtClean="0"/>
              <a:t> развивают и поддерживают интерес школьников к учебе, помогают реализовать их склонности и возможности;</a:t>
            </a:r>
          </a:p>
          <a:p>
            <a:pPr>
              <a:buFont typeface="Arial" pitchFamily="34" charset="0"/>
              <a:buChar char="•"/>
            </a:pPr>
            <a:endParaRPr lang="ru-RU" sz="2700" dirty="0" smtClean="0"/>
          </a:p>
          <a:p>
            <a:pPr>
              <a:buFont typeface="Arial" pitchFamily="34" charset="0"/>
              <a:buChar char="•"/>
            </a:pPr>
            <a:r>
              <a:rPr lang="ru-RU" sz="2700" dirty="0" smtClean="0"/>
              <a:t>позволяют сочетать различные виды групповой и коллективной учебной работы учащихся;</a:t>
            </a:r>
          </a:p>
          <a:p>
            <a:pPr>
              <a:buFont typeface="Arial" pitchFamily="34" charset="0"/>
              <a:buChar char="•"/>
            </a:pPr>
            <a:endParaRPr lang="ru-RU" sz="2700" dirty="0" smtClean="0"/>
          </a:p>
          <a:p>
            <a:pPr>
              <a:buFont typeface="Arial" pitchFamily="34" charset="0"/>
              <a:buChar char="•"/>
            </a:pPr>
            <a:r>
              <a:rPr lang="ru-RU" sz="2700" dirty="0" smtClean="0"/>
              <a:t> развивают творческие способности учащихся;</a:t>
            </a:r>
          </a:p>
          <a:p>
            <a:pPr>
              <a:buFont typeface="Arial" pitchFamily="34" charset="0"/>
              <a:buChar char="•"/>
            </a:pPr>
            <a:endParaRPr lang="ru-RU" sz="2700" dirty="0" smtClean="0"/>
          </a:p>
          <a:p>
            <a:pPr>
              <a:buFont typeface="Arial" pitchFamily="34" charset="0"/>
              <a:buChar char="•"/>
            </a:pPr>
            <a:r>
              <a:rPr lang="ru-RU" sz="2700" dirty="0" smtClean="0"/>
              <a:t> способствуют лучшему пониманию и осмыслению изучаемого материала;</a:t>
            </a:r>
          </a:p>
          <a:p>
            <a:pPr>
              <a:buFont typeface="Arial" pitchFamily="34" charset="0"/>
              <a:buChar char="•"/>
            </a:pPr>
            <a:endParaRPr lang="ru-RU" sz="2700" dirty="0" smtClean="0"/>
          </a:p>
          <a:p>
            <a:pPr>
              <a:buFont typeface="Arial" pitchFamily="34" charset="0"/>
              <a:buChar char="•"/>
            </a:pPr>
            <a:r>
              <a:rPr lang="ru-RU" sz="2700" dirty="0" smtClean="0"/>
              <a:t> являются хорошим средством от информационной перегрузки.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Примеры приёмов проблемного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338237"/>
            <a:ext cx="721523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</a:rPr>
              <a:t>Приём «Найди лишнее».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Цель: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формировать у учащихся умения классифицировать учебный материал, данный с избыточными данными.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</a:rPr>
              <a:t>На слайде показаны картинки с дикими животными и собакой.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Проблема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 Все ли эти животные дикие?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Участники мастер - класса отвечают на поставленный  вопрос.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</a:rPr>
              <a:t>   Если на традиционном уроке мы бы просто перечислили представителей дикой природы, то с точки зрения проблемного подхода, ребята должны доказать, какие животные относятся к диким и почему собака к ним не относится.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857628"/>
            <a:ext cx="1428750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214950"/>
            <a:ext cx="1428750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 r="20235"/>
          <a:stretch>
            <a:fillRect/>
          </a:stretch>
        </p:blipFill>
        <p:spPr bwMode="auto">
          <a:xfrm>
            <a:off x="7429520" y="642918"/>
            <a:ext cx="1571636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2285992"/>
            <a:ext cx="1500198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69304"/>
            <a:ext cx="8715404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</a:rPr>
              <a:t>Приём «Лови верное решение».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Цель: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научить сравнивать, видеть различие, уметь аргументировать правильное решение.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Дана задача.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Золушка разложила в 4 корзинки по 3 орешка. Сколько всего орешков разложила Золушка?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На доске записано 2 примера: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 </a:t>
            </a:r>
            <a:r>
              <a:rPr kumimoji="0" lang="ru-RU" sz="2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х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3 =12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3 </a:t>
            </a:r>
            <a:r>
              <a:rPr kumimoji="0" lang="ru-RU" sz="2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х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4 = 12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Вижу вы удивлены. Почему? (Правые части равны, левые тоже, т. к. пользуясь переместительным свойством мы знаем, что 4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х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3 = 3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х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4)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Какие есть идеи? (Второй пример верен, т. к. по 3 орешка взяли 4 раза.)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А какую задачу вы можете составить, чтобы её решением был первый пример?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Участники мастер - класса отвечают на поставленные вопросы.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</a:rPr>
              <a:t>Данный приём учит рассуждать над поставленной проблемной задачей, находить верное решение и доказывать свой выбор.</a:t>
            </a:r>
            <a:endParaRPr kumimoji="0" lang="ru-RU" sz="21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183513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</a:rPr>
              <a:t>Приём «Услышь ошибку».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Цель: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Формировать умения учащихся на слух находить несоответствия в вопросах по изученным темам.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Учитель читает текст.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</a:rPr>
              <a:t>Сила тока в однородном участке цепи прямо пропорциональна электрическому сопротивлению этого участка, и обратно пропорциональна напряжению, приложенному к участку.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ea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Участники мастер - класса отвечают на поставленные вопросы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</a:rPr>
              <a:t>Данный приём активизирует внимание учащихся.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714752"/>
            <a:ext cx="1857388" cy="126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57167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FF"/>
                </a:solidFill>
                <a:ea typeface="Times New Roman" pitchFamily="18" charset="0"/>
              </a:rPr>
              <a:t>Приём «Найди лишнее».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</a:rPr>
              <a:t>Цель: </a:t>
            </a:r>
            <a:r>
              <a:rPr lang="ru-RU" sz="2400" dirty="0" smtClean="0">
                <a:ea typeface="Times New Roman" pitchFamily="18" charset="0"/>
              </a:rPr>
              <a:t>формировать у учащихся умения классифицировать учебный материал, данный с избыточными данными. 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B050"/>
                </a:solidFill>
                <a:ea typeface="Times New Roman" pitchFamily="18" charset="0"/>
              </a:rPr>
              <a:t>На доске записаны имена героев из романа «Преступление и наказание» Ф.М. Достоевского, а один герой взят из романа «</a:t>
            </a:r>
            <a:r>
              <a:rPr lang="ru-RU" sz="2400" i="1" dirty="0" err="1" smtClean="0">
                <a:solidFill>
                  <a:srgbClr val="00B050"/>
                </a:solidFill>
                <a:ea typeface="Times New Roman" pitchFamily="18" charset="0"/>
              </a:rPr>
              <a:t>Идиот</a:t>
            </a:r>
            <a:r>
              <a:rPr lang="ru-RU" sz="2400" i="1" dirty="0" smtClean="0">
                <a:solidFill>
                  <a:srgbClr val="00B050"/>
                </a:solidFill>
                <a:ea typeface="Times New Roman" pitchFamily="18" charset="0"/>
              </a:rPr>
              <a:t>».</a:t>
            </a:r>
            <a:endParaRPr lang="ru-RU" sz="2400" i="1" dirty="0" smtClean="0">
              <a:solidFill>
                <a:srgbClr val="00B05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</a:rPr>
              <a:t>Проблема</a:t>
            </a:r>
            <a:r>
              <a:rPr lang="ru-RU" sz="2400" dirty="0" smtClean="0">
                <a:ea typeface="Times New Roman" pitchFamily="18" charset="0"/>
              </a:rPr>
              <a:t>: Все ли эти герои из одного произведения?</a:t>
            </a:r>
            <a:r>
              <a:rPr lang="ru-RU" sz="2400" i="1" dirty="0" smtClean="0">
                <a:ea typeface="Times New Roman" pitchFamily="18" charset="0"/>
              </a:rPr>
              <a:t> 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ea typeface="Times New Roman" pitchFamily="18" charset="0"/>
              </a:rPr>
              <a:t>Участники мастер - класса отвечают на поставленный  вопрос.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Родион Раскольников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Соня Мармеладова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Пётр Петрович Лужин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Аркадий Иванович </a:t>
            </a:r>
            <a:r>
              <a:rPr lang="ru-RU" sz="2800" i="1" dirty="0" err="1" smtClean="0">
                <a:solidFill>
                  <a:srgbClr val="FF0000"/>
                </a:solidFill>
                <a:ea typeface="Times New Roman" pitchFamily="18" charset="0"/>
              </a:rPr>
              <a:t>Свидригайлов</a:t>
            </a:r>
            <a:endParaRPr lang="ru-RU" sz="2800" i="1" dirty="0" smtClean="0">
              <a:solidFill>
                <a:srgbClr val="FF0000"/>
              </a:solidFill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Настасья Филипповна </a:t>
            </a:r>
            <a:r>
              <a:rPr lang="ru-RU" sz="2800" i="1" dirty="0" err="1" smtClean="0">
                <a:solidFill>
                  <a:srgbClr val="FF0000"/>
                </a:solidFill>
                <a:ea typeface="Times New Roman" pitchFamily="18" charset="0"/>
              </a:rPr>
              <a:t>Барашкова</a:t>
            </a:r>
            <a:r>
              <a:rPr lang="ru-RU" sz="2800" i="1" dirty="0" smtClean="0">
                <a:solidFill>
                  <a:srgbClr val="FF0000"/>
                </a:solidFill>
                <a:ea typeface="Times New Roman" pitchFamily="18" charset="0"/>
              </a:rPr>
              <a:t>.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 по теме: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0011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 Максимова В.Н. Проблемный подход к обучению в школе</a:t>
            </a:r>
          </a:p>
          <a:p>
            <a:r>
              <a:rPr lang="ru-RU" sz="2400" dirty="0" smtClean="0"/>
              <a:t>                              Методическое пособие по спецкурсу   Л.1973.</a:t>
            </a:r>
          </a:p>
          <a:p>
            <a:endParaRPr lang="ru-RU" sz="2400" dirty="0" smtClean="0"/>
          </a:p>
          <a:p>
            <a:r>
              <a:rPr lang="ru-RU" sz="2400" dirty="0" smtClean="0"/>
              <a:t>  2) </a:t>
            </a:r>
            <a:r>
              <a:rPr lang="ru-RU" sz="2400" dirty="0" err="1" smtClean="0"/>
              <a:t>Махмутов</a:t>
            </a:r>
            <a:r>
              <a:rPr lang="ru-RU" sz="2400" dirty="0" smtClean="0"/>
              <a:t> М.И. Организация проблемного обучения</a:t>
            </a:r>
          </a:p>
          <a:p>
            <a:r>
              <a:rPr lang="ru-RU" sz="2400" dirty="0" smtClean="0"/>
              <a:t>                              М. Педагогика 1977.</a:t>
            </a:r>
          </a:p>
          <a:p>
            <a:endParaRPr lang="ru-RU" sz="2400" dirty="0" smtClean="0"/>
          </a:p>
          <a:p>
            <a:r>
              <a:rPr lang="ru-RU" sz="2400" dirty="0" smtClean="0"/>
              <a:t> 3) </a:t>
            </a:r>
            <a:r>
              <a:rPr lang="ru-RU" sz="2400" dirty="0" err="1" smtClean="0"/>
              <a:t>Оконь</a:t>
            </a:r>
            <a:r>
              <a:rPr lang="ru-RU" sz="2400" dirty="0" smtClean="0"/>
              <a:t> В.Основы проблемного обучения. – М.: «Просвещение», 1968.</a:t>
            </a:r>
          </a:p>
          <a:p>
            <a:endParaRPr lang="ru-RU" sz="2400" dirty="0" smtClean="0"/>
          </a:p>
          <a:p>
            <a:r>
              <a:rPr lang="ru-RU" sz="2400" dirty="0" smtClean="0"/>
              <a:t>  4) </a:t>
            </a:r>
            <a:r>
              <a:rPr lang="ru-RU" sz="2400" dirty="0" err="1" smtClean="0"/>
              <a:t>Скаткин</a:t>
            </a:r>
            <a:r>
              <a:rPr lang="ru-RU" sz="2400" dirty="0" smtClean="0"/>
              <a:t> М.Н. Проблемы современной дидактики</a:t>
            </a:r>
          </a:p>
          <a:p>
            <a:r>
              <a:rPr lang="ru-RU" sz="2400" dirty="0" smtClean="0"/>
              <a:t>                              М. Педагогика 1980.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7724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Проблемное обучение по М.И. </a:t>
            </a:r>
            <a:r>
              <a:rPr lang="ru-RU" sz="3200" dirty="0" err="1" smtClean="0">
                <a:solidFill>
                  <a:srgbClr val="FF0000"/>
                </a:solidFill>
              </a:rPr>
              <a:t>Махмутову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643998" cy="498159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тип развивающего обучения, в котором сочетаются систематическая самостоятельная поисковая деятельность учащихся с усвоением ими готовых выводов науки, а система методов построена с учетом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и принципа </a:t>
            </a:r>
            <a:r>
              <a:rPr lang="ru-RU" dirty="0" err="1" smtClean="0"/>
              <a:t>проблемности</a:t>
            </a:r>
            <a:r>
              <a:rPr lang="ru-RU" dirty="0" smtClean="0"/>
              <a:t>;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процесс взаимодействия преподавания и учения ориентирован на формирование познавательной самостоятельности учащихся, устойчивости мотивов учения и мыслительных (включая и творческие) способностей в ходе усвоения ими научных понятий и способов деятельности, детерминированного системой проблемных ситуаций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Проблемное обучение </a:t>
            </a:r>
            <a:r>
              <a:rPr lang="ru-RU" sz="2400" dirty="0" smtClean="0"/>
              <a:t>— это такая организация учебных занятий, которая предполагает создание под руководством преподавателя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 и умениями и развитие мыслительных способностей (Г. К. </a:t>
            </a:r>
            <a:r>
              <a:rPr lang="ru-RU" sz="2400" dirty="0" err="1" smtClean="0"/>
              <a:t>Селевко</a:t>
            </a:r>
            <a:r>
              <a:rPr lang="ru-RU" sz="2400" dirty="0" smtClean="0"/>
              <a:t>, 1998).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Проблемное обучение </a:t>
            </a:r>
            <a:r>
              <a:rPr lang="ru-RU" sz="2400" dirty="0" smtClean="0"/>
              <a:t>— это совокупность таких действий как организация проблемных ситуаций, формулирование проблем, оказание ученикам необходимой помощи в решении проблем, проверка этих решений и, наконец, руководство процессом систематизации и закрепления приобретенных знаний (</a:t>
            </a:r>
            <a:r>
              <a:rPr lang="ru-RU" sz="2400" dirty="0" err="1" smtClean="0"/>
              <a:t>В.Оконь</a:t>
            </a:r>
            <a:r>
              <a:rPr lang="ru-RU" sz="2400" dirty="0" smtClean="0"/>
              <a:t>, 1975).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8572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проблемного обучения: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286808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повышение интереса к учебному процессу;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развитие логического и творческого мышления;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 развитие умений </a:t>
            </a:r>
          </a:p>
          <a:p>
            <a:pPr>
              <a:buNone/>
            </a:pPr>
            <a:r>
              <a:rPr lang="ru-RU" sz="3000" dirty="0" smtClean="0"/>
              <a:t>выдвигать и обосновывать</a:t>
            </a:r>
          </a:p>
          <a:p>
            <a:pPr>
              <a:buNone/>
            </a:pPr>
            <a:r>
              <a:rPr lang="ru-RU" sz="3000" dirty="0" smtClean="0"/>
              <a:t> свои предположения;</a:t>
            </a:r>
          </a:p>
          <a:p>
            <a:pPr>
              <a:buNone/>
            </a:pPr>
            <a:endParaRPr lang="ru-RU" sz="3000" dirty="0" smtClean="0"/>
          </a:p>
          <a:p>
            <a:r>
              <a:rPr lang="ru-RU" sz="3000" dirty="0" smtClean="0"/>
              <a:t> находить </a:t>
            </a:r>
          </a:p>
          <a:p>
            <a:pPr>
              <a:buNone/>
            </a:pPr>
            <a:r>
              <a:rPr lang="ru-RU" sz="3000" dirty="0" smtClean="0"/>
              <a:t>причинно-следственные</a:t>
            </a:r>
          </a:p>
          <a:p>
            <a:pPr>
              <a:buNone/>
            </a:pPr>
            <a:r>
              <a:rPr lang="ru-RU" sz="3000" dirty="0" smtClean="0"/>
              <a:t> связи.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500306"/>
            <a:ext cx="38100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7786742" cy="57246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Задачи 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 создать благоприятные условия для организации учебного процесса;</a:t>
            </a:r>
          </a:p>
          <a:p>
            <a:pPr lvl="0"/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направить </a:t>
            </a:r>
            <a:r>
              <a:rPr lang="ru-RU" sz="2800" dirty="0"/>
              <a:t>изучение учебного материала путем ухода от прямого, </a:t>
            </a:r>
            <a:endParaRPr lang="ru-RU" sz="2800" dirty="0" smtClean="0"/>
          </a:p>
          <a:p>
            <a:pPr lvl="0"/>
            <a:r>
              <a:rPr lang="ru-RU" sz="2800" dirty="0" smtClean="0"/>
              <a:t>однозначного </a:t>
            </a:r>
            <a:r>
              <a:rPr lang="ru-RU" sz="2800" dirty="0"/>
              <a:t>ответа на вопросы учеников, от подмены их </a:t>
            </a:r>
            <a:endParaRPr lang="ru-RU" sz="2800" dirty="0" smtClean="0"/>
          </a:p>
          <a:p>
            <a:pPr lvl="0"/>
            <a:r>
              <a:rPr lang="ru-RU" sz="2800" dirty="0" smtClean="0"/>
              <a:t>познавательного </a:t>
            </a:r>
            <a:r>
              <a:rPr lang="ru-RU" sz="2800" dirty="0"/>
              <a:t>опыта </a:t>
            </a:r>
            <a:r>
              <a:rPr lang="ru-RU" sz="2800" dirty="0" smtClean="0"/>
              <a:t>своим;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/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разнообразить </a:t>
            </a:r>
            <a:r>
              <a:rPr lang="ru-RU" sz="2800" dirty="0"/>
              <a:t>формы </a:t>
            </a:r>
            <a:endParaRPr lang="ru-RU" sz="2800" dirty="0" smtClean="0"/>
          </a:p>
          <a:p>
            <a:pPr lvl="0"/>
            <a:r>
              <a:rPr lang="ru-RU" sz="2800" dirty="0" smtClean="0"/>
              <a:t>учебных </a:t>
            </a:r>
            <a:r>
              <a:rPr lang="ru-RU" sz="2800" dirty="0"/>
              <a:t>занятий;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857628"/>
            <a:ext cx="3228189" cy="28023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71480"/>
            <a:ext cx="8358246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Сущность проблемного обучения </a:t>
            </a:r>
            <a:r>
              <a:rPr lang="ru-RU" sz="2800" dirty="0" smtClean="0"/>
              <a:t>состоит в создании учителем цепи проблемных ситуаций и управлении деятельностью учащихся по самостоятельному решению учебных проблем.</a:t>
            </a:r>
          </a:p>
          <a:p>
            <a:pPr algn="just"/>
            <a:endParaRPr lang="ru-RU" sz="2100" dirty="0" smtClean="0"/>
          </a:p>
          <a:p>
            <a:pPr algn="just"/>
            <a:endParaRPr lang="ru-RU" sz="2100" dirty="0" smtClean="0"/>
          </a:p>
          <a:p>
            <a:pPr algn="just"/>
            <a:endParaRPr lang="ru-RU" sz="2100" dirty="0" smtClean="0"/>
          </a:p>
          <a:p>
            <a:pPr algn="just"/>
            <a:endParaRPr lang="ru-RU" sz="2400" b="1" dirty="0" smtClean="0"/>
          </a:p>
          <a:p>
            <a:pPr algn="just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071810"/>
            <a:ext cx="4276278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428604"/>
            <a:ext cx="8572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Проблемная ситуация </a:t>
            </a:r>
            <a:r>
              <a:rPr lang="ru-RU" sz="2800" dirty="0" smtClean="0"/>
              <a:t>– это познавательная задача, которая характеризуется противоречием между имеющимися знаниями, умениями, отношениями и предъявляемым требованием.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357562"/>
            <a:ext cx="3214710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Действия ученика при создании учителем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проблемной ситуации :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642918"/>
          <a:ext cx="878687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Методы проблемного обучения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142976" y="1428736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036480" y="2678504"/>
            <a:ext cx="250033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72132" y="1428736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44" y="2500306"/>
            <a:ext cx="24288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Метод </a:t>
            </a:r>
          </a:p>
          <a:p>
            <a:pPr algn="ctr"/>
            <a:r>
              <a:rPr lang="ru-RU" sz="2800" dirty="0" smtClean="0"/>
              <a:t>проблемного </a:t>
            </a:r>
          </a:p>
          <a:p>
            <a:pPr algn="ctr"/>
            <a:r>
              <a:rPr lang="ru-RU" sz="2800" dirty="0" smtClean="0"/>
              <a:t>изложения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2428868"/>
            <a:ext cx="3664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2800" dirty="0" smtClean="0"/>
              <a:t>Частично-поисковый</a:t>
            </a:r>
          </a:p>
          <a:p>
            <a:pPr marL="342900" indent="-342900"/>
            <a:r>
              <a:rPr lang="ru-RU" sz="2800" dirty="0" smtClean="0"/>
              <a:t> метод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3929066"/>
            <a:ext cx="357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sz="2800" dirty="0" smtClean="0">
                <a:solidFill>
                  <a:prstClr val="black"/>
                </a:solidFill>
              </a:rPr>
              <a:t>Исследовательский метод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426</TotalTime>
  <Words>962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 </vt:lpstr>
      <vt:lpstr>Проблемное обучение по М.И. Махмутову</vt:lpstr>
      <vt:lpstr>Слайд 3</vt:lpstr>
      <vt:lpstr>Цель проблемного обучения:</vt:lpstr>
      <vt:lpstr>Слайд 5</vt:lpstr>
      <vt:lpstr>Слайд 6</vt:lpstr>
      <vt:lpstr>Слайд 7</vt:lpstr>
      <vt:lpstr>Действия ученика при создании учителем  проблемной ситуации :</vt:lpstr>
      <vt:lpstr>Методы проблемного обучения</vt:lpstr>
      <vt:lpstr> </vt:lpstr>
      <vt:lpstr>Достоинства проблемного обучения: </vt:lpstr>
      <vt:lpstr>Функции проблемного урока:</vt:lpstr>
      <vt:lpstr>Примеры приёмов проблемного обучения</vt:lpstr>
      <vt:lpstr> </vt:lpstr>
      <vt:lpstr> </vt:lpstr>
      <vt:lpstr>  </vt:lpstr>
      <vt:lpstr>Литература по теме: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Анастасия</cp:lastModifiedBy>
  <cp:revision>47</cp:revision>
  <dcterms:created xsi:type="dcterms:W3CDTF">2009-05-11T14:17:36Z</dcterms:created>
  <dcterms:modified xsi:type="dcterms:W3CDTF">2014-08-13T13:54:55Z</dcterms:modified>
</cp:coreProperties>
</file>