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0DFF-5E45-44A1-B374-9C0E68BDCC6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DFA2-4D51-4E30-A7EF-30B4E40119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420888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Социальный контроль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отклоняющееся поведение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>Теории </a:t>
            </a:r>
            <a:r>
              <a:rPr lang="ru-RU" sz="3200" b="1" u="sng" dirty="0" err="1" smtClean="0">
                <a:solidFill>
                  <a:srgbClr val="C00000"/>
                </a:solidFill>
              </a:rPr>
              <a:t>девиантного</a:t>
            </a:r>
            <a:r>
              <a:rPr lang="ru-RU" sz="3200" b="1" u="sng" dirty="0" smtClean="0">
                <a:solidFill>
                  <a:srgbClr val="C00000"/>
                </a:solidFill>
              </a:rPr>
              <a:t> поведения:</a:t>
            </a: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1.Теория аномии </a:t>
            </a:r>
            <a:r>
              <a:rPr lang="ru-RU" sz="2800" b="1" dirty="0" smtClean="0">
                <a:solidFill>
                  <a:srgbClr val="C00000"/>
                </a:solidFill>
              </a:rPr>
              <a:t>Э.Дюркгейма(основная причина- разрушение общественных ценностей в эпоху быстрых социальных перемен)</a:t>
            </a: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2.Теория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деликвентных</a:t>
            </a:r>
            <a:r>
              <a:rPr lang="ru-RU" sz="2800" b="1" u="sng" dirty="0" smtClean="0">
                <a:solidFill>
                  <a:srgbClr val="C00000"/>
                </a:solidFill>
              </a:rPr>
              <a:t> культур </a:t>
            </a:r>
            <a:r>
              <a:rPr lang="ru-RU" sz="2800" b="1" dirty="0" smtClean="0">
                <a:solidFill>
                  <a:srgbClr val="C00000"/>
                </a:solidFill>
              </a:rPr>
              <a:t>(</a:t>
            </a:r>
            <a:r>
              <a:rPr lang="ru-RU" sz="2800" b="1" dirty="0" err="1" smtClean="0">
                <a:solidFill>
                  <a:srgbClr val="C00000"/>
                </a:solidFill>
              </a:rPr>
              <a:t>Селлин</a:t>
            </a:r>
            <a:r>
              <a:rPr lang="ru-RU" sz="2800" b="1" dirty="0" smtClean="0">
                <a:solidFill>
                  <a:srgbClr val="C00000"/>
                </a:solidFill>
              </a:rPr>
              <a:t>, Миллер, Сазерленд)- однажды возникнув эти группы имеют тенденцию к </a:t>
            </a:r>
            <a:r>
              <a:rPr lang="ru-RU" sz="2800" b="1" dirty="0" err="1" smtClean="0">
                <a:solidFill>
                  <a:srgbClr val="C00000"/>
                </a:solidFill>
              </a:rPr>
              <a:t>самопроизводству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3.Концепция стигматизма </a:t>
            </a:r>
            <a:r>
              <a:rPr lang="ru-RU" sz="2800" b="1" dirty="0" smtClean="0">
                <a:solidFill>
                  <a:srgbClr val="C00000"/>
                </a:solidFill>
              </a:rPr>
              <a:t>(приклеивания ярлыков) Т.Бейкер- случайно совершив противоправный поступок индивид «получает метку» преступника и вынужден вливаться в криминальную среду.</a:t>
            </a: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4.Теория «радикальной криминологии»- </a:t>
            </a:r>
            <a:r>
              <a:rPr lang="ru-RU" sz="2800" b="1" dirty="0" smtClean="0">
                <a:solidFill>
                  <a:srgbClr val="C00000"/>
                </a:solidFill>
              </a:rPr>
              <a:t>в первую очередь рассматриваются законодательные акты (с точки зрения классовой борьбы)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6876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Социальный </a:t>
            </a:r>
            <a:r>
              <a:rPr lang="ru-RU" sz="48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контроль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совокупность средств, с помощью которых общество или социальная группа гарантируют конформное поведение его членов по отношению к ролевым ожиданиям и основным ценностям общества (группы).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58" y="980728"/>
            <a:ext cx="9069341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Три составляющие социального контроля: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ценности;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-нормы;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-санкции.</a:t>
            </a:r>
            <a:endParaRPr lang="ru-RU" sz="4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Способы осуществления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социального контроля: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внутренний социальный контроль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(усвоение ценностей, сознательное или бессознательное следование им)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ru-RU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внешний социальный контроль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(группа через механизм санкций оценивает поведение индивида)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914043" cy="3385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Социальные санкции-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совокупность средств внешнего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воздействия на личность,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обеспечивающих конформное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поведение членов общества (группы)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2225" y="4005064"/>
            <a:ext cx="238238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Социальные санкции: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-позитивные;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ru-RU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негатавные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-формальные;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-неформальные.</a:t>
            </a:r>
            <a:endParaRPr lang="ru-R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Социальные санкции</a:t>
            </a:r>
            <a:r>
              <a:rPr lang="ru-RU" sz="44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-позитивные</a:t>
            </a:r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негативные;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-формальные</a:t>
            </a:r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-неформальные.</a:t>
            </a:r>
            <a:endParaRPr lang="ru-RU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903649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>
                <a:solidFill>
                  <a:srgbClr val="C00000"/>
                </a:solidFill>
              </a:rPr>
              <a:t>ДЕВИАНТНОЕ </a:t>
            </a:r>
            <a:r>
              <a:rPr lang="ru-RU" sz="3600" b="1" i="1" u="sng" dirty="0" smtClean="0">
                <a:solidFill>
                  <a:srgbClr val="C00000"/>
                </a:solidFill>
              </a:rPr>
              <a:t>ПОВЕДЕНИЕ</a:t>
            </a:r>
            <a:r>
              <a:rPr lang="ru-RU" sz="3600" b="1" i="1" u="sng" dirty="0">
                <a:solidFill>
                  <a:srgbClr val="C00000"/>
                </a:solidFill>
              </a:rPr>
              <a:t> — </a:t>
            </a:r>
            <a:endParaRPr lang="ru-RU" sz="3600" b="1" i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поведение </a:t>
            </a:r>
            <a:r>
              <a:rPr lang="ru-RU" sz="3200" b="1" dirty="0">
                <a:solidFill>
                  <a:srgbClr val="C00000"/>
                </a:solidFill>
              </a:rPr>
              <a:t>индивида в группе или группы лиц, характеризующееся его несоответствием сложившимся ожиданиям, моральным и правовым требованиям общества.</a:t>
            </a:r>
            <a:r>
              <a:rPr lang="ru-RU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73016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err="1">
                <a:solidFill>
                  <a:srgbClr val="C00000"/>
                </a:solidFill>
              </a:rPr>
              <a:t>Делинквентное</a:t>
            </a:r>
            <a:r>
              <a:rPr lang="ru-RU" sz="3600" b="1" i="1" u="sng" dirty="0">
                <a:solidFill>
                  <a:srgbClr val="C00000"/>
                </a:solidFill>
              </a:rPr>
              <a:t> поведение</a:t>
            </a:r>
            <a:r>
              <a:rPr lang="ru-RU" sz="3600" i="1" u="sng" dirty="0">
                <a:solidFill>
                  <a:srgbClr val="C00000"/>
                </a:solidFill>
              </a:rPr>
              <a:t> - </a:t>
            </a:r>
            <a:endParaRPr lang="ru-RU" sz="3600" i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отклоняющееся </a:t>
            </a:r>
            <a:r>
              <a:rPr lang="ru-RU" sz="3200" b="1" dirty="0">
                <a:solidFill>
                  <a:srgbClr val="C00000"/>
                </a:solidFill>
              </a:rPr>
              <a:t>поведение в крайних своих формах представляет уголовно наказуемое деяние.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71296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Основные виды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девиантного</a:t>
            </a:r>
            <a:r>
              <a:rPr lang="ru-RU" sz="2800" b="1" u="sng" dirty="0" smtClean="0">
                <a:solidFill>
                  <a:srgbClr val="C00000"/>
                </a:solidFill>
              </a:rPr>
              <a:t> поведения.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1. </a:t>
            </a:r>
            <a:r>
              <a:rPr lang="ru-RU" sz="2800" u="sng" dirty="0" smtClean="0">
                <a:solidFill>
                  <a:srgbClr val="C00000"/>
                </a:solidFill>
              </a:rPr>
              <a:t>Деструктивное поведение</a:t>
            </a:r>
            <a:r>
              <a:rPr lang="ru-RU" sz="2800" dirty="0" smtClean="0">
                <a:solidFill>
                  <a:srgbClr val="C00000"/>
                </a:solidFill>
              </a:rPr>
              <a:t>. Причиняющее вред только самой личности и не соответствующее общепринятым социально-нравственным нормам - накопительство, конформизм и др.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2. </a:t>
            </a:r>
            <a:r>
              <a:rPr lang="ru-RU" sz="2800" u="sng" dirty="0" smtClean="0">
                <a:solidFill>
                  <a:srgbClr val="C00000"/>
                </a:solidFill>
              </a:rPr>
              <a:t>Асоциальное поведение</a:t>
            </a:r>
            <a:r>
              <a:rPr lang="ru-RU" sz="2800" dirty="0" smtClean="0">
                <a:solidFill>
                  <a:srgbClr val="C00000"/>
                </a:solidFill>
              </a:rPr>
              <a:t>, причиняющее вред личности и социальным общностям (семья, компания друзей, соседи) и проявляющееся в алкоголизме, наркомании, самоубийстве и др.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3. </a:t>
            </a:r>
            <a:r>
              <a:rPr lang="ru-RU" sz="2800" u="sng" dirty="0" smtClean="0">
                <a:solidFill>
                  <a:srgbClr val="C00000"/>
                </a:solidFill>
              </a:rPr>
              <a:t>Противоправное поведение</a:t>
            </a:r>
            <a:r>
              <a:rPr lang="ru-RU" sz="2800" dirty="0" smtClean="0">
                <a:solidFill>
                  <a:srgbClr val="C00000"/>
                </a:solidFill>
              </a:rPr>
              <a:t>, представляющее собою нарушение как моральных, так и правовых норм и выражающееся в грабежах, убийствах и других преступлениях.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048" y="404664"/>
            <a:ext cx="85689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err="1" smtClean="0">
                <a:solidFill>
                  <a:srgbClr val="C00000"/>
                </a:solidFill>
              </a:rPr>
              <a:t>Девиантное</a:t>
            </a:r>
            <a:r>
              <a:rPr lang="ru-RU" sz="4000" b="1" u="sng" dirty="0" smtClean="0">
                <a:solidFill>
                  <a:srgbClr val="C00000"/>
                </a:solidFill>
              </a:rPr>
              <a:t> поведение может выражаться в форме:</a:t>
            </a:r>
            <a:r>
              <a:rPr lang="ru-RU" b="1" dirty="0" smtClean="0">
                <a:solidFill>
                  <a:srgbClr val="C00000"/>
                </a:solidFill>
              </a:rPr>
              <a:t> 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а)</a:t>
            </a:r>
            <a:r>
              <a:rPr lang="ru-RU" sz="3200" u="sng" dirty="0" smtClean="0">
                <a:solidFill>
                  <a:srgbClr val="C00000"/>
                </a:solidFill>
              </a:rPr>
              <a:t> </a:t>
            </a:r>
            <a:r>
              <a:rPr lang="ru-RU" sz="3200" b="1" u="sng" dirty="0" smtClean="0">
                <a:solidFill>
                  <a:srgbClr val="C00000"/>
                </a:solidFill>
              </a:rPr>
              <a:t>поступка</a:t>
            </a:r>
            <a:r>
              <a:rPr lang="ru-RU" sz="3200" u="sng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(ударить человека по лицу); 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б)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u="sng" dirty="0" smtClean="0">
                <a:solidFill>
                  <a:srgbClr val="C00000"/>
                </a:solidFill>
              </a:rPr>
              <a:t>деятельности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(постоянное занятие вымогательством или проституцией); 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в) </a:t>
            </a:r>
            <a:r>
              <a:rPr lang="ru-RU" sz="3200" b="1" u="sng" dirty="0" smtClean="0">
                <a:solidFill>
                  <a:srgbClr val="C00000"/>
                </a:solidFill>
              </a:rPr>
              <a:t>образа жизни </a:t>
            </a:r>
            <a:r>
              <a:rPr lang="ru-RU" sz="3200" dirty="0" smtClean="0">
                <a:solidFill>
                  <a:srgbClr val="C00000"/>
                </a:solidFill>
              </a:rPr>
              <a:t>(преступный образ жизни организатора мафиозной группы, грабительской шайки, сообщества фальшивомонетчиков).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224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17</cp:revision>
  <dcterms:created xsi:type="dcterms:W3CDTF">2013-04-23T06:28:02Z</dcterms:created>
  <dcterms:modified xsi:type="dcterms:W3CDTF">2013-04-23T07:13:44Z</dcterms:modified>
</cp:coreProperties>
</file>