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2" r:id="rId18"/>
    <p:sldId id="275" r:id="rId19"/>
    <p:sldId id="276" r:id="rId20"/>
    <p:sldId id="277" r:id="rId21"/>
    <p:sldId id="278" r:id="rId22"/>
    <p:sldId id="273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66" d="100"/>
          <a:sy n="66" d="100"/>
        </p:scale>
        <p:origin x="-5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0D92D9-1AA9-4F29-81A6-C9E8511DC6B7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0753BE-C659-4386-A1DC-80F7E4884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C54DF-0F4C-42F0-990B-9CC60E7447A6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5545D-43E5-4C01-9A47-A29E126CB9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D918-38A0-4849-88C7-07F75F2CEDCB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0EBB3-CD24-4439-8084-EA9E0556A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E0561-93C8-4982-9357-470B6FBD6895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88D21-CF27-4909-8F2B-D3314B3C3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0FB50B-41D9-44D8-9F04-F65D8AA76897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5D9A86-C9FD-44CD-BB37-D7C9DF028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A7F97-6F9D-4FEB-B976-405F7BD0D832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42DF3-F044-4C15-BF2E-0ADBB8708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B15D70-D5A8-4791-BF9A-09BDF819D22B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280849-805C-475B-B9B7-5C058925F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24E97-0CA2-4740-95EF-2A9BA6D6567A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7AAD-31A6-42EC-BA85-4356CC4A1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CDB27A-4837-4D79-9DE9-C056F9838BED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CD9EFA-CC97-4745-98E9-5A80DB3FA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A40F5B-C510-4E4C-921D-CB227C0ABD25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AB2334-1B16-4CDF-A9F2-FFB5C936D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21AFF6-BA91-4641-A52C-4E7ED43DA1DD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BBE329-C8A4-4318-95D8-1FE82C9F9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707637D-D9EF-41BC-8847-F95FA0189395}" type="datetimeFigureOut">
              <a:rPr lang="ru-RU"/>
              <a:pPr>
                <a:defRPr/>
              </a:pPr>
              <a:t>19.06.2014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8AC3EC2D-E97B-4634-B3D5-AF7FE7C8E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7" r:id="rId2"/>
    <p:sldLayoutId id="2147483713" r:id="rId3"/>
    <p:sldLayoutId id="2147483708" r:id="rId4"/>
    <p:sldLayoutId id="2147483714" r:id="rId5"/>
    <p:sldLayoutId id="2147483709" r:id="rId6"/>
    <p:sldLayoutId id="2147483715" r:id="rId7"/>
    <p:sldLayoutId id="2147483716" r:id="rId8"/>
    <p:sldLayoutId id="2147483717" r:id="rId9"/>
    <p:sldLayoutId id="2147483710" r:id="rId10"/>
    <p:sldLayoutId id="21474837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3F4259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88" y="3143250"/>
            <a:ext cx="7405687" cy="1473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принципы составления технологической карты урока</a:t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0" y="4643438"/>
            <a:ext cx="3373438" cy="1347787"/>
          </a:xfrm>
        </p:spPr>
        <p:txBody>
          <a:bodyPr/>
          <a:lstStyle/>
          <a:p>
            <a:pPr marL="26988" eaLnBrk="1" hangingPunct="1">
              <a:lnSpc>
                <a:spcPct val="90000"/>
              </a:lnSpc>
            </a:pPr>
            <a:r>
              <a:rPr lang="ru-RU" sz="1900" smtClean="0">
                <a:solidFill>
                  <a:srgbClr val="1F2132"/>
                </a:solidFill>
                <a:latin typeface="Times New Roman" pitchFamily="18" charset="0"/>
                <a:cs typeface="Times New Roman" pitchFamily="18" charset="0"/>
              </a:rPr>
              <a:t>Морозова Марина Петровна</a:t>
            </a:r>
          </a:p>
          <a:p>
            <a:pPr marL="26988" eaLnBrk="1" hangingPunct="1">
              <a:lnSpc>
                <a:spcPct val="90000"/>
              </a:lnSpc>
            </a:pPr>
            <a:r>
              <a:rPr lang="ru-RU" sz="1900" smtClean="0">
                <a:solidFill>
                  <a:srgbClr val="1F2132"/>
                </a:solidFill>
                <a:latin typeface="Times New Roman" pitchFamily="18" charset="0"/>
                <a:cs typeface="Times New Roman" pitchFamily="18" charset="0"/>
              </a:rPr>
              <a:t>учитель  географии</a:t>
            </a:r>
          </a:p>
          <a:p>
            <a:pPr marL="26988" eaLnBrk="1" hangingPunct="1">
              <a:lnSpc>
                <a:spcPct val="90000"/>
              </a:lnSpc>
            </a:pPr>
            <a:r>
              <a:rPr lang="ru-RU" sz="1900" smtClean="0">
                <a:solidFill>
                  <a:srgbClr val="1F2132"/>
                </a:solidFill>
                <a:latin typeface="Times New Roman" pitchFamily="18" charset="0"/>
                <a:cs typeface="Times New Roman" pitchFamily="18" charset="0"/>
              </a:rPr>
              <a:t>МБОУ «ООШ № 7»</a:t>
            </a:r>
          </a:p>
          <a:p>
            <a:pPr marL="26988" eaLnBrk="1" hangingPunct="1">
              <a:lnSpc>
                <a:spcPct val="90000"/>
              </a:lnSpc>
            </a:pPr>
            <a:r>
              <a:rPr lang="ru-RU" sz="1900" smtClean="0">
                <a:solidFill>
                  <a:srgbClr val="1F2132"/>
                </a:solidFill>
                <a:latin typeface="Times New Roman" pitchFamily="18" charset="0"/>
                <a:cs typeface="Times New Roman" pitchFamily="18" charset="0"/>
              </a:rPr>
              <a:t>г. Чусовой, Пермский край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88913"/>
            <a:ext cx="8101012" cy="7064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>Технологическая карта позволит учителю:</a:t>
            </a:r>
            <a:endParaRPr lang="ru-RU" sz="36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611188" y="981075"/>
            <a:ext cx="8532812" cy="4800600"/>
          </a:xfrm>
        </p:spPr>
        <p:txBody>
          <a:bodyPr/>
          <a:lstStyle/>
          <a:p>
            <a:pPr eaLnBrk="1" hangingPunct="1"/>
            <a:r>
              <a:rPr lang="ru-RU" sz="2400" smtClean="0"/>
              <a:t>реализовать планируемые результаты ФГОС второго поколения;</a:t>
            </a:r>
          </a:p>
          <a:p>
            <a:pPr eaLnBrk="1" hangingPunct="1"/>
            <a:r>
              <a:rPr lang="ru-RU" sz="2400" smtClean="0"/>
              <a:t> определить универсальные учебные действия, которые формируются в процессе изучения конкретной темы, всего учебного курса;</a:t>
            </a:r>
          </a:p>
          <a:p>
            <a:pPr eaLnBrk="1" hangingPunct="1"/>
            <a:r>
              <a:rPr lang="ru-RU" sz="2400" smtClean="0"/>
              <a:t> системно формировать у учащихся универсальные учебные действия;</a:t>
            </a:r>
          </a:p>
          <a:p>
            <a:pPr eaLnBrk="1" hangingPunct="1"/>
            <a:r>
              <a:rPr lang="ru-RU" sz="2400" smtClean="0"/>
              <a:t> осмыслить и спроектировать последовательность работы по освоению темы от цели до конечного результата;</a:t>
            </a:r>
          </a:p>
          <a:p>
            <a:pPr eaLnBrk="1" hangingPunct="1"/>
            <a:r>
              <a:rPr lang="ru-RU" sz="2400" smtClean="0"/>
              <a:t> определить уровень раскрытия понятий на данном этапе и соотнести его с дальнейшим обучением (вписать конкретный урок в систему уроков);</a:t>
            </a:r>
          </a:p>
          <a:p>
            <a:pPr eaLnBrk="1" hangingPunct="1"/>
            <a:r>
              <a:rPr lang="ru-RU" sz="2400" smtClean="0"/>
              <a:t> проектировать свою деятельность на четверть, полугодие, год посредством перехода от поурочного планирования к проектированию темы;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827088" y="188913"/>
            <a:ext cx="8316912" cy="4800600"/>
          </a:xfrm>
        </p:spPr>
        <p:txBody>
          <a:bodyPr/>
          <a:lstStyle/>
          <a:p>
            <a:pPr eaLnBrk="1" hangingPunct="1"/>
            <a:r>
              <a:rPr lang="ru-RU" sz="2400" smtClean="0"/>
              <a:t>освободить время для творчества - использование готовых разработок по темам освобождает учителя от непродуктивной рутинной работы,</a:t>
            </a:r>
          </a:p>
          <a:p>
            <a:pPr eaLnBrk="1" hangingPunct="1"/>
            <a:r>
              <a:rPr lang="ru-RU" sz="2400" smtClean="0"/>
              <a:t> определить возможности реализации межпредметных знаний (установить связи и зависимости между предметами и результатами обучения);</a:t>
            </a:r>
          </a:p>
          <a:p>
            <a:pPr eaLnBrk="1" hangingPunct="1"/>
            <a:r>
              <a:rPr lang="ru-RU" sz="2400" smtClean="0"/>
              <a:t> на практике реализовать метапредметные связи и обеспечить согласованные действия всех участников педагогического процесса;</a:t>
            </a:r>
          </a:p>
          <a:p>
            <a:pPr eaLnBrk="1" hangingPunct="1"/>
            <a:r>
              <a:rPr lang="ru-RU" sz="2400" smtClean="0"/>
              <a:t> выполнять диагностику достижения планируемых результатов учащимися на каждом этапе освоения темы.</a:t>
            </a:r>
          </a:p>
          <a:p>
            <a:pPr eaLnBrk="1" hangingPunct="1"/>
            <a:r>
              <a:rPr lang="ru-RU" sz="2400" smtClean="0"/>
              <a:t> решить организационно-методические проблемы (замещение уроков, выполнение учебного плана и т. д.);</a:t>
            </a:r>
          </a:p>
          <a:p>
            <a:pPr eaLnBrk="1" hangingPunct="1"/>
            <a:r>
              <a:rPr lang="ru-RU" sz="2400" smtClean="0"/>
              <a:t> соотнести результат с целью обучения после создания продукта — набора технологических карт.</a:t>
            </a:r>
          </a:p>
          <a:p>
            <a:pPr eaLnBrk="1" hangingPunct="1"/>
            <a:r>
              <a:rPr lang="ru-RU" sz="2400" smtClean="0"/>
              <a:t> обеспечить повышение качества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1116013" y="260350"/>
            <a:ext cx="7497762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Технологическая карта позволит администрации школы контролировать выполнение программы и достижение планируемых результатов, а также осуществлять необходимую методическую помощь.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 Использование технологической карты обеспечивает условия для повышения качества обучения, так как:</a:t>
            </a:r>
          </a:p>
          <a:p>
            <a:pPr eaLnBrk="1" hangingPunct="1"/>
            <a:r>
              <a:rPr lang="ru-RU" sz="2400" smtClean="0"/>
              <a:t> учебный процесс по освоению темы (раздела) проектируется от цели до результата;</a:t>
            </a:r>
          </a:p>
          <a:p>
            <a:pPr eaLnBrk="1" hangingPunct="1"/>
            <a:r>
              <a:rPr lang="ru-RU" sz="2400" smtClean="0"/>
              <a:t> используются эффективные методы работы с информацией;</a:t>
            </a:r>
          </a:p>
          <a:p>
            <a:pPr eaLnBrk="1" hangingPunct="1"/>
            <a:r>
              <a:rPr lang="ru-RU" sz="2400" smtClean="0"/>
              <a:t> организуется поэтапная самостоятельная учебная, интеллектуально-познавательная и рефлексивная деятельность школьников;</a:t>
            </a:r>
          </a:p>
          <a:p>
            <a:pPr eaLnBrk="1" hangingPunct="1"/>
            <a:r>
              <a:rPr lang="ru-RU" sz="2400" smtClean="0"/>
              <a:t> обеспечиваются условия для применения знаний и умений в практической деятельности.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-242888"/>
            <a:ext cx="7499350" cy="8493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Примеры шаблонов технологических карт:</a:t>
            </a:r>
          </a:p>
        </p:txBody>
      </p:sp>
      <p:graphicFrame>
        <p:nvGraphicFramePr>
          <p:cNvPr id="20526" name="Group 46"/>
          <p:cNvGraphicFramePr>
            <a:graphicFrameLocks noGrp="1"/>
          </p:cNvGraphicFramePr>
          <p:nvPr/>
        </p:nvGraphicFramePr>
        <p:xfrm>
          <a:off x="1042988" y="549275"/>
          <a:ext cx="7956550" cy="5556250"/>
        </p:xfrm>
        <a:graphic>
          <a:graphicData uri="http://schemas.openxmlformats.org/drawingml/2006/table">
            <a:tbl>
              <a:tblPr/>
              <a:tblGrid>
                <a:gridCol w="2405062"/>
                <a:gridCol w="5551488"/>
              </a:tblGrid>
              <a:tr h="1444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Технологическая карта урока 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6 классе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Авторы,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разработчики: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географии … МБОУ «ООШ № 7» , г. Чусовой, Пермский край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География. Начальный курс 6 класс, авторы Т.П.Герасимова, Н.П.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Неклюкова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раздел «Гидросфера», количеств часов на раздел – 13 ч.,  количество часов на тему  - 2ч.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 условий  для расширения  и углубления знаний о 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Обучающая: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Развивающая: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Воспитательная: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Оборудование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организации познавательной деятельности учащихся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Групповая, фронтальная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обучения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Проблемно - поисковый, репродуктивный, словесный, наглядный, практический, самостоятельная работа., групповая работа.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Технология построения урока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технология критического мышления.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урока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Тип урока: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1214438" y="1447800"/>
            <a:ext cx="7720012" cy="4800600"/>
          </a:xfrm>
        </p:spPr>
        <p:txBody>
          <a:bodyPr/>
          <a:lstStyle/>
          <a:p>
            <a:pPr marL="825500" indent="-742950" eaLnBrk="1" hangingPunct="1">
              <a:buFont typeface="Gill Sans MT" pitchFamily="34" charset="0"/>
              <a:buAutoNum type="arabicPeriod"/>
            </a:pPr>
            <a:r>
              <a:rPr lang="ru-RU" sz="4000" smtClean="0"/>
              <a:t>Урок  открытия нового знания</a:t>
            </a:r>
          </a:p>
          <a:p>
            <a:pPr marL="825500" indent="-742950" eaLnBrk="1" hangingPunct="1">
              <a:buFont typeface="Gill Sans MT" pitchFamily="34" charset="0"/>
              <a:buAutoNum type="arabicPeriod"/>
            </a:pPr>
            <a:r>
              <a:rPr lang="ru-RU" sz="4000" smtClean="0"/>
              <a:t>Урок рефлексии (</a:t>
            </a:r>
            <a:r>
              <a:rPr lang="ru-RU" sz="4000" i="1" smtClean="0"/>
              <a:t>повторение</a:t>
            </a:r>
            <a:r>
              <a:rPr lang="ru-RU" sz="4000" smtClean="0"/>
              <a:t>)</a:t>
            </a:r>
          </a:p>
          <a:p>
            <a:pPr marL="825500" indent="-742950" eaLnBrk="1" hangingPunct="1">
              <a:buFont typeface="Gill Sans MT" pitchFamily="34" charset="0"/>
              <a:buAutoNum type="arabicPeriod"/>
            </a:pPr>
            <a:r>
              <a:rPr lang="ru-RU" sz="4000" smtClean="0"/>
              <a:t>Урок общеметодологической направленности</a:t>
            </a:r>
          </a:p>
          <a:p>
            <a:pPr marL="825500" indent="-742950" eaLnBrk="1" hangingPunct="1">
              <a:buFont typeface="Gill Sans MT" pitchFamily="34" charset="0"/>
              <a:buAutoNum type="arabicPeriod"/>
            </a:pPr>
            <a:r>
              <a:rPr lang="ru-RU" sz="4000" smtClean="0"/>
              <a:t>Урок развивающего контроля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0"/>
            <a:ext cx="7497762" cy="7651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Формирование</a:t>
            </a: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> УУД</a:t>
            </a:r>
            <a:endParaRPr lang="ru-RU" sz="36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22549" name="Group 21"/>
          <p:cNvGraphicFramePr>
            <a:graphicFrameLocks noGrp="1"/>
          </p:cNvGraphicFramePr>
          <p:nvPr>
            <p:ph idx="1"/>
          </p:nvPr>
        </p:nvGraphicFramePr>
        <p:xfrm>
          <a:off x="1042988" y="836613"/>
          <a:ext cx="7848600" cy="5638800"/>
        </p:xfrm>
        <a:graphic>
          <a:graphicData uri="http://schemas.openxmlformats.org/drawingml/2006/table">
            <a:tbl>
              <a:tblPr/>
              <a:tblGrid>
                <a:gridCol w="2111375"/>
                <a:gridCol w="57372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Предметные: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Самостоятельно решать,   какая информация нужна для выполнения задач. Использовать приобретенные знания и умения в самостоятельной практической деятельности. Систематизировать знания по теме.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Метапредметные: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Регулятивные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Коммуникативные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Организовать деятельность учащихся, для определения цели и задачи урока. Учить контролировать и оценивать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свои действия во время выполнения заданий. Осуществлять самоанализ деятельности, соотносить результат с поставленной целью.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Формировать   умение работать в коллективе, творчески мыслить, вступать в речевое общение, участвовать в диалоге.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Формировать и развить  по средствам географических знаний познавательных интересов. Вести самостоятельный поиск, отбор информации,  её преобразование, сохранение.  Проводить синтез (восстановление целого из частей)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Формировать эмоционально-ценностного отношение  к окружающей среде, проявления интересов к поставленной проблеме, осознание необходимости её сохранения и рационального использования, чувство любви к малой родине.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71563" y="642938"/>
          <a:ext cx="8072437" cy="60039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826"/>
                <a:gridCol w="928694"/>
                <a:gridCol w="1178711"/>
                <a:gridCol w="1678809"/>
                <a:gridCol w="1214446"/>
                <a:gridCol w="1142976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Структурные элементы урока (этапы)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Цели (задачи)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УУД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Приёмы методы, формы обучения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       учителя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  уч-ся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этап.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Организационный момент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этап.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Самоопределение деятельности (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целеполагание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этап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Изучение </a:t>
                      </a:r>
                      <a:r>
                        <a:rPr kumimoji="0"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нового материала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этап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Закрепление (интеллектуально - познавательная деятельность)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этап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Рефлексия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этап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Домашнее  задание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500188" y="0"/>
            <a:ext cx="749935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Технологическая цепочка урока</a:t>
            </a:r>
            <a:b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Технологическая цепочка урока</a:t>
            </a:r>
            <a:b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6013" y="981075"/>
          <a:ext cx="7848600" cy="40227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0037"/>
                <a:gridCol w="1000132"/>
                <a:gridCol w="1428760"/>
                <a:gridCol w="1143008"/>
                <a:gridCol w="1454807"/>
                <a:gridCol w="1152132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Структурные элементы урока (этапы)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Цели (задачи)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УУД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Приёмы методы, формы обучения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       учителя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  уч-ся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этап.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Организационный момент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Мотивировать уч-ся  к изучении темы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Личностные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Коммуникативные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Предметные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Фронтальная работа,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Словесный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Наглядный метод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Определяет комфортность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ситуации  проверяет готовность рабочего места,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соз-дает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поло-жительную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мотивацию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Проверяют готовность своего рабочего места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16013" y="1447800"/>
          <a:ext cx="784860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8145"/>
                <a:gridCol w="1308145"/>
                <a:gridCol w="1308145"/>
                <a:gridCol w="1308145"/>
                <a:gridCol w="1308145"/>
                <a:gridCol w="1308145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Структурные элементы урока (этапы)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Цели (задачи)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УУД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Приёмы методы, формы обучения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       учителя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  уч-ся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этап.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Самоопределение деятельности (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целеполагание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Актуализировать  знания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Регулятивные.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Познавательные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Коммуникативные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Фронтальный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Индивидуальный</a:t>
                      </a:r>
                    </a:p>
                    <a:p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Словесныйсамостоятельная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Предлагает проблемную ситуацию учащимся,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Анализируют, рассуждают, решают проблемную ситуацию. Высказывают свои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резуль-тат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работы.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Технологическая цепочка урока</a:t>
            </a:r>
            <a:b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Технологическая цепочка урока</a:t>
            </a:r>
            <a:b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6651" name="Group 27"/>
          <p:cNvGraphicFramePr>
            <a:graphicFrameLocks noGrp="1"/>
          </p:cNvGraphicFramePr>
          <p:nvPr>
            <p:ph idx="1"/>
          </p:nvPr>
        </p:nvGraphicFramePr>
        <p:xfrm>
          <a:off x="1116013" y="981075"/>
          <a:ext cx="7848600" cy="5668963"/>
        </p:xfrm>
        <a:graphic>
          <a:graphicData uri="http://schemas.openxmlformats.org/drawingml/2006/table">
            <a:tbl>
              <a:tblPr/>
              <a:tblGrid>
                <a:gridCol w="1152525"/>
                <a:gridCol w="1511300"/>
                <a:gridCol w="1152525"/>
                <a:gridCol w="1416050"/>
                <a:gridCol w="1308100"/>
                <a:gridCol w="13081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Структурные элементы урока (этапы)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Цели (задачи)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УУД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Приёмы методы, формы обучения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       учителя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  уч-ся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этап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  нового материала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Создает условия для усвоения  обучающимися понятий …, создать условия для  поиска ин-формации. Формирует умение работать с дополнительной литературой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Регулятивные.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Познавательные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Групповая работа, словесный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Проблемно -поисковый,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наглядный,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 усвоение новых понятий через групповую работу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Инструктирует, консультирует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Изучают новый материал (работают с дополнительной литературой, выполняют задания по карточкам)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Технологическая карта 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450" y="1447800"/>
            <a:ext cx="7747000" cy="4800600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Технологическая карта —  это новый вид методической продукции, обеспечивающей эффективное и качественное преподавание учебных курсов в школе и возможность достижения планируемых результатов освоения основных образовательных программ на ступенях начального и основного образования в соответствии с ФГОС второго поколения.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75" name="Group 27"/>
          <p:cNvGraphicFramePr>
            <a:graphicFrameLocks noGrp="1"/>
          </p:cNvGraphicFramePr>
          <p:nvPr>
            <p:ph idx="1"/>
          </p:nvPr>
        </p:nvGraphicFramePr>
        <p:xfrm>
          <a:off x="1042988" y="908050"/>
          <a:ext cx="8101012" cy="5394325"/>
        </p:xfrm>
        <a:graphic>
          <a:graphicData uri="http://schemas.openxmlformats.org/drawingml/2006/table">
            <a:tbl>
              <a:tblPr/>
              <a:tblGrid>
                <a:gridCol w="1350962"/>
                <a:gridCol w="1349375"/>
                <a:gridCol w="1350963"/>
                <a:gridCol w="1349375"/>
                <a:gridCol w="1350962"/>
                <a:gridCol w="13493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Структурные элементы урока (этапы)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Цели (задачи)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УУД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Приёмы методы, формы обучения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       учителя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  уч-ся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этап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Закрепление (интеллектуально - познавательная деятельность)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Стимулировать интерес к выполнению заданий на примере знаний и умений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Регулятивные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Практический метод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деятельность обучающихся по применению новых знаний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Заслушивает результат выполнений работы, корректирует.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Применяют полученные знания в новой ситуации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Технологическая цепочка урока</a:t>
            </a:r>
            <a:b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14438" y="1071563"/>
          <a:ext cx="7632700" cy="5072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446"/>
                <a:gridCol w="1521858"/>
                <a:gridCol w="1080119"/>
                <a:gridCol w="1272141"/>
                <a:gridCol w="1272141"/>
                <a:gridCol w="1272141"/>
              </a:tblGrid>
              <a:tr h="162307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Структурные элементы урока (этапы)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Цели (задачи)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УУД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Приёмы методы, формы обучения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       учителя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  уч-ся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49027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этап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Рефлексия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Научить соотносить полученный результат с поставленной целью; оценивать результат своей деятельности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Предметные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Регулятивные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Коммуникативные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Личностные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Фронтальный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Подводит итог.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Оценивает деятельность учащихся.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Дают самооценку своей деятельности.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Технологическая цепочка урока</a:t>
            </a:r>
            <a:b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32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85875" y="1000125"/>
          <a:ext cx="7499350" cy="35353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322"/>
                <a:gridCol w="1285884"/>
                <a:gridCol w="1357322"/>
                <a:gridCol w="1214446"/>
                <a:gridCol w="1143008"/>
                <a:gridCol w="114137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Структурные элементы урока (этапы)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Цели (задачи)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УУД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Приёмы методы, формы обучения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       учителя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  уч-ся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этап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Домашнее  задание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Отработка навыков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Регулятивные.</a:t>
                      </a: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Коммуникативные</a:t>
                      </a: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Личностные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Технологическая цепочка урока</a:t>
            </a:r>
            <a:b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7891462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Понятие «технологическая карта»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550" y="1447800"/>
            <a:ext cx="7962900" cy="4800600"/>
          </a:xfrm>
        </p:spPr>
        <p:txBody>
          <a:bodyPr>
            <a:normAutofit fontScale="925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Понятие «технологическая карта» пришло в образование из промышленности.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Технологическая карта — технологическая документация в виде карты, листка, содержащего описание процесса изготовления, обработки, производства определённого вида продукции, производственных операций, применяемого оборудования, временного режима осуществления операций.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1042988" y="692150"/>
            <a:ext cx="7921625" cy="4797425"/>
          </a:xfrm>
        </p:spPr>
        <p:txBody>
          <a:bodyPr/>
          <a:lstStyle/>
          <a:p>
            <a:pPr eaLnBrk="1" hangingPunct="1"/>
            <a:r>
              <a:rPr lang="ru-RU" sz="4000" smtClean="0"/>
              <a:t>Технологическая карта в дидактическом контексте представляет проект учебного процесса, в котором представлено описание от цели до результата с использованием инновационной технологии работы с информацией.</a:t>
            </a:r>
          </a:p>
          <a:p>
            <a:pPr eaLnBrk="1" hangingPunct="1"/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765175"/>
            <a:ext cx="7497763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Технологической карте присущи следующие отличительные черты: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403350" y="1700213"/>
            <a:ext cx="7497763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   </a:t>
            </a:r>
          </a:p>
          <a:p>
            <a:pPr eaLnBrk="1" hangingPunct="1"/>
            <a:r>
              <a:rPr lang="ru-RU" sz="4000" smtClean="0"/>
              <a:t> интерактивность;</a:t>
            </a:r>
          </a:p>
          <a:p>
            <a:pPr eaLnBrk="1" hangingPunct="1"/>
            <a:r>
              <a:rPr lang="ru-RU" sz="4000" smtClean="0"/>
              <a:t>структурированность;</a:t>
            </a:r>
          </a:p>
          <a:p>
            <a:pPr eaLnBrk="1" hangingPunct="1"/>
            <a:r>
              <a:rPr lang="ru-RU" sz="4000" smtClean="0"/>
              <a:t>алгоритмичность при работе с информацией; </a:t>
            </a:r>
          </a:p>
          <a:p>
            <a:pPr eaLnBrk="1" hangingPunct="1"/>
            <a:r>
              <a:rPr lang="ru-RU" sz="4000" smtClean="0"/>
              <a:t>технологичность;</a:t>
            </a:r>
          </a:p>
          <a:p>
            <a:pPr eaLnBrk="1" hangingPunct="1"/>
            <a:r>
              <a:rPr lang="ru-RU" sz="4000" smtClean="0"/>
              <a:t>обобщённость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Технологическая карта урока 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400" smtClean="0"/>
              <a:t>– это способ графического проектирования урока, таблица, позволяющая структурировать урок по выбранным учителем параметрам.</a:t>
            </a:r>
          </a:p>
          <a:p>
            <a:pPr eaLnBrk="1" hangingPunct="1"/>
            <a:endParaRPr 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0"/>
            <a:ext cx="749776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Параметры урока: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042988" y="1196975"/>
            <a:ext cx="8101012" cy="4800600"/>
          </a:xfrm>
        </p:spPr>
        <p:txBody>
          <a:bodyPr/>
          <a:lstStyle/>
          <a:p>
            <a:pPr eaLnBrk="1" hangingPunct="1"/>
            <a:r>
              <a:rPr lang="ru-RU" sz="4000" smtClean="0"/>
              <a:t>этапы урока, </a:t>
            </a:r>
          </a:p>
          <a:p>
            <a:pPr eaLnBrk="1" hangingPunct="1"/>
            <a:r>
              <a:rPr lang="ru-RU" sz="4000" smtClean="0"/>
              <a:t>его цели, </a:t>
            </a:r>
          </a:p>
          <a:p>
            <a:pPr eaLnBrk="1" hangingPunct="1"/>
            <a:r>
              <a:rPr lang="ru-RU" sz="4000" smtClean="0"/>
              <a:t>содержание учебного материала,</a:t>
            </a:r>
          </a:p>
          <a:p>
            <a:pPr eaLnBrk="1" hangingPunct="1"/>
            <a:r>
              <a:rPr lang="ru-RU" sz="4000" smtClean="0"/>
              <a:t>методы и приемы организации учебной деятельности обучающихся, </a:t>
            </a:r>
          </a:p>
          <a:p>
            <a:pPr eaLnBrk="1" hangingPunct="1"/>
            <a:r>
              <a:rPr lang="ru-RU" sz="4000" smtClean="0"/>
              <a:t>деятельность учителя и деятельность обучающихся.</a:t>
            </a:r>
          </a:p>
          <a:p>
            <a:pPr eaLnBrk="1" hangingPunct="1"/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7763" cy="9937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>Структура технологической карты включает:</a:t>
            </a:r>
            <a:endParaRPr lang="ru-RU" sz="36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684213" y="1196975"/>
            <a:ext cx="8459787" cy="4800600"/>
          </a:xfrm>
        </p:spPr>
        <p:txBody>
          <a:bodyPr/>
          <a:lstStyle/>
          <a:p>
            <a:pPr eaLnBrk="1" hangingPunct="1"/>
            <a:r>
              <a:rPr lang="ru-RU" sz="2000" smtClean="0"/>
              <a:t>ФИО автора, разработчика урока; </a:t>
            </a:r>
          </a:p>
          <a:p>
            <a:pPr eaLnBrk="1" hangingPunct="1"/>
            <a:r>
              <a:rPr lang="ru-RU" sz="2000" smtClean="0"/>
              <a:t>название учебника, класс, автор учебника, раздел и тему с указанием часов, отведенных на ее изучение;</a:t>
            </a:r>
          </a:p>
          <a:p>
            <a:pPr eaLnBrk="1" hangingPunct="1"/>
            <a:r>
              <a:rPr lang="ru-RU" sz="2000" smtClean="0"/>
              <a:t>название темы</a:t>
            </a:r>
          </a:p>
          <a:p>
            <a:pPr eaLnBrk="1" hangingPunct="1"/>
            <a:r>
              <a:rPr lang="ru-RU" sz="2000" smtClean="0"/>
              <a:t> цель освоения учебного содержания</a:t>
            </a:r>
          </a:p>
          <a:p>
            <a:pPr eaLnBrk="1" hangingPunct="1"/>
            <a:r>
              <a:rPr lang="ru-RU" sz="2000" smtClean="0"/>
              <a:t> планируемые результаты (личностные, предметные, метапредметные, информационно-интеллектуальную компетентность и УУД)</a:t>
            </a:r>
          </a:p>
          <a:p>
            <a:pPr eaLnBrk="1" hangingPunct="1"/>
            <a:r>
              <a:rPr lang="ru-RU" sz="2000" smtClean="0"/>
              <a:t> метапредметные связи и организацию пространства (формы работы и ресурсы)</a:t>
            </a:r>
          </a:p>
          <a:p>
            <a:pPr eaLnBrk="1" hangingPunct="1"/>
            <a:r>
              <a:rPr lang="ru-RU" sz="2000" smtClean="0"/>
              <a:t> основные понятия темы</a:t>
            </a:r>
          </a:p>
          <a:p>
            <a:pPr eaLnBrk="1" hangingPunct="1"/>
            <a:r>
              <a:rPr lang="ru-RU" sz="2000" smtClean="0"/>
              <a:t> технологию изучения указанной темы (на каждом этапе работы определяется цель и прогнозируемый результат, даются практические задания на отработку материала и диагностические задания на проверку его понимания и усвоения)</a:t>
            </a:r>
          </a:p>
          <a:p>
            <a:pPr eaLnBrk="1" hangingPunct="1"/>
            <a:r>
              <a:rPr lang="ru-RU" sz="2000" smtClean="0"/>
              <a:t> контрольное задание на проверку достижения планируемых результатов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1143000" y="214313"/>
            <a:ext cx="7858125" cy="4800600"/>
          </a:xfrm>
        </p:spPr>
        <p:txBody>
          <a:bodyPr/>
          <a:lstStyle/>
          <a:p>
            <a:pPr eaLnBrk="1" hangingPunct="1"/>
            <a:r>
              <a:rPr lang="ru-RU" smtClean="0"/>
              <a:t>Технологическая карта позволяет увидеть учебный материал целостно и системно, проектировать образовательный процесс по освоению темы с учётом цели освоения курса, гибко использовать эффективные приёмы и формы работы с детьми на уроке, согласовать действия учителя и учащихся, организовать самостоятельную деятельность школьников в процессе обучения; осуществлять интегративный контроль результатов учебной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164</TotalTime>
  <Words>1314</Words>
  <Application>Microsoft Office PowerPoint</Application>
  <PresentationFormat>Экран (4:3)</PresentationFormat>
  <Paragraphs>236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Corbel</vt:lpstr>
      <vt:lpstr>Wingdings 2</vt:lpstr>
      <vt:lpstr>Verdana</vt:lpstr>
      <vt:lpstr>Calibri</vt:lpstr>
      <vt:lpstr>Gill Sans MT</vt:lpstr>
      <vt:lpstr>Times New Roman</vt:lpstr>
      <vt:lpstr>Солнцестояние</vt:lpstr>
      <vt:lpstr>Основные принципы составления технологической карты урока </vt:lpstr>
      <vt:lpstr>Технологическая карта </vt:lpstr>
      <vt:lpstr>Понятие «технологическая карта»</vt:lpstr>
      <vt:lpstr>Слайд 4</vt:lpstr>
      <vt:lpstr>Технологической карте присущи следующие отличительные черты:</vt:lpstr>
      <vt:lpstr>Технологическая карта урока </vt:lpstr>
      <vt:lpstr>Параметры урока:</vt:lpstr>
      <vt:lpstr>Структура технологической карты включает:</vt:lpstr>
      <vt:lpstr>Слайд 9</vt:lpstr>
      <vt:lpstr>Технологическая карта позволит учителю:</vt:lpstr>
      <vt:lpstr>Слайд 11</vt:lpstr>
      <vt:lpstr>Слайд 12</vt:lpstr>
      <vt:lpstr>Примеры шаблонов технологических карт:</vt:lpstr>
      <vt:lpstr>Тип урока: </vt:lpstr>
      <vt:lpstr>Формирование УУД</vt:lpstr>
      <vt:lpstr>Технологическая цепочка урока </vt:lpstr>
      <vt:lpstr>Технологическая цепочка урока </vt:lpstr>
      <vt:lpstr>Технологическая цепочка урока </vt:lpstr>
      <vt:lpstr>Технологическая цепочка урока </vt:lpstr>
      <vt:lpstr>Технологическая цепочка урока </vt:lpstr>
      <vt:lpstr>Технологическая цепочка урока </vt:lpstr>
      <vt:lpstr>Технологическая цепочка урока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составления технологической карты урока</dc:title>
  <dc:creator>XP GAME 2010</dc:creator>
  <cp:lastModifiedBy>Виктор</cp:lastModifiedBy>
  <cp:revision>16</cp:revision>
  <dcterms:created xsi:type="dcterms:W3CDTF">2014-03-17T18:38:34Z</dcterms:created>
  <dcterms:modified xsi:type="dcterms:W3CDTF">2014-06-19T14:29:55Z</dcterms:modified>
</cp:coreProperties>
</file>