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128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67" r:id="rId6"/>
    <p:sldId id="332" r:id="rId7"/>
    <p:sldId id="268" r:id="rId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33CC"/>
    <a:srgbClr val="CC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26" autoAdjust="0"/>
    <p:restoredTop sz="94660"/>
  </p:normalViewPr>
  <p:slideViewPr>
    <p:cSldViewPr>
      <p:cViewPr>
        <p:scale>
          <a:sx n="78" d="100"/>
          <a:sy n="78" d="100"/>
        </p:scale>
        <p:origin x="-1884" y="-84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39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0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1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2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3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4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933450"/>
            <a:ext cx="4341813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6153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5813" cy="372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252648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ED19845-1E6F-409F-A1DA-618E475622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4234A-00EE-40DE-BAB3-92DC1A2FBE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B9E47-03BB-4F2B-8E4C-50EF249238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2313A9E-EB89-4896-B81B-1E7C96ACE9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3C1BD-26DD-4656-A758-DD3D1DC48E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AEAA8-76A8-4953-B5DA-686A9659C8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B44FD430-89BD-435D-8D0C-6A282CBC34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DE589-C391-4AF6-B7B2-CD894A29CC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2712F-A577-402E-8DC8-9B43236928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E365-C08F-4087-B7EF-6758741E02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E41E8-B391-488A-A16D-3E0DF56B26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C48FEB3-5780-4C9F-A26A-372E1F99B286}" type="datetimeFigureOut">
              <a:rPr lang="en-US" smtClean="0"/>
              <a:pPr>
                <a:defRPr/>
              </a:pPr>
              <a:t>12/14/2014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5E67D33-B8A7-4590-B180-7B796B6353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9" r:id="rId1"/>
    <p:sldLayoutId id="2147485130" r:id="rId2"/>
    <p:sldLayoutId id="2147485131" r:id="rId3"/>
    <p:sldLayoutId id="2147485132" r:id="rId4"/>
    <p:sldLayoutId id="2147485133" r:id="rId5"/>
    <p:sldLayoutId id="2147485134" r:id="rId6"/>
    <p:sldLayoutId id="2147485135" r:id="rId7"/>
    <p:sldLayoutId id="2147485136" r:id="rId8"/>
    <p:sldLayoutId id="2147485137" r:id="rId9"/>
    <p:sldLayoutId id="2147485138" r:id="rId10"/>
    <p:sldLayoutId id="2147485139" r:id="rId11"/>
    <p:sldLayoutId id="214748514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827584" y="260649"/>
            <a:ext cx="8137028" cy="576063"/>
          </a:xfrm>
        </p:spPr>
        <p:txBody>
          <a:bodyPr lIns="90000" tIns="46800" rIns="90000" bIns="46800"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i="1" dirty="0" smtClean="0">
                <a:solidFill>
                  <a:srgbClr val="CC0000"/>
                </a:solidFill>
              </a:rPr>
              <a:t/>
            </a:r>
            <a:br>
              <a:rPr lang="ru-RU" sz="3200" i="1" dirty="0" smtClean="0">
                <a:solidFill>
                  <a:srgbClr val="CC0000"/>
                </a:solidFill>
              </a:rPr>
            </a:br>
            <a:r>
              <a:rPr lang="ru-RU" sz="3200" i="1" dirty="0" smtClean="0">
                <a:solidFill>
                  <a:srgbClr val="CC0000"/>
                </a:solidFill>
              </a:rPr>
              <a:t/>
            </a:r>
            <a:br>
              <a:rPr lang="ru-RU" sz="3200" i="1" dirty="0" smtClean="0">
                <a:solidFill>
                  <a:srgbClr val="CC0000"/>
                </a:solidFill>
              </a:rPr>
            </a:br>
            <a:r>
              <a:rPr lang="ru-RU" sz="3200" i="1" dirty="0" smtClean="0">
                <a:solidFill>
                  <a:srgbClr val="CC0000"/>
                </a:solidFill>
              </a:rPr>
              <a:t/>
            </a:r>
            <a:br>
              <a:rPr lang="ru-RU" sz="3200" i="1" dirty="0" smtClean="0">
                <a:solidFill>
                  <a:srgbClr val="CC0000"/>
                </a:solidFill>
              </a:rPr>
            </a:br>
            <a:r>
              <a:rPr lang="ru-RU" sz="3200" i="1" dirty="0" smtClean="0">
                <a:solidFill>
                  <a:srgbClr val="CC0000"/>
                </a:solidFill>
              </a:rPr>
              <a:t/>
            </a:r>
            <a:br>
              <a:rPr lang="ru-RU" sz="3200" i="1" dirty="0" smtClean="0">
                <a:solidFill>
                  <a:srgbClr val="CC0000"/>
                </a:solidFill>
              </a:rPr>
            </a:br>
            <a:r>
              <a:rPr lang="ru-RU" sz="3200" i="1" dirty="0" smtClean="0">
                <a:solidFill>
                  <a:srgbClr val="CC0000"/>
                </a:solidFill>
              </a:rPr>
              <a:t/>
            </a:r>
            <a:br>
              <a:rPr lang="ru-RU" sz="3200" i="1" dirty="0" smtClean="0">
                <a:solidFill>
                  <a:srgbClr val="CC0000"/>
                </a:solidFill>
              </a:rPr>
            </a:br>
            <a:r>
              <a:rPr lang="ru-RU" sz="3200" i="1" dirty="0">
                <a:solidFill>
                  <a:srgbClr val="CC0000"/>
                </a:solidFill>
              </a:rPr>
              <a:t/>
            </a:r>
            <a:br>
              <a:rPr lang="ru-RU" sz="3200" i="1" dirty="0">
                <a:solidFill>
                  <a:srgbClr val="CC0000"/>
                </a:solidFill>
              </a:rPr>
            </a:br>
            <a:r>
              <a:rPr lang="ru-RU" sz="3200" i="1" dirty="0" smtClean="0">
                <a:solidFill>
                  <a:srgbClr val="CC0000"/>
                </a:solidFill>
              </a:rPr>
              <a:t>              </a:t>
            </a:r>
            <a:br>
              <a:rPr lang="ru-RU" sz="3200" i="1" dirty="0" smtClean="0">
                <a:solidFill>
                  <a:srgbClr val="CC0000"/>
                </a:solidFill>
              </a:rPr>
            </a:br>
            <a:r>
              <a:rPr lang="ru-RU" sz="3200" i="1" dirty="0" smtClean="0">
                <a:solidFill>
                  <a:srgbClr val="CC0000"/>
                </a:solidFill>
              </a:rPr>
              <a:t>      </a:t>
            </a:r>
            <a:r>
              <a:rPr lang="ru-RU" sz="4000" b="1" i="1" u="sng" dirty="0" smtClean="0">
                <a:solidFill>
                  <a:srgbClr val="CC0000"/>
                </a:solidFill>
              </a:rPr>
              <a:t>Министерство образования РМ</a:t>
            </a:r>
            <a:br>
              <a:rPr lang="ru-RU" sz="4000" b="1" i="1" u="sng" dirty="0" smtClean="0">
                <a:solidFill>
                  <a:srgbClr val="CC0000"/>
                </a:solidFill>
              </a:rPr>
            </a:br>
            <a:r>
              <a:rPr lang="ru-RU" sz="4000" b="1" i="1" u="sng" dirty="0" smtClean="0">
                <a:solidFill>
                  <a:srgbClr val="CC0000"/>
                </a:solidFill>
              </a:rPr>
              <a:t/>
            </a:r>
            <a:br>
              <a:rPr lang="ru-RU" sz="4000" b="1" i="1" u="sng" dirty="0" smtClean="0">
                <a:solidFill>
                  <a:srgbClr val="CC0000"/>
                </a:solidFill>
              </a:rPr>
            </a:br>
            <a:r>
              <a:rPr lang="ru-RU" sz="2200" b="1" i="1" dirty="0" smtClean="0">
                <a:solidFill>
                  <a:srgbClr val="CC0000"/>
                </a:solidFill>
              </a:rPr>
              <a:t>Портфолио</a:t>
            </a:r>
            <a:r>
              <a:rPr lang="ru-RU" sz="2200" i="1" dirty="0" smtClean="0">
                <a:solidFill>
                  <a:srgbClr val="000099"/>
                </a:solidFill>
              </a:rPr>
              <a:t> </a:t>
            </a:r>
            <a:br>
              <a:rPr lang="ru-RU" sz="2200" i="1" dirty="0" smtClean="0">
                <a:solidFill>
                  <a:srgbClr val="000099"/>
                </a:solidFill>
              </a:rPr>
            </a:br>
            <a:r>
              <a:rPr lang="ru-RU" sz="2200" i="1" dirty="0" smtClean="0">
                <a:solidFill>
                  <a:srgbClr val="000099"/>
                </a:solidFill>
              </a:rPr>
              <a:t/>
            </a:r>
            <a:br>
              <a:rPr lang="ru-RU" sz="2200" i="1" dirty="0" smtClean="0">
                <a:solidFill>
                  <a:srgbClr val="000099"/>
                </a:solidFill>
              </a:rPr>
            </a:br>
            <a:r>
              <a:rPr lang="ru-RU" sz="2200" i="1" dirty="0" smtClean="0">
                <a:solidFill>
                  <a:srgbClr val="000099"/>
                </a:solidFill>
              </a:rPr>
              <a:t/>
            </a:r>
            <a:br>
              <a:rPr lang="ru-RU" sz="2200" i="1" dirty="0" smtClean="0">
                <a:solidFill>
                  <a:srgbClr val="000099"/>
                </a:solidFill>
              </a:rPr>
            </a:br>
            <a:r>
              <a:rPr lang="ru-RU" sz="2200" b="1" i="1" dirty="0" err="1" smtClean="0">
                <a:solidFill>
                  <a:srgbClr val="FF0000"/>
                </a:solidFill>
              </a:rPr>
              <a:t>Акаемовой</a:t>
            </a:r>
            <a:r>
              <a:rPr lang="ru-RU" sz="2200" b="1" i="1" dirty="0" smtClean="0">
                <a:solidFill>
                  <a:srgbClr val="FF0000"/>
                </a:solidFill>
              </a:rPr>
              <a:t> Елены Ивановны, </a:t>
            </a:r>
            <a:br>
              <a:rPr lang="ru-RU" sz="2200" b="1" i="1" dirty="0" smtClean="0">
                <a:solidFill>
                  <a:srgbClr val="FF0000"/>
                </a:solidFill>
              </a:rPr>
            </a:br>
            <a:r>
              <a:rPr lang="ru-RU" sz="2200" b="1" i="1" dirty="0" smtClean="0">
                <a:solidFill>
                  <a:srgbClr val="FF0000"/>
                </a:solidFill>
              </a:rPr>
              <a:t>музыкального руководителя МДОУ </a:t>
            </a:r>
            <a:br>
              <a:rPr lang="ru-RU" sz="2200" b="1" i="1" dirty="0" smtClean="0">
                <a:solidFill>
                  <a:srgbClr val="FF0000"/>
                </a:solidFill>
              </a:rPr>
            </a:br>
            <a:r>
              <a:rPr lang="ru-RU" sz="2200" b="1" i="1" dirty="0" smtClean="0">
                <a:solidFill>
                  <a:srgbClr val="FF0000"/>
                </a:solidFill>
              </a:rPr>
              <a:t>«Детский сад №55 </a:t>
            </a:r>
            <a:br>
              <a:rPr lang="ru-RU" sz="2200" b="1" i="1" dirty="0" smtClean="0">
                <a:solidFill>
                  <a:srgbClr val="FF0000"/>
                </a:solidFill>
              </a:rPr>
            </a:br>
            <a:r>
              <a:rPr lang="ru-RU" sz="2200" b="1" i="1" dirty="0" smtClean="0">
                <a:solidFill>
                  <a:srgbClr val="FF0000"/>
                </a:solidFill>
              </a:rPr>
              <a:t>комбинированного вида»</a:t>
            </a:r>
            <a:br>
              <a:rPr lang="ru-RU" sz="2200" b="1" i="1" dirty="0" smtClean="0">
                <a:solidFill>
                  <a:srgbClr val="FF0000"/>
                </a:solidFill>
              </a:rPr>
            </a:br>
            <a:r>
              <a:rPr lang="ru-RU" sz="2200" b="1" i="1" dirty="0" err="1" smtClean="0">
                <a:solidFill>
                  <a:srgbClr val="FF0000"/>
                </a:solidFill>
              </a:rPr>
              <a:t>г.о</a:t>
            </a:r>
            <a:r>
              <a:rPr lang="ru-RU" sz="2200" b="1" i="1" dirty="0" smtClean="0">
                <a:solidFill>
                  <a:srgbClr val="FF0000"/>
                </a:solidFill>
              </a:rPr>
              <a:t>. Саранск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63600" y="4149725"/>
            <a:ext cx="8280400" cy="2511425"/>
          </a:xfrm>
        </p:spPr>
        <p:txBody>
          <a:bodyPr lIns="90000" tIns="46800" rIns="90000" bIns="46800" rtlCol="0">
            <a:normAutofit fontScale="92500" lnSpcReduction="20000"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 smtClean="0">
              <a:solidFill>
                <a:srgbClr val="B80047"/>
              </a:solidFill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 smtClean="0">
              <a:solidFill>
                <a:srgbClr val="CC0066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u="sng" dirty="0" smtClean="0"/>
              <a:t>Дата рождения: </a:t>
            </a:r>
            <a:r>
              <a:rPr lang="en-US" sz="1800" b="1" dirty="0" smtClean="0"/>
              <a:t>17</a:t>
            </a:r>
            <a:r>
              <a:rPr lang="ru-RU" sz="1800" b="1" dirty="0" smtClean="0"/>
              <a:t>.0</a:t>
            </a:r>
            <a:r>
              <a:rPr lang="en-US" sz="1800" b="1" dirty="0" smtClean="0"/>
              <a:t>9</a:t>
            </a:r>
            <a:r>
              <a:rPr lang="ru-RU" sz="1800" b="1" dirty="0" smtClean="0"/>
              <a:t>.19</a:t>
            </a:r>
            <a:r>
              <a:rPr lang="en-US" sz="1800" b="1" dirty="0" smtClean="0"/>
              <a:t>63</a:t>
            </a:r>
            <a:endParaRPr lang="ru-RU" sz="1800" b="1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u="sng" dirty="0" smtClean="0"/>
              <a:t>Профессиональное образование:</a:t>
            </a:r>
            <a:r>
              <a:rPr lang="en-US" sz="1800" b="1" u="sng" dirty="0" smtClean="0"/>
              <a:t> </a:t>
            </a:r>
            <a:r>
              <a:rPr lang="ru-RU" sz="1800" b="1" dirty="0" smtClean="0"/>
              <a:t>средне – специальное, окончила музыкальное училище им. Л. П. </a:t>
            </a:r>
            <a:r>
              <a:rPr lang="ru-RU" sz="1800" b="1" dirty="0" err="1" smtClean="0"/>
              <a:t>Кирюкова</a:t>
            </a:r>
            <a:r>
              <a:rPr lang="ru-RU" sz="1800" b="1" dirty="0" smtClean="0"/>
              <a:t> в 1984 по специальности «Дирижер - </a:t>
            </a:r>
            <a:r>
              <a:rPr lang="ru-RU" sz="1800" b="1" dirty="0" err="1" smtClean="0"/>
              <a:t>хоровик</a:t>
            </a:r>
            <a:r>
              <a:rPr lang="ru-RU" sz="1800" b="1" dirty="0" smtClean="0"/>
              <a:t>» ,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 smtClean="0"/>
              <a:t>«Учитель пения»; высшее</a:t>
            </a:r>
            <a:r>
              <a:rPr lang="ru-RU" sz="1800" b="1" i="1" dirty="0" smtClean="0"/>
              <a:t>, </a:t>
            </a:r>
            <a:r>
              <a:rPr lang="ru-RU" sz="1800" b="1" dirty="0" smtClean="0"/>
              <a:t>окончила МГПИ им. М. Е. </a:t>
            </a:r>
            <a:r>
              <a:rPr lang="ru-RU" sz="1800" b="1" dirty="0" err="1" smtClean="0"/>
              <a:t>Евсевьева</a:t>
            </a:r>
            <a:r>
              <a:rPr lang="ru-RU" sz="1800" b="1" dirty="0" smtClean="0"/>
              <a:t>  </a:t>
            </a:r>
            <a:r>
              <a:rPr lang="ru-RU" sz="1800" b="1" i="1" dirty="0" smtClean="0"/>
              <a:t> </a:t>
            </a:r>
            <a:r>
              <a:rPr lang="ru-RU" sz="1800" b="1" dirty="0" smtClean="0"/>
              <a:t>в </a:t>
            </a:r>
            <a:r>
              <a:rPr lang="en-US" sz="1800" b="1" dirty="0" smtClean="0"/>
              <a:t>1990</a:t>
            </a:r>
            <a:r>
              <a:rPr lang="ru-RU" sz="1800" b="1" dirty="0" smtClean="0"/>
              <a:t>    году  по специальности «Филология».</a:t>
            </a:r>
            <a:endParaRPr lang="ru-RU" sz="1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u="sng" dirty="0" smtClean="0"/>
              <a:t>Стаж педагогической работы </a:t>
            </a:r>
            <a:r>
              <a:rPr lang="ru-RU" sz="1800" b="1" dirty="0" smtClean="0"/>
              <a:t>: 30 лет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u="sng" dirty="0" smtClean="0"/>
              <a:t>Общий трудовой стаж: </a:t>
            </a:r>
            <a:r>
              <a:rPr lang="ru-RU" sz="1800" b="1" dirty="0" smtClean="0"/>
              <a:t>30 лет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u="sng" dirty="0" smtClean="0"/>
              <a:t>Наличие квалификационной категории:</a:t>
            </a:r>
            <a:r>
              <a:rPr lang="en-US" sz="1800" b="1" dirty="0" smtClean="0">
                <a:latin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</a:rPr>
              <a:t>1 квалификационная категория</a:t>
            </a:r>
            <a:endParaRPr lang="ru-RU" sz="1800" b="1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 smtClean="0"/>
              <a:t>Дата последней аттестации: 27 января 2010 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561878"/>
            <a:ext cx="2232248" cy="31566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184150"/>
            <a:ext cx="7748588" cy="1435100"/>
          </a:xfrm>
        </p:spPr>
        <p:txBody>
          <a:bodyPr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 smtClean="0">
                <a:solidFill>
                  <a:srgbClr val="C00000"/>
                </a:solidFill>
              </a:rPr>
              <a:t>3. Результаты воспитанников</a:t>
            </a:r>
          </a:p>
        </p:txBody>
      </p:sp>
      <p:pic>
        <p:nvPicPr>
          <p:cNvPr id="4098" name="Picture 2" descr="156BBD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78" y="1484783"/>
            <a:ext cx="3832268" cy="52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Пользователь\Desktop\Мои документы\АТТЕСТАЦИЯ\аттестация - 2014\справки Акаемовой Е.И\Изображение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1" y="1484784"/>
            <a:ext cx="3529022" cy="52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676456" cy="2088232"/>
          </a:xfrm>
        </p:spPr>
        <p:txBody>
          <a:bodyPr>
            <a:normAutofit fontScale="90000"/>
          </a:bodyPr>
          <a:lstStyle/>
          <a:p>
            <a:pPr marL="679450" lvl="0" indent="-679450" fontAlgn="base">
              <a:spcBef>
                <a:spcPct val="20000"/>
              </a:spcBef>
              <a:spcAft>
                <a:spcPct val="0"/>
              </a:spcAft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b="1" i="1" dirty="0" smtClean="0">
                <a:solidFill>
                  <a:srgbClr val="B80047"/>
                </a:solidFill>
              </a:rPr>
              <a:t/>
            </a:r>
            <a:br>
              <a:rPr lang="ru-RU" sz="2800" b="1" i="1" dirty="0" smtClean="0">
                <a:solidFill>
                  <a:srgbClr val="B80047"/>
                </a:solidFill>
              </a:rPr>
            </a:br>
            <a:r>
              <a:rPr lang="ru-RU" sz="4000" b="1" i="1" dirty="0" smtClean="0">
                <a:solidFill>
                  <a:srgbClr val="B80047"/>
                </a:solidFill>
              </a:rPr>
              <a:t>4. Наличие публикаций, включая интернет – публикации</a:t>
            </a:r>
            <a:r>
              <a:rPr lang="ru-RU" sz="1800" b="1" i="1" cap="none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i="1" cap="none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endParaRPr lang="ru-RU" sz="2800" b="1" i="1" dirty="0" smtClean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2905780"/>
            <a:ext cx="624644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http</a:t>
            </a:r>
            <a:r>
              <a:rPr lang="ru-RU" sz="31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//</a:t>
            </a:r>
            <a:r>
              <a:rPr lang="en-US" sz="31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www</a:t>
            </a:r>
            <a:r>
              <a:rPr lang="ru-RU" sz="31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en-US" sz="31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schoolrm.ru/ds55sar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332657"/>
            <a:ext cx="7848872" cy="1944215"/>
          </a:xfrm>
        </p:spPr>
        <p:txBody>
          <a:bodyPr>
            <a:normAutofit/>
          </a:bodyPr>
          <a:lstStyle/>
          <a:p>
            <a:pPr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 smtClean="0">
                <a:solidFill>
                  <a:srgbClr val="A50021"/>
                </a:solidFill>
              </a:rPr>
              <a:t>5. </a:t>
            </a:r>
            <a:r>
              <a:rPr lang="ru-RU" sz="2800" b="1" i="1" dirty="0" smtClean="0">
                <a:solidFill>
                  <a:srgbClr val="A50021"/>
                </a:solidFill>
              </a:rPr>
              <a:t>Выступление на научно-практических конференциях, </a:t>
            </a:r>
            <a:r>
              <a:rPr lang="ru-RU" sz="2800" b="1" i="1" dirty="0" err="1" smtClean="0">
                <a:solidFill>
                  <a:srgbClr val="A50021"/>
                </a:solidFill>
              </a:rPr>
              <a:t>педчтениях</a:t>
            </a:r>
            <a:r>
              <a:rPr lang="ru-RU" sz="2800" b="1" i="1" dirty="0" smtClean="0">
                <a:solidFill>
                  <a:srgbClr val="A50021"/>
                </a:solidFill>
              </a:rPr>
              <a:t>, семинарах, секциях; проведение открытых занятий, мастер – классов, мероприятий.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2060848"/>
            <a:ext cx="7756525" cy="4346302"/>
          </a:xfrm>
        </p:spPr>
        <p:txBody>
          <a:bodyPr>
            <a:normAutofit fontScale="92500" lnSpcReduction="10000"/>
          </a:bodyPr>
          <a:lstStyle/>
          <a:p>
            <a:pPr marL="679450" indent="-679450" eaLnBrk="1" hangingPunct="1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1800" b="1" dirty="0" smtClean="0"/>
          </a:p>
          <a:p>
            <a:pPr marL="0" indent="0" algn="ctr">
              <a:buNone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уровень:</a:t>
            </a:r>
            <a:endParaRPr lang="ru-RU" sz="1400" b="1" dirty="0" smtClean="0"/>
          </a:p>
          <a:p>
            <a:pPr>
              <a:buFontTx/>
              <a:buChar char="-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Участие в заседании круглого стола в ГБОУ ДПО (ПК) С  «Совершенствование  профессиональной деятельности музыкального руководителя в соответствии с ФГОС ДО»</a:t>
            </a:r>
          </a:p>
          <a:p>
            <a:pPr algn="ctr">
              <a:buFontTx/>
              <a:buChar char="-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1600" b="1" i="1" dirty="0" smtClean="0">
                <a:solidFill>
                  <a:srgbClr val="FF0000"/>
                </a:solidFill>
                <a:cs typeface="Aharoni" pitchFamily="2" charset="-79"/>
              </a:rPr>
              <a:t>Муниципальный уровень:</a:t>
            </a:r>
          </a:p>
          <a:p>
            <a:pPr>
              <a:buFontTx/>
              <a:buChar char="-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1400" b="1" dirty="0" smtClean="0">
                <a:solidFill>
                  <a:schemeClr val="tx1"/>
                </a:solidFill>
                <a:cs typeface="Aharoni" pitchFamily="2" charset="-79"/>
              </a:rPr>
              <a:t>1. </a:t>
            </a:r>
            <a:r>
              <a:rPr lang="ru-RU" sz="1400" b="1" dirty="0">
                <a:solidFill>
                  <a:schemeClr val="tx1"/>
                </a:solidFill>
                <a:cs typeface="Aharoni" pitchFamily="2" charset="-79"/>
              </a:rPr>
              <a:t>Т</a:t>
            </a:r>
            <a:r>
              <a:rPr lang="ru-RU" sz="1400" b="1" dirty="0" smtClean="0">
                <a:solidFill>
                  <a:schemeClr val="tx1"/>
                </a:solidFill>
                <a:cs typeface="Aharoni" pitchFamily="2" charset="-79"/>
              </a:rPr>
              <a:t>ворческий отчет  об организации инновационной деятельности педагогического коллектива  МДОУ «Детский сад №55». Музыкальный мастер-класс в подготовительной группе  «Приключения туристов» (2010 г.)</a:t>
            </a:r>
          </a:p>
          <a:p>
            <a:pPr>
              <a:buFontTx/>
              <a:buChar char="-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1400" b="1" dirty="0" smtClean="0">
                <a:solidFill>
                  <a:schemeClr val="tx1"/>
                </a:solidFill>
                <a:cs typeface="Aharoni" pitchFamily="2" charset="-79"/>
              </a:rPr>
              <a:t>2. КПК для инструкторов по физической культуре «Совершенствование  деятельности инструктора по физической культуре в условиях ДОУ» . Открытие малых зимних Олимпийских игр в ДОУ» (2012 г.)</a:t>
            </a:r>
          </a:p>
          <a:p>
            <a:pPr lvl="0">
              <a:buClr>
                <a:srgbClr val="F0A22E"/>
              </a:buClr>
              <a:buFontTx/>
              <a:buChar char="-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1400" b="1" dirty="0" smtClean="0">
                <a:solidFill>
                  <a:schemeClr val="tx1"/>
                </a:solidFill>
                <a:cs typeface="Aharoni" pitchFamily="2" charset="-79"/>
              </a:rPr>
              <a:t>3.</a:t>
            </a:r>
            <a:r>
              <a:rPr lang="ru-RU" sz="1400" b="1" dirty="0">
                <a:solidFill>
                  <a:prstClr val="black"/>
                </a:solidFill>
                <a:cs typeface="Aharoni" pitchFamily="2" charset="-79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cs typeface="Aharoni" pitchFamily="2" charset="-79"/>
              </a:rPr>
              <a:t>КПК </a:t>
            </a:r>
            <a:r>
              <a:rPr lang="ru-RU" sz="1400" b="1" dirty="0">
                <a:solidFill>
                  <a:prstClr val="black"/>
                </a:solidFill>
                <a:cs typeface="Aharoni" pitchFamily="2" charset="-79"/>
              </a:rPr>
              <a:t>для инструкторов по физической культуре </a:t>
            </a:r>
            <a:r>
              <a:rPr lang="ru-RU" sz="1400" b="1" dirty="0" smtClean="0">
                <a:solidFill>
                  <a:prstClr val="black"/>
                </a:solidFill>
                <a:cs typeface="Aharoni" pitchFamily="2" charset="-79"/>
              </a:rPr>
              <a:t>« Создание </a:t>
            </a:r>
            <a:r>
              <a:rPr lang="ru-RU" sz="1400" b="1" dirty="0" err="1" smtClean="0">
                <a:solidFill>
                  <a:prstClr val="black"/>
                </a:solidFill>
                <a:cs typeface="Aharoni" pitchFamily="2" charset="-79"/>
              </a:rPr>
              <a:t>здоровьеформирующего</a:t>
            </a:r>
            <a:r>
              <a:rPr lang="ru-RU" sz="1400" b="1" dirty="0" smtClean="0">
                <a:solidFill>
                  <a:prstClr val="black"/>
                </a:solidFill>
                <a:cs typeface="Aharoni" pitchFamily="2" charset="-79"/>
              </a:rPr>
              <a:t> пространства как одно из главных условий повышения качества </a:t>
            </a:r>
            <a:r>
              <a:rPr lang="ru-RU" sz="1400" b="1" dirty="0" err="1" smtClean="0">
                <a:solidFill>
                  <a:prstClr val="black"/>
                </a:solidFill>
                <a:cs typeface="Aharoni" pitchFamily="2" charset="-79"/>
              </a:rPr>
              <a:t>воспитательно</a:t>
            </a:r>
            <a:r>
              <a:rPr lang="ru-RU" sz="1400" b="1" dirty="0" smtClean="0">
                <a:solidFill>
                  <a:prstClr val="black"/>
                </a:solidFill>
                <a:cs typeface="Aharoni" pitchFamily="2" charset="-79"/>
              </a:rPr>
              <a:t>-образовательного процесса в условиях реализации ФГТ в ДОУ . Приветствие детьми  МДОУ  «Детский сад №55» участников августовского  секционного  совещания «О, спорт, ты – мир!» (2012 г.)</a:t>
            </a:r>
          </a:p>
          <a:p>
            <a:pPr lvl="0">
              <a:buClr>
                <a:srgbClr val="F0A22E"/>
              </a:buClr>
              <a:buFontTx/>
              <a:buChar char="-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1400" b="1" dirty="0" smtClean="0">
                <a:solidFill>
                  <a:prstClr val="black"/>
                </a:solidFill>
                <a:cs typeface="Aharoni" pitchFamily="2" charset="-79"/>
              </a:rPr>
              <a:t>4.</a:t>
            </a:r>
            <a:r>
              <a:rPr lang="ru-RU" sz="1400" b="1" dirty="0">
                <a:solidFill>
                  <a:prstClr val="black"/>
                </a:solidFill>
                <a:cs typeface="Aharoni" pitchFamily="2" charset="-79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cs typeface="Aharoni" pitchFamily="2" charset="-79"/>
              </a:rPr>
              <a:t>КПК </a:t>
            </a:r>
            <a:r>
              <a:rPr lang="ru-RU" sz="1400" b="1" dirty="0">
                <a:solidFill>
                  <a:prstClr val="black"/>
                </a:solidFill>
                <a:cs typeface="Aharoni" pitchFamily="2" charset="-79"/>
              </a:rPr>
              <a:t>для инструкторов по физической культуре </a:t>
            </a:r>
            <a:r>
              <a:rPr lang="ru-RU" sz="1400" b="1" dirty="0" smtClean="0">
                <a:solidFill>
                  <a:prstClr val="black"/>
                </a:solidFill>
                <a:cs typeface="Aharoni" pitchFamily="2" charset="-79"/>
              </a:rPr>
              <a:t>«Комплексное использование возможностей физкультурно-оздоровительной работы в формировании личности ребенка-дошкольника». Выступление детей подготовительной группы «Как прекрасен этот мир!» (2014 г.)</a:t>
            </a:r>
          </a:p>
          <a:p>
            <a:pPr lvl="0">
              <a:buClr>
                <a:srgbClr val="F0A22E"/>
              </a:buClr>
              <a:buFontTx/>
              <a:buChar char="-"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1400" b="1" dirty="0" smtClean="0">
                <a:solidFill>
                  <a:prstClr val="black"/>
                </a:solidFill>
                <a:cs typeface="Aharoni" pitchFamily="2" charset="-79"/>
              </a:rPr>
              <a:t>5. Творческая мастерская музыкальных руководителей МДОУ, МАДОУ </a:t>
            </a:r>
            <a:r>
              <a:rPr lang="ru-RU" sz="1400" b="1" dirty="0" err="1" smtClean="0">
                <a:solidFill>
                  <a:prstClr val="black"/>
                </a:solidFill>
                <a:cs typeface="Aharoni" pitchFamily="2" charset="-79"/>
              </a:rPr>
              <a:t>г.о.Саранск</a:t>
            </a:r>
            <a:r>
              <a:rPr lang="ru-RU" sz="1400" b="1" dirty="0" smtClean="0">
                <a:solidFill>
                  <a:prstClr val="black"/>
                </a:solidFill>
                <a:cs typeface="Aharoni" pitchFamily="2" charset="-79"/>
              </a:rPr>
              <a:t>, мастер-класс «Духовно-нравственное воспитание  в различных видах деятельности с учетом  ФГОС». Выступление на тему «Духовно-нравственное воспитание дошкольников на основе музыкально-обрядовых традиций мордовского народа» (2014 г.)</a:t>
            </a:r>
            <a:endParaRPr lang="ru-RU" sz="1400" b="1" dirty="0">
              <a:solidFill>
                <a:prstClr val="black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134938"/>
            <a:ext cx="7797800" cy="1530350"/>
          </a:xfrm>
        </p:spPr>
        <p:txBody>
          <a:bodyPr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i="1" dirty="0" smtClean="0">
                <a:solidFill>
                  <a:srgbClr val="99284C"/>
                </a:solidFill>
              </a:rPr>
              <a:t>10. Участие педагога в профессиональных конкурсах</a:t>
            </a:r>
          </a:p>
        </p:txBody>
      </p:sp>
      <p:pic>
        <p:nvPicPr>
          <p:cNvPr id="5122" name="Picture 2" descr="62902E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93" y="2036267"/>
            <a:ext cx="2680476" cy="368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I:\акаемо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1230"/>
            <a:ext cx="2678320" cy="367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I:\прика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71" y="2011230"/>
            <a:ext cx="2701545" cy="370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>
                <a:solidFill>
                  <a:srgbClr val="99284C"/>
                </a:solidFill>
              </a:rPr>
              <a:t>10. Участие педагога в профессиональных конкурсах</a:t>
            </a:r>
            <a:endParaRPr lang="ru-RU" dirty="0"/>
          </a:p>
        </p:txBody>
      </p:sp>
      <p:pic>
        <p:nvPicPr>
          <p:cNvPr id="17410" name="Picture 2" descr="C:\Users\Пользователь\Desktop\Мои документы\АТТЕСТАЦИЯ\аттестация - 2014\справки Акаемовой Е.И\Изображе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643282" cy="50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Пользователь\Desktop\Мои документы\АТТЕСТАЦИЯ\аттестация - 2014\справки Акаемовой Е.И\Изображение 0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280284" cy="50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184150"/>
            <a:ext cx="7797800" cy="1779588"/>
          </a:xfrm>
        </p:spPr>
        <p:txBody>
          <a:bodyPr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i="1" dirty="0" smtClean="0">
                <a:solidFill>
                  <a:srgbClr val="C00000"/>
                </a:solidFill>
              </a:rPr>
              <a:t>11. Награды и поощрения педагога в </a:t>
            </a:r>
            <a:r>
              <a:rPr lang="ru-RU" sz="2000" i="1" dirty="0" err="1" smtClean="0">
                <a:solidFill>
                  <a:srgbClr val="C00000"/>
                </a:solidFill>
              </a:rPr>
              <a:t>межаттестационный</a:t>
            </a:r>
            <a:r>
              <a:rPr lang="ru-RU" sz="2000" i="1" dirty="0" smtClean="0">
                <a:solidFill>
                  <a:srgbClr val="C00000"/>
                </a:solidFill>
              </a:rPr>
              <a:t> период органами государственной власти, МО РМ, муниципальными отделами управлением образования, общественными организациями, педагогическими сообществами, родительской общественностью</a:t>
            </a:r>
          </a:p>
        </p:txBody>
      </p:sp>
      <p:sp>
        <p:nvSpPr>
          <p:cNvPr id="36867" name="Объект 1"/>
          <p:cNvSpPr>
            <a:spLocks noGrp="1"/>
          </p:cNvSpPr>
          <p:nvPr>
            <p:ph idx="1"/>
          </p:nvPr>
        </p:nvSpPr>
        <p:spPr>
          <a:xfrm flipH="1">
            <a:off x="8280400" y="6021388"/>
            <a:ext cx="46038" cy="104775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Symbol" pitchFamily="18" charset="2"/>
              <a:buNone/>
            </a:pPr>
            <a:endParaRPr lang="ru-RU" smtClean="0"/>
          </a:p>
        </p:txBody>
      </p:sp>
      <p:pic>
        <p:nvPicPr>
          <p:cNvPr id="6146" name="Picture 2" descr="CF843A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3329001" cy="457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C:\Users\Пользователь\Desktop\Мои документы\АТТЕСТАЦИЯ\аттестация - 2014\справки Акаемовой Е.И\Изображение 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3324265" cy="45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2187</TotalTime>
  <Words>382</Words>
  <Application>Microsoft Office PowerPoint</Application>
  <PresentationFormat>Экран (4:3)</PresentationFormat>
  <Paragraphs>26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                           Министерство образования РМ  Портфолио    Акаемовой Елены Ивановны,  музыкального руководителя МДОУ  «Детский сад №55  комбинированного вида» г.о. Саранск</vt:lpstr>
      <vt:lpstr>3. Результаты воспитанников</vt:lpstr>
      <vt:lpstr> 4. Наличие публикаций, включая интернет – публикации  </vt:lpstr>
      <vt:lpstr>5. Выступление на научно-практических конференциях, педчтениях, семинарах, секциях; проведение открытых занятий, мастер – классов, мероприятий.</vt:lpstr>
      <vt:lpstr>10. Участие педагога в профессиональных конкурсах</vt:lpstr>
      <vt:lpstr>10. Участие педагога в профессиональных конкурсах</vt:lpstr>
      <vt:lpstr>11. Награды и поощрения педагога в межаттестационный период органами государственной власти, МО РМ, муниципальными отделами управлением образования, общественными организациями, педагогическими сообществами, родительской общественностью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ПНПО в развитии (модернизации) образования страны</dc:title>
  <dc:creator>User User</dc:creator>
  <cp:lastModifiedBy>Ирина</cp:lastModifiedBy>
  <cp:revision>189</cp:revision>
  <cp:lastPrinted>1601-01-01T00:00:00Z</cp:lastPrinted>
  <dcterms:created xsi:type="dcterms:W3CDTF">2010-08-04T11:06:49Z</dcterms:created>
  <dcterms:modified xsi:type="dcterms:W3CDTF">2014-12-14T13:58:11Z</dcterms:modified>
</cp:coreProperties>
</file>