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7858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Times New Roman" pitchFamily="18" charset="0"/>
              </a:rPr>
              <a:t>Международный терроризм- угроза национальной безопасности</a:t>
            </a:r>
            <a:r>
              <a:rPr lang="en-US" sz="4800" b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3"/>
                </a:solidFill>
                <a:latin typeface="Times New Roman" pitchFamily="18" charset="0"/>
              </a:rPr>
              <a:t>России</a:t>
            </a:r>
            <a:endParaRPr lang="ru-RU" sz="4800" b="1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pic>
        <p:nvPicPr>
          <p:cNvPr id="6" name="Содержимое 5" descr="iCAY3UV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571744"/>
            <a:ext cx="5929354" cy="307183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[6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000528" cy="5857916"/>
          </a:xfrm>
        </p:spPr>
      </p:pic>
      <p:pic>
        <p:nvPicPr>
          <p:cNvPr id="6" name="Содержимое 5" descr="i[7]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85728"/>
            <a:ext cx="4357718" cy="58579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БЕСЛАН</a:t>
            </a:r>
            <a:endParaRPr lang="ru-RU" dirty="0"/>
          </a:p>
        </p:txBody>
      </p:sp>
      <p:pic>
        <p:nvPicPr>
          <p:cNvPr id="5" name="Содержимое 4" descr="iCA6USRZ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3857652" cy="5072098"/>
          </a:xfrm>
        </p:spPr>
      </p:pic>
      <p:pic>
        <p:nvPicPr>
          <p:cNvPr id="6" name="Содержимое 5" descr="iCAOVN1U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428736"/>
            <a:ext cx="4429156" cy="507209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ВСЕГО ЗАЛОЖНИКОВ 1128, ПОГИБЛО 318 ЧЕЛОВЕК ИЗ НИХ 186 ДЕТЕЙ</a:t>
            </a:r>
            <a:endParaRPr lang="ru-RU" dirty="0"/>
          </a:p>
        </p:txBody>
      </p:sp>
      <p:pic>
        <p:nvPicPr>
          <p:cNvPr id="5" name="Содержимое 4" descr="iCAY3UVT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3857652" cy="4500594"/>
          </a:xfrm>
        </p:spPr>
      </p:pic>
      <p:pic>
        <p:nvPicPr>
          <p:cNvPr id="6" name="Содержимое 5" descr="iCANVDXW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643050"/>
            <a:ext cx="3714776" cy="4500594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ПОГИБЛО 10 СОТРУДНИКОВ ФСБ, 2 СОТРУДНИКА МЧС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038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71612"/>
            <a:ext cx="40386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50"/>
            <a:ext cx="8643997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328758"/>
          </a:xfrm>
        </p:spPr>
        <p:txBody>
          <a:bodyPr/>
          <a:lstStyle/>
          <a:p>
            <a:r>
              <a:rPr lang="ru-RU" sz="4000" dirty="0" smtClean="0"/>
              <a:t>БОРЬБА С ТЕРРОРИЗМОМ ПРЕДПОЛАГАЕТ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71612"/>
            <a:ext cx="8686800" cy="492922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300" dirty="0" smtClean="0"/>
              <a:t> НЕОБХОДИМОСТЬ </a:t>
            </a:r>
            <a:r>
              <a:rPr lang="ru-RU" sz="3300" dirty="0" smtClean="0"/>
              <a:t>КОНСОЛИДАЦИИ УСИЛИЙ ПО БОРЬБЕ С </a:t>
            </a:r>
            <a:r>
              <a:rPr lang="ru-RU" sz="3300" dirty="0" smtClean="0"/>
              <a:t>ТЕРРОРИЗМОМ</a:t>
            </a:r>
          </a:p>
          <a:p>
            <a:pPr algn="just"/>
            <a:endParaRPr lang="ru-RU" sz="33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3300" dirty="0" smtClean="0"/>
              <a:t> БОРЬБА </a:t>
            </a:r>
            <a:r>
              <a:rPr lang="ru-RU" sz="3300" dirty="0" smtClean="0"/>
              <a:t>ДОЛЖНА БЫТЬ БЕЗ «ДВОЙНЫХ СТАНДАРТОВ</a:t>
            </a:r>
            <a:r>
              <a:rPr lang="ru-RU" sz="3300" dirty="0" smtClean="0"/>
              <a:t>»</a:t>
            </a:r>
          </a:p>
          <a:p>
            <a:pPr algn="just"/>
            <a:endParaRPr lang="ru-RU" sz="33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3300" dirty="0" smtClean="0"/>
              <a:t> ПОНИМАНИЕ </a:t>
            </a:r>
            <a:r>
              <a:rPr lang="ru-RU" sz="3300" dirty="0" smtClean="0"/>
              <a:t>ПРИЧИН ПОРАЖДАЮЩИХ ТЕРРОРИЗМ, И ТОЛКАЮЩИЙ ЛЮДЕЙ СОВЕРШАТЬ МАССОВЫЕ УБИЙСТВА 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962012"/>
          </a:xfrm>
        </p:spPr>
        <p:txBody>
          <a:bodyPr/>
          <a:lstStyle/>
          <a:p>
            <a:r>
              <a:rPr lang="ru-RU" sz="3600" dirty="0" smtClean="0"/>
              <a:t>ВОПРОСЫ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8472518" cy="5429288"/>
          </a:xfrm>
        </p:spPr>
        <p:txBody>
          <a:bodyPr>
            <a:noAutofit/>
          </a:bodyPr>
          <a:lstStyle/>
          <a:p>
            <a:pPr marL="530352" indent="-457200">
              <a:buFont typeface="Wingdings" pitchFamily="2" charset="2"/>
              <a:buChar char="Ø"/>
            </a:pPr>
            <a:r>
              <a:rPr lang="ru-RU" sz="2800" b="1" dirty="0" smtClean="0"/>
              <a:t>ЧТО ОЗНАЧАЕТ  СЛОВО «ТЕРРОР</a:t>
            </a:r>
            <a:r>
              <a:rPr lang="ru-RU" sz="2800" b="1" dirty="0" smtClean="0"/>
              <a:t>»?</a:t>
            </a:r>
          </a:p>
          <a:p>
            <a:pPr marL="530352" indent="-457200"/>
            <a:endParaRPr lang="ru-RU" sz="2800" b="1" dirty="0" smtClean="0"/>
          </a:p>
          <a:p>
            <a:pPr marL="530352" indent="-457200">
              <a:buFont typeface="Wingdings" pitchFamily="2" charset="2"/>
              <a:buChar char="Ø"/>
            </a:pPr>
            <a:r>
              <a:rPr lang="ru-RU" sz="2800" b="1" dirty="0" smtClean="0"/>
              <a:t>В </a:t>
            </a:r>
            <a:r>
              <a:rPr lang="ru-RU" sz="2800" b="1" dirty="0" smtClean="0"/>
              <a:t>ЧЕМ ОСОБЕННОСТЬ  СОВРЕМЕННОГО ТЕРРОРИЗМА</a:t>
            </a:r>
            <a:r>
              <a:rPr lang="ru-RU" sz="2800" b="1" dirty="0" smtClean="0"/>
              <a:t>?</a:t>
            </a:r>
          </a:p>
          <a:p>
            <a:pPr marL="530352" indent="-457200">
              <a:buFont typeface="Wingdings" pitchFamily="2" charset="2"/>
              <a:buChar char="Ø"/>
            </a:pPr>
            <a:endParaRPr lang="ru-RU" sz="2800" b="1" dirty="0" smtClean="0"/>
          </a:p>
          <a:p>
            <a:pPr marL="530352" indent="-457200">
              <a:buFont typeface="Wingdings" pitchFamily="2" charset="2"/>
              <a:buChar char="Ø"/>
            </a:pPr>
            <a:r>
              <a:rPr lang="ru-RU" sz="2800" b="1" dirty="0" smtClean="0"/>
              <a:t>ЧТО ТАКОЕ ТЕРРОРИСТИЧЕСКАЯ ОРГАНИЗАЦИЯ</a:t>
            </a:r>
            <a:r>
              <a:rPr lang="ru-RU" sz="2800" b="1" dirty="0" smtClean="0"/>
              <a:t>?</a:t>
            </a:r>
          </a:p>
          <a:p>
            <a:pPr marL="530352" indent="-457200">
              <a:buFont typeface="Wingdings" pitchFamily="2" charset="2"/>
              <a:buChar char="Ø"/>
            </a:pPr>
            <a:endParaRPr lang="ru-RU" sz="2800" b="1" dirty="0" smtClean="0"/>
          </a:p>
          <a:p>
            <a:pPr marL="530352" indent="-457200">
              <a:buFont typeface="Wingdings" pitchFamily="2" charset="2"/>
              <a:buChar char="Ø"/>
            </a:pPr>
            <a:r>
              <a:rPr lang="ru-RU" sz="2800" b="1" dirty="0" smtClean="0"/>
              <a:t>О КАКИХ ТЕРРОРИСТИЧЕСКИХ АКТАХ ВЫ СЕГОДНЯ УЗНАЛИ?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086600" cy="1114444"/>
          </a:xfrm>
        </p:spPr>
        <p:txBody>
          <a:bodyPr/>
          <a:lstStyle/>
          <a:p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928802"/>
            <a:ext cx="8929718" cy="1509712"/>
          </a:xfrm>
        </p:spPr>
        <p:txBody>
          <a:bodyPr/>
          <a:lstStyle/>
          <a:p>
            <a:pPr algn="just"/>
            <a:r>
              <a:rPr lang="ru-RU" sz="3000" b="1" dirty="0" smtClean="0"/>
              <a:t>ПРОЧИТАТЬ</a:t>
            </a:r>
            <a:r>
              <a:rPr lang="ru-RU" dirty="0" smtClean="0"/>
              <a:t> </a:t>
            </a:r>
            <a:r>
              <a:rPr lang="ru-RU" sz="3000" b="1" dirty="0" smtClean="0"/>
              <a:t>СТРАНИЦЫ УЧЕБНИКА </a:t>
            </a:r>
            <a:r>
              <a:rPr lang="ru-RU" sz="3000" b="1" dirty="0" smtClean="0"/>
              <a:t>  52 </a:t>
            </a:r>
            <a:r>
              <a:rPr lang="ru-RU" sz="3000" b="1" dirty="0" smtClean="0"/>
              <a:t>-54</a:t>
            </a:r>
            <a:endParaRPr lang="ru-RU" sz="3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428736"/>
            <a:ext cx="828680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Весь мир – мой храм,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Любовь – моя святыня,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Вселенная – Отечество мое!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Х. </a:t>
            </a:r>
            <a:r>
              <a:rPr lang="ru-RU" sz="3200" i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Х</a:t>
            </a:r>
            <a:r>
              <a:rPr lang="ru-RU" sz="3200" i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ЕТАГУРОВ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4000528"/>
          </a:xfrm>
        </p:spPr>
        <p:txBody>
          <a:bodyPr>
            <a:normAutofit fontScale="90000"/>
          </a:bodyPr>
          <a:lstStyle/>
          <a:p>
            <a:pPr algn="l"/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>Цель урока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/>
              <a:t>познакомиться с </a:t>
            </a:r>
            <a:r>
              <a:rPr lang="ru-RU" dirty="0" smtClean="0"/>
              <a:t>понятиями «терроризм» и «международный терроризм»;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рассмотреть </a:t>
            </a:r>
            <a:r>
              <a:rPr lang="ru-RU" dirty="0" smtClean="0"/>
              <a:t>примеры международных террористических актов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214282" y="1000108"/>
            <a:ext cx="8715436" cy="492920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</a:rPr>
              <a:t>Терроризм</a:t>
            </a:r>
            <a:r>
              <a:rPr lang="ru-RU" sz="4800" dirty="0" smtClean="0">
                <a:latin typeface="Times New Roman" pitchFamily="18" charset="0"/>
              </a:rPr>
              <a:t> – </a:t>
            </a:r>
            <a:r>
              <a:rPr lang="ru-RU" sz="4800" dirty="0" smtClean="0">
                <a:latin typeface="Times New Roman" pitchFamily="18" charset="0"/>
              </a:rPr>
              <a:t>это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</a:rPr>
              <a:t>опаснейшее преступление против </a:t>
            </a:r>
            <a:r>
              <a:rPr lang="ru-RU" sz="4800" dirty="0" smtClean="0">
                <a:latin typeface="Times New Roman" pitchFamily="18" charset="0"/>
              </a:rPr>
              <a:t>человечества, крайняя форма проявления насилия и жестокости в отношении человека или государства</a:t>
            </a:r>
            <a:r>
              <a:rPr lang="ru-RU" sz="3000" dirty="0" smtClean="0">
                <a:latin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Отличительные особенности терроризма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Порождает высокую общественную опасность.</a:t>
            </a:r>
          </a:p>
          <a:p>
            <a:r>
              <a:rPr lang="ru-RU" sz="3200" dirty="0" smtClean="0"/>
              <a:t>Публичный характер.</a:t>
            </a:r>
          </a:p>
          <a:p>
            <a:r>
              <a:rPr lang="ru-RU" sz="3200" dirty="0" smtClean="0"/>
              <a:t>Преднамеренное создание обстановки страха, подавленности, напряженности</a:t>
            </a:r>
            <a:r>
              <a:rPr lang="ru-RU" dirty="0" smtClean="0"/>
              <a:t>.</a:t>
            </a:r>
          </a:p>
          <a:p>
            <a:r>
              <a:rPr lang="ru-RU" sz="3300" dirty="0" smtClean="0"/>
              <a:t>Психологическое воздействие</a:t>
            </a:r>
            <a:r>
              <a:rPr lang="ru-RU" sz="3800" dirty="0" smtClean="0"/>
              <a:t>.</a:t>
            </a:r>
            <a:endParaRPr lang="ru-RU" sz="3800" dirty="0"/>
          </a:p>
        </p:txBody>
      </p:sp>
      <p:pic>
        <p:nvPicPr>
          <p:cNvPr id="8" name="Содержимое 7" descr="i[9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643050"/>
            <a:ext cx="3500462" cy="4000528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8501122" cy="6286544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Современный терроризм-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</a:rPr>
              <a:t>это серии разнообразных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</a:rPr>
              <a:t>террористических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</a:rPr>
              <a:t>акций, направленных против широкого круга лиц и объектов, тщательно подготовленные и осуществляемые квалифицированными кадрами и хорошо организованными группировками.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928826"/>
          </a:xfrm>
        </p:spPr>
        <p:txBody>
          <a:bodyPr>
            <a:noAutofit/>
          </a:bodyPr>
          <a:lstStyle/>
          <a:p>
            <a:pPr algn="just"/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Международный </a:t>
            </a:r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терроризм- </a:t>
            </a:r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организованная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сеть террористов, осуществляющая акции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проводимые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целью подрыва конституционного строя отдельных стран либо международного правопорядка или международных отношений в целом.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Содержимое 12" descr="iCACDD5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636796"/>
            <a:ext cx="6643733" cy="3221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84380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rgbClr val="FFFF00"/>
                </a:solidFill>
                <a:latin typeface="+mn-lt"/>
              </a:rPr>
              <a:t>В России  террористическими признаны порядка 17 организаций, в США – 42.</a:t>
            </a:r>
            <a:endParaRPr lang="ru-RU" sz="2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2357430"/>
            <a:ext cx="3571900" cy="421484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Аль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– </a:t>
            </a:r>
            <a:r>
              <a:rPr lang="ru-RU" sz="3000" b="1" dirty="0" err="1" smtClean="0">
                <a:solidFill>
                  <a:srgbClr val="FFFF00"/>
                </a:solidFill>
                <a:latin typeface="Times New Roman" pitchFamily="18" charset="0"/>
              </a:rPr>
              <a:t>Кайда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 создана в 1998 году  </a:t>
            </a:r>
            <a:r>
              <a:rPr lang="ru-RU" sz="3000" b="1" dirty="0" err="1" smtClean="0">
                <a:solidFill>
                  <a:srgbClr val="FFFF00"/>
                </a:solidFill>
                <a:latin typeface="Times New Roman" pitchFamily="18" charset="0"/>
              </a:rPr>
              <a:t>Усамой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Бен </a:t>
            </a:r>
            <a:r>
              <a:rPr lang="ru-RU" sz="3000" b="1" dirty="0" err="1" smtClean="0">
                <a:solidFill>
                  <a:srgbClr val="FFFF00"/>
                </a:solidFill>
                <a:latin typeface="Times New Roman" pitchFamily="18" charset="0"/>
              </a:rPr>
              <a:t>Ладеном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Братья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мусульмане.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Серые 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волки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ХАМАС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latin typeface="Times New Roman" pitchFamily="18" charset="0"/>
              </a:rPr>
              <a:t>Хезболлах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Талибан 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iCAEU2X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9124" y="285728"/>
            <a:ext cx="3140090" cy="3143272"/>
          </a:xfrm>
        </p:spPr>
      </p:pic>
      <p:pic>
        <p:nvPicPr>
          <p:cNvPr id="8" name="Рисунок 7" descr="iCAZKQZYW.jpg"/>
          <p:cNvPicPr>
            <a:picLocks noChangeAspect="1"/>
          </p:cNvPicPr>
          <p:nvPr/>
        </p:nvPicPr>
        <p:blipFill>
          <a:blip r:embed="rId3"/>
          <a:srcRect t="1637" b="1637"/>
          <a:stretch>
            <a:fillRect/>
          </a:stretch>
        </p:blipFill>
        <p:spPr>
          <a:xfrm>
            <a:off x="4572000" y="3857628"/>
            <a:ext cx="3857652" cy="250030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[9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3643338" cy="5857916"/>
          </a:xfrm>
        </p:spPr>
      </p:pic>
      <p:pic>
        <p:nvPicPr>
          <p:cNvPr id="11" name="Содержимое 10" descr="iCAUQ2X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285728"/>
            <a:ext cx="4429156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CACDD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9684" cy="557216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220</Words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Международный терроризм- угроза национальной безопасности России</vt:lpstr>
      <vt:lpstr>  Цель урока:  - познакомиться с понятиями «терроризм» и «международный терроризм»;  - рассмотреть примеры международных террористических актов  </vt:lpstr>
      <vt:lpstr>Слайд 3</vt:lpstr>
      <vt:lpstr>Отличительные особенности терроризма </vt:lpstr>
      <vt:lpstr>Современный терроризм-  это серии разнообразных террористических акций, направленных против широкого круга лиц и объектов, тщательно подготовленные и осуществляемые квалифицированными кадрами и хорошо организованными группировками.</vt:lpstr>
      <vt:lpstr>  Международный терроризм-  организованная сеть террористов, осуществляющая акции, проводимые с целью подрыва конституционного строя отдельных стран либо международного правопорядка или международных отношений в целом.</vt:lpstr>
      <vt:lpstr>В России  террористическими признаны порядка 17 организаций, в США – 42.</vt:lpstr>
      <vt:lpstr>Слайд 8</vt:lpstr>
      <vt:lpstr>Слайд 9</vt:lpstr>
      <vt:lpstr>Слайд 10</vt:lpstr>
      <vt:lpstr>БЕСЛАН</vt:lpstr>
      <vt:lpstr>ВСЕГО ЗАЛОЖНИКОВ 1128, ПОГИБЛО 318 ЧЕЛОВЕК ИЗ НИХ 186 ДЕТЕЙ</vt:lpstr>
      <vt:lpstr>ПОГИБЛО 10 СОТРУДНИКОВ ФСБ, 2 СОТРУДНИКА МЧС</vt:lpstr>
      <vt:lpstr>Слайд 14</vt:lpstr>
      <vt:lpstr>Слайд 15</vt:lpstr>
      <vt:lpstr>БОРЬБА С ТЕРРОРИЗМОМ ПРЕДПОЛАГАЕТ</vt:lpstr>
      <vt:lpstr>ВОПРОСЫ</vt:lpstr>
      <vt:lpstr>ДОМАШНЕЕ ЗАДАНИЕ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терроризм- угроза национальной безопасности</dc:title>
  <cp:lastModifiedBy>Admin</cp:lastModifiedBy>
  <cp:revision>31</cp:revision>
  <dcterms:modified xsi:type="dcterms:W3CDTF">2011-10-27T10:37:07Z</dcterms:modified>
</cp:coreProperties>
</file>