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71" r:id="rId9"/>
    <p:sldId id="272" r:id="rId10"/>
    <p:sldId id="262" r:id="rId11"/>
    <p:sldId id="263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756592" y="191683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_StamperUp" pitchFamily="82" charset="-52"/>
              </a:rPr>
              <a:t>эпидемии</a:t>
            </a:r>
            <a:endParaRPr lang="ru-RU" dirty="0">
              <a:solidFill>
                <a:srgbClr val="FF0000"/>
              </a:solidFill>
              <a:latin typeface="a_StamperUp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im6-tub-ru.yandex.net/i?id=9626529-01-16f-056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4195353" cy="2796902"/>
          </a:xfrm>
          <a:prstGeom prst="rect">
            <a:avLst/>
          </a:prstGeom>
          <a:noFill/>
        </p:spPr>
      </p:pic>
      <p:pic>
        <p:nvPicPr>
          <p:cNvPr id="14340" name="Picture 4" descr="http://static.newsland.ru/news_images/964/big_9647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626835" cy="2727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возникновении очага </a:t>
            </a:r>
            <a:r>
              <a:rPr lang="ru-RU" b="1" dirty="0" smtClean="0"/>
              <a:t>инфекционного заражения на пораженной территории вводится карантин или обсервация</a:t>
            </a:r>
            <a:r>
              <a:rPr lang="ru-RU" dirty="0" smtClean="0"/>
              <a:t>. Постоянные карантинные мероприятия осуществляются также таможнями на государственных границах.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221088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Карантин</a:t>
            </a:r>
            <a:r>
              <a:rPr lang="ru-RU" dirty="0" smtClean="0"/>
              <a:t> - это система противоэпидемических и режимных мероприятий, направленных на полную изоляцию очага заражения от окружающего населения и ликвидацию инфекционных заболеваний в нем. Вокруг очага устанавливается вооруженная охрана, запрещаются въезд и выезд, а также вывоз имущества. Снабжение производится через специальные пункты под строгим медицинским контролем.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mediusinfo.ru/images/images/FOTO/Gorod/2013/February/18.02.13/karant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667000" cy="2000251"/>
          </a:xfrm>
          <a:prstGeom prst="rect">
            <a:avLst/>
          </a:prstGeom>
          <a:noFill/>
        </p:spPr>
      </p:pic>
      <p:pic>
        <p:nvPicPr>
          <p:cNvPr id="8196" name="Picture 4" descr="http://im6-tub-ru.yandex.net/i?id=125810390-32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850" y="1844824"/>
            <a:ext cx="2994036" cy="214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Обсервация</a:t>
            </a:r>
            <a:r>
              <a:rPr lang="ru-RU" dirty="0" smtClean="0"/>
              <a:t> - это система изоляционно-ограничительных мероприятий, направленных на ограничение въезда, выезда и общения людей на территории, объявленной опасной, усиление медицинского наблюдения, предупреждение распространения и ликвидацию инфекционных заболеваний.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6084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Обсервация вводится при установлении возбудителей инфекции, не относящихся к группе особо опасных, а также в районах, непосредственно соприкасающихся с границей карантинной зоны.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http://www.supotnitskiy.ru/images/book3-31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286250" cy="2781300"/>
          </a:xfrm>
          <a:prstGeom prst="rect">
            <a:avLst/>
          </a:prstGeom>
          <a:noFill/>
        </p:spPr>
      </p:pic>
      <p:pic>
        <p:nvPicPr>
          <p:cNvPr id="7172" name="Picture 4" descr="http://www.supotnitskiy.ru/images/book3-31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24944"/>
            <a:ext cx="2702074" cy="3644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620688"/>
          <a:ext cx="8352925" cy="5822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5"/>
                <a:gridCol w="1670585"/>
                <a:gridCol w="1670585"/>
                <a:gridCol w="1670585"/>
                <a:gridCol w="1670585"/>
              </a:tblGrid>
              <a:tr h="1133132">
                <a:tc>
                  <a:txBody>
                    <a:bodyPr/>
                    <a:lstStyle/>
                    <a:p>
                      <a:r>
                        <a:rPr lang="ru-RU" sz="1400" b="1" dirty="0"/>
                        <a:t>возбудитель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средний </a:t>
                      </a:r>
                      <a:r>
                        <a:rPr lang="ru-RU" sz="1400" b="1" dirty="0" err="1"/>
                        <a:t>инкубаци</a:t>
                      </a:r>
                      <a:r>
                        <a:rPr lang="ru-RU" sz="1400" b="1" dirty="0"/>
                        <a:t>-</a:t>
                      </a:r>
                      <a:br>
                        <a:rPr lang="ru-RU" sz="1400" b="1" dirty="0"/>
                      </a:br>
                      <a:r>
                        <a:rPr lang="ru-RU" sz="1400" b="1" dirty="0" err="1"/>
                        <a:t>онный</a:t>
                      </a:r>
                      <a:r>
                        <a:rPr lang="ru-RU" sz="1400" b="1" dirty="0"/>
                        <a:t> 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период,</a:t>
                      </a:r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dirty="0"/>
                        <a:t>(суток)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Опасность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больного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для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окружающих</a:t>
                      </a:r>
                      <a:endParaRPr lang="ru-RU" sz="14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Срок обсервации</a:t>
                      </a:r>
                      <a:r>
                        <a:rPr lang="ru-RU" sz="1400" b="1" dirty="0" smtClean="0"/>
                        <a:t>,</a:t>
                      </a:r>
                    </a:p>
                    <a:p>
                      <a:r>
                        <a:rPr lang="ru-RU" sz="1400" dirty="0" smtClean="0"/>
                        <a:t>(</a:t>
                      </a:r>
                      <a:r>
                        <a:rPr lang="ru-RU" sz="1400" dirty="0"/>
                        <a:t>суток)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/>
                        <a:t>Срок карантина 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и условия его</a:t>
                      </a:r>
                      <a:br>
                        <a:rPr lang="ru-RU" sz="1400" b="1" dirty="0"/>
                      </a:br>
                      <a:r>
                        <a:rPr lang="ru-RU" sz="1400" b="1" dirty="0"/>
                        <a:t>установления</a:t>
                      </a:r>
                      <a:endParaRPr lang="ru-RU" sz="1400" dirty="0"/>
                    </a:p>
                  </a:txBody>
                  <a:tcPr marL="0" marR="0" marT="0" marB="0" anchor="ctr"/>
                </a:tc>
              </a:tr>
              <a:tr h="302169">
                <a:tc>
                  <a:txBody>
                    <a:bodyPr/>
                    <a:lstStyle/>
                    <a:p>
                      <a:r>
                        <a:rPr lang="ru-RU" sz="1400" dirty="0"/>
                        <a:t>чума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1-3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очень опасен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 суток</a:t>
                      </a:r>
                    </a:p>
                  </a:txBody>
                  <a:tcPr marL="0" marR="0" marT="0" marB="0" anchor="ctr"/>
                </a:tc>
              </a:tr>
              <a:tr h="302169">
                <a:tc>
                  <a:txBody>
                    <a:bodyPr/>
                    <a:lstStyle/>
                    <a:p>
                      <a:r>
                        <a:rPr lang="ru-RU" sz="1400" dirty="0"/>
                        <a:t>холера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Очень опасен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 суток</a:t>
                      </a:r>
                      <a:endParaRPr lang="ru-RU" sz="1400" dirty="0"/>
                    </a:p>
                  </a:txBody>
                  <a:tcPr/>
                </a:tc>
              </a:tr>
              <a:tr h="2039638">
                <a:tc>
                  <a:txBody>
                    <a:bodyPr/>
                    <a:lstStyle/>
                    <a:p>
                      <a:r>
                        <a:rPr lang="ru-RU" sz="1400" dirty="0"/>
                        <a:t>сибирская язва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мало опасен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может устанавливаться 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на 8 суток при массовой заболеваемости  и наличии контактного распространения</a:t>
                      </a:r>
                    </a:p>
                  </a:txBody>
                  <a:tcPr marL="0" marR="0" marT="0" marB="0" anchor="ctr"/>
                </a:tc>
              </a:tr>
              <a:tr h="1586385">
                <a:tc>
                  <a:txBody>
                    <a:bodyPr/>
                    <a:lstStyle/>
                    <a:p>
                      <a:r>
                        <a:rPr lang="ru-RU" sz="1400" dirty="0"/>
                        <a:t>сыпной тиф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10-14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опасен при наличии педикулеза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может устанавливаться 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на 23 суток при массовой заболеваемости  и наличии педикулеза</a:t>
                      </a:r>
                    </a:p>
                  </a:txBody>
                  <a:tcPr marL="0" marR="0" marT="0" marB="0" anchor="ctr"/>
                </a:tc>
              </a:tr>
              <a:tr h="453253">
                <a:tc>
                  <a:txBody>
                    <a:bodyPr/>
                    <a:lstStyle/>
                    <a:p>
                      <a:r>
                        <a:rPr lang="ru-RU" sz="1400" dirty="0"/>
                        <a:t>натуральная оспа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13-14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очень опасен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17 суток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Для профилактики эпидемий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необходимо улучшать очистку территории, водоснабжения и канализации, повышать санитарную культуру населения, соблюдать правила личной гигиены, правильно обрабатывать и хранить пищевые продукты, ограничивать социальную активность бациллоносителей, их общение со здоровыми людьми.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im2-tub-ru.yandex.net/i?id=34503492-7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http://im5-tub-ru.yandex.net/i?id=430149419-2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708920"/>
            <a:ext cx="2276475" cy="1428750"/>
          </a:xfrm>
          <a:prstGeom prst="rect">
            <a:avLst/>
          </a:prstGeom>
          <a:noFill/>
        </p:spPr>
      </p:pic>
      <p:pic>
        <p:nvPicPr>
          <p:cNvPr id="3079" name="Picture 7" descr="http://im3-tub-ru.yandex.net/i?id=66627767-4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581128"/>
            <a:ext cx="2076450" cy="1428750"/>
          </a:xfrm>
          <a:prstGeom prst="rect">
            <a:avLst/>
          </a:prstGeom>
          <a:noFill/>
        </p:spPr>
      </p:pic>
      <p:pic>
        <p:nvPicPr>
          <p:cNvPr id="3081" name="Picture 9" descr="http://im4-tub-ru.yandex.net/i?id=82390829-6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869160"/>
            <a:ext cx="10763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Эпидемия</a:t>
            </a:r>
            <a:r>
              <a:rPr lang="ru-RU" dirty="0" smtClean="0"/>
              <a:t> - это массовое, прогрессирующее во времени и пространстве в пределах определенного региона распространение инфекционной болезни людей, значительно превышающее обычно регистрируемый на данной территории уровень заболеваемости.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08518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Эпидемия, как ЧС, обладает очагом заражения и пребывания заболевших инфекционной болезнью людей, или </a:t>
            </a:r>
            <a:r>
              <a:rPr lang="ru-RU" dirty="0" err="1" smtClean="0"/>
              <a:t>территорией,в</a:t>
            </a:r>
            <a:r>
              <a:rPr lang="ru-RU" dirty="0" smtClean="0"/>
              <a:t> пределах которой в определенных границах времени возможно заражение людей и сельскохозяйственных животных возбудителями инфекционной болезни.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КАРТИНА ЧУМА В НЕАПОЛЕ В 1656 показывает опустошительное действие Черной Смерти (Музей Сан-Мартино, Неаполь.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484784"/>
            <a:ext cx="4824536" cy="32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27576" y="2916377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КАРТИНА ЧУМА В НЕАПОЛЕ В 1656 показывает опустошительное действие Черной Смерти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(Музей </a:t>
            </a:r>
            <a:r>
              <a:rPr kumimoji="0" lang="ru-RU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Сан-Мартино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Неаполь.)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основе обусловленной социальными и биологическими факторами эпидемии лежит эпидемический процесс, то есть непрерывный процесс передачи возбудителя инфекции и непрерывная цепь последовательно развивающихся и взаимосвязанных инфекционных состояний (заболевание, </a:t>
            </a:r>
            <a:r>
              <a:rPr lang="ru-RU" dirty="0" err="1" smtClean="0"/>
              <a:t>бактерионосительство</a:t>
            </a:r>
            <a:r>
              <a:rPr lang="ru-RU" dirty="0" smtClean="0"/>
              <a:t>).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1683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Иногда распространение заболевания носит характер </a:t>
            </a:r>
            <a:r>
              <a:rPr lang="ru-RU" b="1" dirty="0" smtClean="0"/>
              <a:t>пандемии</a:t>
            </a:r>
            <a:r>
              <a:rPr lang="ru-RU" dirty="0" smtClean="0"/>
              <a:t>, то есть охватывает территории нескольких стран или континентов при определенных природных или социально-гигиенических условиях.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085184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Сравнительно высокий уровень заболеваемости может регистрироваться в определенной местности длительный период. На возникновение и течение эпидемии влияют как процессы, протекающие в природных условиях (природная </a:t>
            </a:r>
            <a:r>
              <a:rPr lang="ru-RU" dirty="0" err="1" smtClean="0"/>
              <a:t>очаговость</a:t>
            </a:r>
            <a:r>
              <a:rPr lang="ru-RU" dirty="0" smtClean="0"/>
              <a:t>. эпизоотии и т.д.). так и. главным образом, социальные факторы (коммунальное благоустройство, бытовые условия, состояние здравоохранения и т.д.).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http://img0.liveinternet.ru/images/attach/c/3/76/681/76681992_3165375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4507260" cy="3079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зависимости от характера заболевания основными путями распространения инфекции во время эпидемии могут быть: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водный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и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пищевой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например, при дизентерии и брюшном тифе;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воздушно-капельный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(при гриппе);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трансмиссивный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- при малярии и сыпном тифе;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зачастую играют роль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несколько путей передачи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 возбудителя инфекции.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267" name="Picture 3" descr="http://www.lib.podelise.ru/tw_files2/urls_9/4/d-366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132856"/>
            <a:ext cx="633670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91491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Эпидемии - одно из самых губительных для человека опасных  природных явлений.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Статистика свидетельствует о том, что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инфекционные заболевания унесли больше человеческих  жизней, чем войны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Хроники и летописи донесли до наших времен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описания чудовищных пандемий, опустошивших огромные территории 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уничтоживших миллионы человек.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Некоторые инфекционные заболевания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свойственны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 только людям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азиатская холера, натуральная оспа, брюшной тиф, сыпной тиф и др. 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Существуют также общие для человека и животных заболевания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сибирская язва, сап, ящур,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пситакоз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, туляремия и др.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43" name="Picture 3" descr="http://xage.ru/media/uploads/2008/2/samyie-izvestnyie-epidemii-v-istorii-chelovechestva/samyie-izvestnyie-epidemii-v-istorii-chelovechestv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600400" cy="2608290"/>
          </a:xfrm>
          <a:prstGeom prst="rect">
            <a:avLst/>
          </a:prstGeom>
          <a:noFill/>
        </p:spPr>
      </p:pic>
      <p:pic>
        <p:nvPicPr>
          <p:cNvPr id="10245" name="Picture 5" descr="Самые известные эпидемии в истории человечест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47180"/>
            <a:ext cx="3240360" cy="312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teachpro.ru/EOR/School/OBJSupplies10/Html/der10083.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032448" cy="25913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1024" y="1052736"/>
            <a:ext cx="4212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1347-1351 гг. - вторая пандемия чумы в Евразии. Погибли 25 млн. человек в Европе и 50 млн. человек в Азии.</a:t>
            </a:r>
            <a:endParaRPr lang="ru-RU" sz="2000" dirty="0"/>
          </a:p>
        </p:txBody>
      </p:sp>
      <p:pic>
        <p:nvPicPr>
          <p:cNvPr id="7" name="Picture 2" descr="http://miry-srednewekowya.narod2.ru/ad/chuma/plague_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564904"/>
            <a:ext cx="2886075" cy="381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5661248"/>
            <a:ext cx="63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1380 </a:t>
            </a:r>
            <a:r>
              <a:rPr lang="ru-RU" sz="2000" dirty="0" smtClean="0"/>
              <a:t>г. - от чумы в Европе умерли 25 млн. человек.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freedom.sumy.ua/uploads/posts/2012-11/thumbs/1353655695_pomeshatelstvo_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4756"/>
            <a:ext cx="6336704" cy="6233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35896" y="260648"/>
            <a:ext cx="5094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- 1848 г. - в России холерой заболело свыше 1,7 млн. человек, из которых умерло около 700 тыс. человек.</a:t>
            </a:r>
            <a:endParaRPr lang="ru-RU" dirty="0"/>
          </a:p>
        </p:txBody>
      </p:sp>
      <p:pic>
        <p:nvPicPr>
          <p:cNvPr id="31746" name="Picture 2" descr="http://im6-tub-ru.yandex.net/i?id=411143243-5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2841104" cy="21308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23488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- 1876 г. - в Германии от туберкулеза умер каждый восьмой житель страны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28498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Конец  XIX века - третья пандемия чумы, распространенная крысами с морских судов, охватила более чем 100 портов многих стран мира</a:t>
            </a:r>
            <a:endParaRPr lang="ru-RU" dirty="0"/>
          </a:p>
        </p:txBody>
      </p:sp>
      <p:pic>
        <p:nvPicPr>
          <p:cNvPr id="31748" name="Picture 4" descr="История мировый эпидем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2736304" cy="267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1918-1919 гг. - пандемия гриппа в Европе погубила более 21 млн. человек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- 1921 г. - в России от сыпного тифа погибли 33 тыс. человек, а от возвратного тифа - 3 тыс. человек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55183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- 1967 г. - в мире около 10 млн. человек заболело оспой, 2 млн. из которых умерли. Всемирная организация здравоохранения начинает крупномасштабную акцию по вакцинации населения.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429000"/>
            <a:ext cx="3768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- 1981 г. - открытие болезни СПИД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7170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- 1991 г. - в мире обнаружено около 500 тыс. человек, больных СПИД.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407707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В 1996 г. заболеваемость </a:t>
            </a:r>
            <a:r>
              <a:rPr lang="ru-RU" dirty="0" err="1" smtClean="0"/>
              <a:t>СПИДом</a:t>
            </a:r>
            <a:r>
              <a:rPr lang="ru-RU" dirty="0" smtClean="0"/>
              <a:t> в России, по сравнению с 1995 г., выросла в 2 раза. Каждый день вирусом СПИД заражаются в мире 6500 взрослых и 1000 детей. К 2000 г. ожидается 30-40 млн. зараженных этой страшной болезнью</a:t>
            </a:r>
            <a:endParaRPr lang="ru-RU" dirty="0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5471066"/>
            <a:ext cx="84969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Times New Roman" pitchFamily="18" charset="0"/>
              </a:rPr>
              <a:t>- Неожиданную активность в 1996 г. на территории России проявил клещевой энцефалит. Заболеваемость им возросла на 62%, заболели 9436 человек в 35 субъектах РФ.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07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540</Words>
  <Application>Microsoft Office PowerPoint</Application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эпидемии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2013-02-26T12:59:54Z</dcterms:created>
  <dcterms:modified xsi:type="dcterms:W3CDTF">2013-02-26T14:30:31Z</dcterms:modified>
</cp:coreProperties>
</file>