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91" r:id="rId3"/>
    <p:sldId id="279" r:id="rId4"/>
    <p:sldId id="294" r:id="rId5"/>
    <p:sldId id="304" r:id="rId6"/>
    <p:sldId id="305" r:id="rId7"/>
    <p:sldId id="307" r:id="rId8"/>
    <p:sldId id="303" r:id="rId9"/>
    <p:sldId id="308" r:id="rId10"/>
    <p:sldId id="310" r:id="rId11"/>
    <p:sldId id="311" r:id="rId12"/>
    <p:sldId id="29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94" autoAdjust="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8094D-170D-452D-8BA9-265AF880DA28}" type="datetimeFigureOut">
              <a:rPr lang="ru-RU" smtClean="0"/>
              <a:pPr/>
              <a:t>06.07.2014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34A7F-321F-4DAD-8EA7-15E82256F557}" type="slidenum">
              <a:rPr lang="ru-RU" smtClean="0"/>
              <a:pPr/>
              <a:t>‹#›</a:t>
            </a:fld>
            <a:endParaRPr lang="ru-RU"/>
          </a:p>
        </p:txBody>
      </p:sp>
    </p:spTree>
    <p:extLst>
      <p:ext uri="{BB962C8B-B14F-4D97-AF65-F5344CB8AC3E}">
        <p14:creationId xmlns:p14="http://schemas.microsoft.com/office/powerpoint/2010/main" val="30031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САША</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4588B04-C3C6-4FB8-88C1-96EC212602D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88B04-C3C6-4FB8-88C1-96EC212602D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88B04-C3C6-4FB8-88C1-96EC212602D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88B04-C3C6-4FB8-88C1-96EC212602D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8" name="Slide Number Placeholder 7"/>
          <p:cNvSpPr>
            <a:spLocks noGrp="1"/>
          </p:cNvSpPr>
          <p:nvPr>
            <p:ph type="sldNum" sz="quarter" idx="11"/>
          </p:nvPr>
        </p:nvSpPr>
        <p:spPr/>
        <p:txBody>
          <a:bodyPr/>
          <a:lstStyle/>
          <a:p>
            <a:fld id="{84588B04-C3C6-4FB8-88C1-96EC212602D1}"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588B04-C3C6-4FB8-88C1-96EC212602D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4588B04-C3C6-4FB8-88C1-96EC212602D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4588B04-C3C6-4FB8-88C1-96EC212602D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4588B04-C3C6-4FB8-88C1-96EC212602D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588B04-C3C6-4FB8-88C1-96EC212602D1}"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92FB49-8DF1-46BC-A089-F0E187A37D3A}" type="datetimeFigureOut">
              <a:rPr lang="ru-RU" smtClean="0"/>
              <a:pPr/>
              <a:t>06.07.2014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4588B04-C3C6-4FB8-88C1-96EC212602D1}" type="slidenum">
              <a:rPr lang="ru-RU" smtClean="0"/>
              <a:pPr/>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692FB49-8DF1-46BC-A089-F0E187A37D3A}" type="datetimeFigureOut">
              <a:rPr lang="ru-RU" smtClean="0"/>
              <a:pPr/>
              <a:t>06.07.2014</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84588B04-C3C6-4FB8-88C1-96EC212602D1}" type="slidenum">
              <a:rPr lang="ru-RU" smtClean="0"/>
              <a:pPr/>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wiki.ippk.ru/index.php/%D0%A4%D0%B0%D0%B9%D0%BB:%D0%98%D0%BD%D0%B8%D1%86%D0%B8%D0%B0%D1%82%D0%B8%D0%B2%D1%8B_2.jpg" TargetMode="External"/><Relationship Id="rId5" Type="http://schemas.openxmlformats.org/officeDocument/2006/relationships/image" Target="../media/image30.jpeg"/><Relationship Id="rId4" Type="http://schemas.openxmlformats.org/officeDocument/2006/relationships/hyperlink" Target="http://wiki.ippk.ru/index.php?title=&#1059;&#1095;&#1072;&#1089;&#1090;&#1085;&#1080;&#1094;&#1072;:Mvo1970&amp;oldid=50752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png"/><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proobraz27.ru/users/3040.php?sphrase_id=14946" TargetMode="External"/><Relationship Id="rId7" Type="http://schemas.openxmlformats.org/officeDocument/2006/relationships/hyperlink" Target="http://www.proobraz27.ru/science/"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http://www.proobraz27.ru/science/articles/istoriya_zaseleniya_rayona_imeni_lazo_v_gody_stolypinskoy_agrarnoy_reformy/?sphrase_id=14947" TargetMode="External"/><Relationship Id="rId5" Type="http://schemas.openxmlformats.org/officeDocument/2006/relationships/hyperlink" Target="http://www.proobraz27.ru/users/3152.php?sphrase_id=14947" TargetMode="External"/><Relationship Id="rId4" Type="http://schemas.openxmlformats.org/officeDocument/2006/relationships/hyperlink" Target="http://www.proobraz27.ru/science/articles/moi_zemlyaki_/?sphrase_id=14946" TargetMode="Externa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571480"/>
            <a:ext cx="8643998" cy="3929090"/>
          </a:xfrm>
        </p:spPr>
        <p:txBody>
          <a:bodyPr>
            <a:noAutofit/>
          </a:bodyPr>
          <a:lstStyle/>
          <a:p>
            <a:pPr algn="ctr"/>
            <a:r>
              <a:rPr lang="ru-RU" sz="3200" b="1" dirty="0" smtClean="0">
                <a:solidFill>
                  <a:srgbClr val="C00000"/>
                </a:solidFill>
                <a:latin typeface="Times New Roman" pitchFamily="18" charset="0"/>
                <a:cs typeface="Times New Roman" pitchFamily="18" charset="0"/>
              </a:rPr>
              <a:t>Реализация </a:t>
            </a:r>
            <a:br>
              <a:rPr lang="ru-RU" sz="3200" b="1" dirty="0" smtClean="0">
                <a:solidFill>
                  <a:srgbClr val="C00000"/>
                </a:solidFill>
                <a:latin typeface="Times New Roman" pitchFamily="18" charset="0"/>
                <a:cs typeface="Times New Roman" pitchFamily="18" charset="0"/>
              </a:rPr>
            </a:br>
            <a:r>
              <a:rPr lang="ru-RU" sz="3200" b="1" dirty="0" err="1" smtClean="0">
                <a:solidFill>
                  <a:srgbClr val="C00000"/>
                </a:solidFill>
                <a:latin typeface="Times New Roman" pitchFamily="18" charset="0"/>
                <a:cs typeface="Times New Roman" pitchFamily="18" charset="0"/>
              </a:rPr>
              <a:t>системно-деятельностного</a:t>
            </a:r>
            <a:r>
              <a:rPr lang="ru-RU" sz="3200" b="1" dirty="0" smtClean="0">
                <a:solidFill>
                  <a:srgbClr val="C00000"/>
                </a:solidFill>
                <a:latin typeface="Times New Roman" pitchFamily="18" charset="0"/>
                <a:cs typeface="Times New Roman" pitchFamily="18" charset="0"/>
              </a:rPr>
              <a:t>  подхода  как основа требований </a:t>
            </a:r>
            <a:br>
              <a:rPr lang="ru-RU" sz="3200" b="1" dirty="0" smtClean="0">
                <a:solidFill>
                  <a:srgbClr val="C00000"/>
                </a:solidFill>
                <a:latin typeface="Times New Roman" pitchFamily="18" charset="0"/>
                <a:cs typeface="Times New Roman" pitchFamily="18" charset="0"/>
              </a:rPr>
            </a:br>
            <a:r>
              <a:rPr lang="ru-RU" sz="3200" b="1" dirty="0" smtClean="0">
                <a:solidFill>
                  <a:srgbClr val="C00000"/>
                </a:solidFill>
                <a:latin typeface="Times New Roman" pitchFamily="18" charset="0"/>
                <a:cs typeface="Times New Roman" pitchFamily="18" charset="0"/>
              </a:rPr>
              <a:t>к результатам образования</a:t>
            </a:r>
            <a:br>
              <a:rPr lang="ru-RU" sz="3200" b="1" dirty="0" smtClean="0">
                <a:solidFill>
                  <a:srgbClr val="C00000"/>
                </a:solidFill>
                <a:latin typeface="Times New Roman" pitchFamily="18" charset="0"/>
                <a:cs typeface="Times New Roman" pitchFamily="18" charset="0"/>
              </a:rPr>
            </a:br>
            <a:r>
              <a:rPr lang="ru-RU" sz="3200" b="1" dirty="0" smtClean="0">
                <a:solidFill>
                  <a:srgbClr val="C00000"/>
                </a:solidFill>
                <a:latin typeface="Times New Roman" pitchFamily="18" charset="0"/>
                <a:cs typeface="Times New Roman" pitchFamily="18" charset="0"/>
              </a:rPr>
              <a:t> в рамках ФГОС</a:t>
            </a:r>
            <a:endParaRPr lang="ru-RU" sz="3200"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57200" y="4800600"/>
            <a:ext cx="8472518" cy="1557358"/>
          </a:xfrm>
        </p:spPr>
        <p:txBody>
          <a:bodyPr>
            <a:normAutofit/>
          </a:bodyPr>
          <a:lstStyle/>
          <a:p>
            <a:pPr algn="r"/>
            <a:r>
              <a:rPr lang="ru-RU" b="1" dirty="0" smtClean="0">
                <a:solidFill>
                  <a:schemeClr val="tx1"/>
                </a:solidFill>
                <a:latin typeface="Times New Roman" pitchFamily="18" charset="0"/>
                <a:cs typeface="Times New Roman" pitchFamily="18" charset="0"/>
              </a:rPr>
              <a:t>Мельник В</a:t>
            </a:r>
            <a:r>
              <a:rPr lang="ru-RU" b="1" cap="none" dirty="0" smtClean="0">
                <a:solidFill>
                  <a:schemeClr val="tx1"/>
                </a:solidFill>
                <a:latin typeface="Times New Roman" pitchFamily="18" charset="0"/>
                <a:cs typeface="Times New Roman" pitchFamily="18" charset="0"/>
              </a:rPr>
              <a:t>иктория</a:t>
            </a:r>
            <a:r>
              <a:rPr lang="ru-RU" b="1" dirty="0" smtClean="0">
                <a:solidFill>
                  <a:schemeClr val="tx1"/>
                </a:solidFill>
                <a:latin typeface="Times New Roman" pitchFamily="18" charset="0"/>
                <a:cs typeface="Times New Roman" pitchFamily="18" charset="0"/>
              </a:rPr>
              <a:t> О</a:t>
            </a:r>
            <a:r>
              <a:rPr lang="ru-RU" b="1" cap="none" dirty="0" smtClean="0">
                <a:solidFill>
                  <a:schemeClr val="tx1"/>
                </a:solidFill>
                <a:latin typeface="Times New Roman" pitchFamily="18" charset="0"/>
                <a:cs typeface="Times New Roman" pitchFamily="18" charset="0"/>
              </a:rPr>
              <a:t>леговна</a:t>
            </a:r>
            <a:r>
              <a:rPr lang="ru-RU" b="1" dirty="0" smtClean="0">
                <a:solidFill>
                  <a:schemeClr val="tx1"/>
                </a:solidFill>
                <a:latin typeface="Times New Roman" pitchFamily="18" charset="0"/>
                <a:cs typeface="Times New Roman" pitchFamily="18" charset="0"/>
              </a:rPr>
              <a:t>, </a:t>
            </a:r>
          </a:p>
          <a:p>
            <a:pPr algn="r"/>
            <a:r>
              <a:rPr lang="ru-RU" b="1" cap="none" dirty="0" smtClean="0">
                <a:solidFill>
                  <a:schemeClr val="tx1"/>
                </a:solidFill>
                <a:latin typeface="Times New Roman" pitchFamily="18" charset="0"/>
                <a:cs typeface="Times New Roman" pitchFamily="18" charset="0"/>
              </a:rPr>
              <a:t>учитель истории и обществознания   </a:t>
            </a:r>
          </a:p>
          <a:p>
            <a:pPr algn="r"/>
            <a:r>
              <a:rPr lang="ru-RU" b="1" cap="none"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МБОУ СОШ № 1 </a:t>
            </a:r>
            <a:r>
              <a:rPr lang="ru-RU" b="1" cap="none" dirty="0" smtClean="0">
                <a:solidFill>
                  <a:schemeClr val="tx1"/>
                </a:solidFill>
                <a:latin typeface="Times New Roman" pitchFamily="18" charset="0"/>
                <a:cs typeface="Times New Roman" pitchFamily="18" charset="0"/>
              </a:rPr>
              <a:t>р.п. </a:t>
            </a:r>
            <a:r>
              <a:rPr lang="ru-RU" b="1" dirty="0" smtClean="0">
                <a:solidFill>
                  <a:schemeClr val="tx1"/>
                </a:solidFill>
                <a:latin typeface="Times New Roman" pitchFamily="18" charset="0"/>
                <a:cs typeface="Times New Roman" pitchFamily="18" charset="0"/>
              </a:rPr>
              <a:t>Хор                                                  </a:t>
            </a:r>
          </a:p>
          <a:p>
            <a:endParaRPr lang="ru-RU"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7173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357158" y="152718"/>
            <a:ext cx="8429684" cy="704514"/>
          </a:xfrm>
        </p:spPr>
        <p:txBody>
          <a:bodyPr>
            <a:noAutofit/>
          </a:bodyPr>
          <a:lstStyle/>
          <a:p>
            <a:pPr algn="ctr" eaLnBrk="1" hangingPunct="1"/>
            <a:r>
              <a:rPr lang="ru-RU" sz="2000" b="1" dirty="0" smtClean="0">
                <a:solidFill>
                  <a:srgbClr val="C00000"/>
                </a:solidFill>
                <a:latin typeface="Times New Roman" pitchFamily="18" charset="0"/>
                <a:cs typeface="Times New Roman" pitchFamily="18" charset="0"/>
              </a:rPr>
              <a:t>Системно - </a:t>
            </a:r>
            <a:r>
              <a:rPr lang="ru-RU" sz="2000" b="1" dirty="0" err="1" smtClean="0">
                <a:solidFill>
                  <a:srgbClr val="C00000"/>
                </a:solidFill>
                <a:latin typeface="Times New Roman" pitchFamily="18" charset="0"/>
                <a:cs typeface="Times New Roman" pitchFamily="18" charset="0"/>
              </a:rPr>
              <a:t>Деятельностный</a:t>
            </a:r>
            <a:r>
              <a:rPr lang="ru-RU" sz="2000" b="1" dirty="0" smtClean="0">
                <a:solidFill>
                  <a:srgbClr val="C00000"/>
                </a:solidFill>
                <a:latin typeface="Times New Roman" pitchFamily="18" charset="0"/>
                <a:cs typeface="Times New Roman" pitchFamily="18" charset="0"/>
              </a:rPr>
              <a:t> подход </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во внеурочной деятельности</a:t>
            </a:r>
          </a:p>
        </p:txBody>
      </p:sp>
      <p:pic>
        <p:nvPicPr>
          <p:cNvPr id="6147" name="Picture 2" descr="D:\[ДоКуМеНтЫ]\Вика\Мельник В.О\ВОСПИТАТЕЛЬНАЯ РАБОТА\Выборы 2011года\в краевое портфолио  ФОТО  ВЫБОРЫ-2011\SDC18687.JPG"/>
          <p:cNvPicPr>
            <a:picLocks noGrp="1" noChangeAspect="1" noChangeArrowheads="1"/>
          </p:cNvPicPr>
          <p:nvPr>
            <p:ph idx="1"/>
          </p:nvPr>
        </p:nvPicPr>
        <p:blipFill>
          <a:blip r:embed="rId2" cstate="print"/>
          <a:srcRect/>
          <a:stretch>
            <a:fillRect/>
          </a:stretch>
        </p:blipFill>
        <p:spPr>
          <a:xfrm>
            <a:off x="5500694" y="1500174"/>
            <a:ext cx="3280507" cy="3571900"/>
          </a:xfrm>
          <a:prstGeom prst="rect">
            <a:avLst/>
          </a:prstGeom>
          <a:ln>
            <a:noFill/>
          </a:ln>
          <a:effectLst>
            <a:outerShdw blurRad="190500" algn="tl" rotWithShape="0">
              <a:srgbClr val="000000">
                <a:alpha val="70000"/>
              </a:srgbClr>
            </a:outerShdw>
          </a:effectLst>
        </p:spPr>
      </p:pic>
      <p:pic>
        <p:nvPicPr>
          <p:cNvPr id="5" name="Picture 2" descr="D:\[ДоКуМеНтЫ]\Вика\Мельник В.О\ВОСПИТАТЕЛЬНАЯ РАБОТА\Выборы 2011года\в краевое портфолио  ФОТО  ВЫБОРЫ-2011\SDC18656.JPG"/>
          <p:cNvPicPr>
            <a:picLocks noChangeAspect="1" noChangeArrowheads="1"/>
          </p:cNvPicPr>
          <p:nvPr/>
        </p:nvPicPr>
        <p:blipFill>
          <a:blip r:embed="rId3" cstate="print"/>
          <a:srcRect l="55556" t="11945"/>
          <a:stretch>
            <a:fillRect/>
          </a:stretch>
        </p:blipFill>
        <p:spPr>
          <a:xfrm>
            <a:off x="3857620" y="2285992"/>
            <a:ext cx="1434850" cy="2644276"/>
          </a:xfrm>
          <a:prstGeom prst="rect">
            <a:avLst/>
          </a:prstGeom>
          <a:ln>
            <a:noFill/>
          </a:ln>
          <a:effectLst>
            <a:outerShdw blurRad="190500" algn="tl" rotWithShape="0">
              <a:srgbClr val="000000">
                <a:alpha val="70000"/>
              </a:srgbClr>
            </a:outerShdw>
          </a:effectLst>
        </p:spPr>
      </p:pic>
      <p:pic>
        <p:nvPicPr>
          <p:cNvPr id="6" name="Picture 2" descr="D:\[ДоКуМеНтЫ]\Вика\Мельник В.О\ВОСПИТАТЕЛЬНАЯ РАБОТА\Выборы 2011года\в краевое портфолио  ФОТО  ВЫБОРЫ-2011\SDC18529.JPG"/>
          <p:cNvPicPr>
            <a:picLocks noChangeAspect="1" noChangeArrowheads="1"/>
          </p:cNvPicPr>
          <p:nvPr/>
        </p:nvPicPr>
        <p:blipFill>
          <a:blip r:embed="rId4" cstate="print">
            <a:lum bright="20000" contrast="30000"/>
          </a:blip>
          <a:srcRect/>
          <a:stretch>
            <a:fillRect/>
          </a:stretch>
        </p:blipFill>
        <p:spPr bwMode="auto">
          <a:xfrm>
            <a:off x="571472" y="1142984"/>
            <a:ext cx="3071834" cy="4500594"/>
          </a:xfrm>
          <a:prstGeom prst="rect">
            <a:avLst/>
          </a:prstGeom>
          <a:ln>
            <a:noFill/>
          </a:ln>
          <a:effectLst>
            <a:outerShdw blurRad="190500" algn="tl" rotWithShape="0">
              <a:srgbClr val="000000">
                <a:alpha val="70000"/>
              </a:srgbClr>
            </a:outerShdw>
          </a:effectLst>
        </p:spPr>
      </p:pic>
      <p:sp>
        <p:nvSpPr>
          <p:cNvPr id="8" name="Прямоугольник 7"/>
          <p:cNvSpPr/>
          <p:nvPr/>
        </p:nvSpPr>
        <p:spPr>
          <a:xfrm>
            <a:off x="1142976" y="5929330"/>
            <a:ext cx="6858048" cy="57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Победители конкурса рисунков и листовок в рамках деловой игры «Выборы – 2011»  ученицы 5 класса Мезина Д., </a:t>
            </a:r>
            <a:r>
              <a:rPr lang="ru-RU" dirty="0" err="1" smtClean="0">
                <a:solidFill>
                  <a:schemeClr val="tx1"/>
                </a:solidFill>
                <a:latin typeface="Times New Roman" pitchFamily="18" charset="0"/>
                <a:cs typeface="Times New Roman" pitchFamily="18" charset="0"/>
              </a:rPr>
              <a:t>Колендо</a:t>
            </a:r>
            <a:r>
              <a:rPr lang="ru-RU" dirty="0" smtClean="0">
                <a:solidFill>
                  <a:schemeClr val="tx1"/>
                </a:solidFill>
                <a:latin typeface="Times New Roman" pitchFamily="18" charset="0"/>
                <a:cs typeface="Times New Roman" pitchFamily="18" charset="0"/>
              </a:rPr>
              <a:t> А.</a:t>
            </a:r>
            <a:endParaRPr lang="ru-RU"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285728"/>
            <a:ext cx="8401080" cy="490200"/>
          </a:xfrm>
        </p:spPr>
        <p:txBody>
          <a:bodyPr>
            <a:noAutofit/>
          </a:bodyPr>
          <a:lstStyle/>
          <a:p>
            <a:pPr algn="ctr" eaLnBrk="1" hangingPunct="1"/>
            <a:r>
              <a:rPr lang="ru-RU" sz="2000" b="1" dirty="0" smtClean="0">
                <a:solidFill>
                  <a:srgbClr val="C00000"/>
                </a:solidFill>
                <a:latin typeface="Times New Roman" pitchFamily="18" charset="0"/>
                <a:cs typeface="Times New Roman" pitchFamily="18" charset="0"/>
              </a:rPr>
              <a:t>Системно - </a:t>
            </a:r>
            <a:r>
              <a:rPr lang="ru-RU" sz="2000" b="1" dirty="0" err="1" smtClean="0">
                <a:solidFill>
                  <a:srgbClr val="C00000"/>
                </a:solidFill>
                <a:latin typeface="Times New Roman" pitchFamily="18" charset="0"/>
                <a:cs typeface="Times New Roman" pitchFamily="18" charset="0"/>
              </a:rPr>
              <a:t>Деятельностный</a:t>
            </a:r>
            <a:r>
              <a:rPr lang="ru-RU" sz="2000" b="1" dirty="0" smtClean="0">
                <a:solidFill>
                  <a:srgbClr val="C00000"/>
                </a:solidFill>
                <a:latin typeface="Times New Roman" pitchFamily="18" charset="0"/>
                <a:cs typeface="Times New Roman" pitchFamily="18" charset="0"/>
              </a:rPr>
              <a:t> подход </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во внеурочной деятельности</a:t>
            </a:r>
          </a:p>
        </p:txBody>
      </p:sp>
      <p:pic>
        <p:nvPicPr>
          <p:cNvPr id="7" name="Picture 2" descr="D:\Мои документы\Мои рисунки\Избирательное право\Избирательное право 038.jpg"/>
          <p:cNvPicPr>
            <a:picLocks noGrp="1" noChangeAspect="1" noChangeArrowheads="1"/>
          </p:cNvPicPr>
          <p:nvPr>
            <p:ph idx="1"/>
          </p:nvPr>
        </p:nvPicPr>
        <p:blipFill>
          <a:blip r:embed="rId2" cstate="print"/>
          <a:srcRect t="12653" r="9323" b="10204"/>
          <a:stretch>
            <a:fillRect/>
          </a:stretch>
        </p:blipFill>
        <p:spPr bwMode="auto">
          <a:xfrm>
            <a:off x="857224" y="1000108"/>
            <a:ext cx="4216543" cy="2643206"/>
          </a:xfrm>
          <a:prstGeom prst="rect">
            <a:avLst/>
          </a:prstGeom>
          <a:ln>
            <a:noFill/>
          </a:ln>
          <a:effectLst>
            <a:outerShdw blurRad="190500" algn="tl" rotWithShape="0">
              <a:srgbClr val="000000">
                <a:alpha val="70000"/>
              </a:srgbClr>
            </a:outerShdw>
          </a:effectLst>
        </p:spPr>
      </p:pic>
      <p:sp>
        <p:nvSpPr>
          <p:cNvPr id="8" name="Прямоугольник 7"/>
          <p:cNvSpPr/>
          <p:nvPr/>
        </p:nvSpPr>
        <p:spPr>
          <a:xfrm>
            <a:off x="928662" y="3643314"/>
            <a:ext cx="4071966"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Районный конкурс</a:t>
            </a:r>
          </a:p>
          <a:p>
            <a:pPr algn="ctr"/>
            <a:r>
              <a:rPr lang="ru-RU" dirty="0" smtClean="0">
                <a:solidFill>
                  <a:schemeClr val="tx1"/>
                </a:solidFill>
                <a:latin typeface="Times New Roman" pitchFamily="18" charset="0"/>
                <a:cs typeface="Times New Roman" pitchFamily="18" charset="0"/>
              </a:rPr>
              <a:t> «Знатоки избирательного права</a:t>
            </a:r>
            <a:r>
              <a:rPr lang="ru-RU" dirty="0" smtClean="0">
                <a:solidFill>
                  <a:schemeClr val="tx1"/>
                </a:solidFill>
              </a:rPr>
              <a:t>»</a:t>
            </a:r>
            <a:endParaRPr lang="ru-RU" dirty="0">
              <a:solidFill>
                <a:schemeClr val="tx1"/>
              </a:solidFill>
            </a:endParaRPr>
          </a:p>
        </p:txBody>
      </p:sp>
      <p:pic>
        <p:nvPicPr>
          <p:cNvPr id="9" name="Picture 2"/>
          <p:cNvPicPr>
            <a:picLocks noChangeAspect="1" noChangeArrowheads="1"/>
          </p:cNvPicPr>
          <p:nvPr/>
        </p:nvPicPr>
        <p:blipFill>
          <a:blip r:embed="rId3" cstate="print">
            <a:lum bright="20000" contrast="30000"/>
          </a:blip>
          <a:srcRect l="7285" t="9085" r="1800" b="4662"/>
          <a:stretch>
            <a:fillRect/>
          </a:stretch>
        </p:blipFill>
        <p:spPr bwMode="auto">
          <a:xfrm rot="5400000">
            <a:off x="5767138" y="1519482"/>
            <a:ext cx="2610384" cy="1857388"/>
          </a:xfrm>
          <a:prstGeom prst="rect">
            <a:avLst/>
          </a:prstGeom>
          <a:ln>
            <a:noFill/>
          </a:ln>
          <a:effectLst>
            <a:outerShdw blurRad="190500" algn="tl" rotWithShape="0">
              <a:srgbClr val="000000">
                <a:alpha val="70000"/>
              </a:srgbClr>
            </a:outerShdw>
          </a:effectLst>
        </p:spPr>
      </p:pic>
      <p:pic>
        <p:nvPicPr>
          <p:cNvPr id="10" name="Picture 2"/>
          <p:cNvPicPr>
            <a:picLocks noChangeAspect="1" noChangeArrowheads="1"/>
          </p:cNvPicPr>
          <p:nvPr/>
        </p:nvPicPr>
        <p:blipFill>
          <a:blip r:embed="rId4" cstate="print">
            <a:lum bright="20000" contrast="40000"/>
          </a:blip>
          <a:srcRect l="6186" t="12960" r="7949"/>
          <a:stretch>
            <a:fillRect/>
          </a:stretch>
        </p:blipFill>
        <p:spPr bwMode="auto">
          <a:xfrm rot="5400000">
            <a:off x="5869618" y="4417398"/>
            <a:ext cx="2285992" cy="1737957"/>
          </a:xfrm>
          <a:prstGeom prst="rect">
            <a:avLst/>
          </a:prstGeom>
          <a:ln>
            <a:noFill/>
          </a:ln>
          <a:effectLst>
            <a:outerShdw blurRad="190500" algn="tl" rotWithShape="0">
              <a:srgbClr val="000000">
                <a:alpha val="70000"/>
              </a:srgbClr>
            </a:outerShdw>
          </a:effectLst>
        </p:spPr>
      </p:pic>
      <p:pic>
        <p:nvPicPr>
          <p:cNvPr id="11" name="Picture 2" descr="G:\ВОСПИТАТЕЛЬНАЯ РАБОТА\ФОТО 5Б - 6Б  КЛАСС\Фото Одаренные дети\SDC16017.JPG"/>
          <p:cNvPicPr>
            <a:picLocks noChangeAspect="1" noChangeArrowheads="1"/>
          </p:cNvPicPr>
          <p:nvPr/>
        </p:nvPicPr>
        <p:blipFill>
          <a:blip r:embed="rId5" cstate="print"/>
          <a:srcRect l="32164" t="11306" r="11306" b="22365"/>
          <a:stretch>
            <a:fillRect/>
          </a:stretch>
        </p:blipFill>
        <p:spPr bwMode="auto">
          <a:xfrm rot="16200000">
            <a:off x="806895" y="4550901"/>
            <a:ext cx="2029488" cy="1785951"/>
          </a:xfrm>
          <a:prstGeom prst="rect">
            <a:avLst/>
          </a:prstGeom>
          <a:ln>
            <a:noFill/>
          </a:ln>
          <a:effectLst>
            <a:outerShdw blurRad="190500" algn="tl" rotWithShape="0">
              <a:srgbClr val="000000">
                <a:alpha val="70000"/>
              </a:srgbClr>
            </a:outerShdw>
          </a:effectLst>
        </p:spPr>
      </p:pic>
      <p:sp>
        <p:nvSpPr>
          <p:cNvPr id="12" name="Прямоугольник 11"/>
          <p:cNvSpPr/>
          <p:nvPr/>
        </p:nvSpPr>
        <p:spPr>
          <a:xfrm>
            <a:off x="2786050" y="5286388"/>
            <a:ext cx="2643206" cy="114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Юрченко Михаил, 6 </a:t>
            </a:r>
            <a:r>
              <a:rPr lang="ru-RU" dirty="0" err="1" smtClean="0">
                <a:solidFill>
                  <a:schemeClr val="tx1"/>
                </a:solidFill>
                <a:latin typeface="Times New Roman" pitchFamily="18" charset="0"/>
                <a:cs typeface="Times New Roman" pitchFamily="18" charset="0"/>
              </a:rPr>
              <a:t>кл</a:t>
            </a:r>
            <a:r>
              <a:rPr lang="ru-RU" dirty="0" smtClean="0">
                <a:solidFill>
                  <a:schemeClr val="tx1"/>
                </a:solidFill>
                <a:latin typeface="Times New Roman" pitchFamily="18" charset="0"/>
                <a:cs typeface="Times New Roman" pitchFamily="18" charset="0"/>
              </a:rPr>
              <a:t>.</a:t>
            </a:r>
          </a:p>
          <a:p>
            <a:pPr algn="ctr"/>
            <a:r>
              <a:rPr lang="ru-RU" dirty="0" smtClean="0">
                <a:solidFill>
                  <a:schemeClr val="tx1"/>
                </a:solidFill>
                <a:latin typeface="Times New Roman" pitchFamily="18" charset="0"/>
                <a:cs typeface="Times New Roman" pitchFamily="18" charset="0"/>
              </a:rPr>
              <a:t>Победитель олимпиады </a:t>
            </a:r>
            <a:r>
              <a:rPr lang="ru-RU" dirty="0" err="1" smtClean="0">
                <a:solidFill>
                  <a:schemeClr val="tx1"/>
                </a:solidFill>
                <a:latin typeface="Times New Roman" pitchFamily="18" charset="0"/>
                <a:cs typeface="Times New Roman" pitchFamily="18" charset="0"/>
              </a:rPr>
              <a:t>Олимпус</a:t>
            </a:r>
            <a:r>
              <a:rPr lang="ru-RU" dirty="0" smtClean="0">
                <a:solidFill>
                  <a:schemeClr val="tx1"/>
                </a:solidFill>
                <a:latin typeface="Times New Roman" pitchFamily="18" charset="0"/>
                <a:cs typeface="Times New Roman" pitchFamily="18" charset="0"/>
              </a:rPr>
              <a:t>  по истории</a:t>
            </a:r>
          </a:p>
          <a:p>
            <a:pPr algn="ctr"/>
            <a:r>
              <a:rPr lang="ru-RU" dirty="0" smtClean="0">
                <a:solidFill>
                  <a:schemeClr val="tx1"/>
                </a:solidFill>
                <a:latin typeface="Times New Roman" pitchFamily="18" charset="0"/>
                <a:cs typeface="Times New Roman" pitchFamily="18" charset="0"/>
              </a:rPr>
              <a:t> в школе</a:t>
            </a:r>
            <a:endParaRPr lang="ru-RU"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DSC_0264.JPG"/>
          <p:cNvPicPr>
            <a:picLocks noChangeAspect="1" noChangeArrowheads="1"/>
          </p:cNvPicPr>
          <p:nvPr/>
        </p:nvPicPr>
        <p:blipFill>
          <a:blip r:embed="rId2" cstate="print"/>
          <a:srcRect l="2281" t="35906" r="21311"/>
          <a:stretch>
            <a:fillRect/>
          </a:stretch>
        </p:blipFill>
        <p:spPr bwMode="auto">
          <a:xfrm>
            <a:off x="571472" y="3571876"/>
            <a:ext cx="5123608" cy="3071834"/>
          </a:xfrm>
          <a:prstGeom prst="rect">
            <a:avLst/>
          </a:prstGeom>
          <a:ln>
            <a:noFill/>
          </a:ln>
          <a:effectLst>
            <a:outerShdw blurRad="190500" algn="tl" rotWithShape="0">
              <a:srgbClr val="000000">
                <a:alpha val="70000"/>
              </a:srgbClr>
            </a:outerShdw>
          </a:effectLst>
        </p:spPr>
      </p:pic>
      <p:pic>
        <p:nvPicPr>
          <p:cNvPr id="3" name="Рисунок 8" descr="C:\Documents and Settings\Администратор\Рабочий стол\МОЯ ПЕДАГОГИЧЕСКАЯ ИНИЦИАТИВА - 2013г\Конкурсная работа\для Приложения 2\SDC15831.JPG"/>
          <p:cNvPicPr>
            <a:picLocks noChangeAspect="1" noChangeArrowheads="1"/>
          </p:cNvPicPr>
          <p:nvPr/>
        </p:nvPicPr>
        <p:blipFill>
          <a:blip r:embed="rId3" cstate="print"/>
          <a:srcRect/>
          <a:stretch>
            <a:fillRect/>
          </a:stretch>
        </p:blipFill>
        <p:spPr bwMode="auto">
          <a:xfrm>
            <a:off x="6357950" y="3571876"/>
            <a:ext cx="2286016" cy="3003398"/>
          </a:xfrm>
          <a:prstGeom prst="rect">
            <a:avLst/>
          </a:prstGeom>
          <a:ln>
            <a:noFill/>
          </a:ln>
          <a:effectLst>
            <a:outerShdw blurRad="190500" algn="tl" rotWithShape="0">
              <a:srgbClr val="000000">
                <a:alpha val="70000"/>
              </a:srgbClr>
            </a:outerShdw>
          </a:effectLst>
        </p:spPr>
      </p:pic>
      <p:sp>
        <p:nvSpPr>
          <p:cNvPr id="7" name="Заголовок 6"/>
          <p:cNvSpPr>
            <a:spLocks noGrp="1"/>
          </p:cNvSpPr>
          <p:nvPr>
            <p:ph type="title"/>
          </p:nvPr>
        </p:nvSpPr>
        <p:spPr>
          <a:xfrm>
            <a:off x="214282" y="0"/>
            <a:ext cx="8643998" cy="857256"/>
          </a:xfrm>
        </p:spPr>
        <p:txBody>
          <a:bodyPr>
            <a:noAutofit/>
          </a:bodyPr>
          <a:lstStyle/>
          <a:p>
            <a:pPr algn="ctr"/>
            <a:r>
              <a:rPr lang="ru-RU" sz="2000" b="1" dirty="0" smtClean="0">
                <a:solidFill>
                  <a:srgbClr val="C00000"/>
                </a:solidFill>
                <a:latin typeface="Times New Roman" pitchFamily="18" charset="0"/>
                <a:cs typeface="Times New Roman" pitchFamily="18" charset="0"/>
              </a:rPr>
              <a:t>Обобщение и обмен опытом,  участие в конкурсах</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 педагогического мастерства</a:t>
            </a:r>
            <a:endParaRPr lang="ru-RU" sz="2000" b="1" dirty="0">
              <a:solidFill>
                <a:srgbClr val="C00000"/>
              </a:solidFill>
              <a:latin typeface="Times New Roman" pitchFamily="18" charset="0"/>
              <a:cs typeface="Times New Roman" pitchFamily="18" charset="0"/>
            </a:endParaRPr>
          </a:p>
        </p:txBody>
      </p:sp>
      <p:sp>
        <p:nvSpPr>
          <p:cNvPr id="11" name="Содержимое 4"/>
          <p:cNvSpPr>
            <a:spLocks noGrp="1"/>
          </p:cNvSpPr>
          <p:nvPr>
            <p:ph idx="1"/>
          </p:nvPr>
        </p:nvSpPr>
        <p:spPr>
          <a:xfrm>
            <a:off x="285720" y="1071546"/>
            <a:ext cx="6643734" cy="2354491"/>
          </a:xfrm>
          <a:prstGeom prst="rect">
            <a:avLst/>
          </a:prstGeom>
        </p:spPr>
        <p:txBody>
          <a:bodyPr wrap="square">
            <a:spAutoFit/>
          </a:bodyPr>
          <a:lstStyle/>
          <a:p>
            <a:r>
              <a:rPr lang="ru-RU" sz="2000" b="0" dirty="0" smtClean="0">
                <a:latin typeface="Times New Roman" pitchFamily="18" charset="0"/>
                <a:cs typeface="Times New Roman" pitchFamily="18" charset="0"/>
              </a:rPr>
              <a:t>Материал из </a:t>
            </a:r>
            <a:r>
              <a:rPr lang="ru-RU" sz="2000" b="0" dirty="0" err="1" smtClean="0">
                <a:latin typeface="Times New Roman" pitchFamily="18" charset="0"/>
                <a:cs typeface="Times New Roman" pitchFamily="18" charset="0"/>
              </a:rPr>
              <a:t>Khabawiki</a:t>
            </a:r>
            <a:endParaRPr lang="ru-RU" b="0" dirty="0" smtClean="0">
              <a:latin typeface="Times New Roman" pitchFamily="18" charset="0"/>
              <a:cs typeface="Times New Roman" pitchFamily="18" charset="0"/>
            </a:endParaRPr>
          </a:p>
          <a:p>
            <a:r>
              <a:rPr lang="ru-RU" sz="2000" b="0" dirty="0" smtClean="0">
                <a:latin typeface="Times New Roman" pitchFamily="18" charset="0"/>
                <a:cs typeface="Times New Roman" pitchFamily="18" charset="0"/>
              </a:rPr>
              <a:t>Реализация </a:t>
            </a:r>
            <a:r>
              <a:rPr lang="ru-RU" sz="2000" b="0" dirty="0" err="1" smtClean="0">
                <a:latin typeface="Times New Roman" pitchFamily="18" charset="0"/>
                <a:cs typeface="Times New Roman" pitchFamily="18" charset="0"/>
              </a:rPr>
              <a:t>системно-деятельностного</a:t>
            </a:r>
            <a:r>
              <a:rPr lang="ru-RU" sz="2000" b="0" dirty="0" smtClean="0">
                <a:latin typeface="Times New Roman" pitchFamily="18" charset="0"/>
                <a:cs typeface="Times New Roman" pitchFamily="18" charset="0"/>
              </a:rPr>
              <a:t> подхода на уроках истории как основа требований к результатам образования в рамках ФГОС. </a:t>
            </a:r>
          </a:p>
          <a:p>
            <a:r>
              <a:rPr lang="ru-RU" sz="2000" b="0" dirty="0" smtClean="0">
                <a:latin typeface="Times New Roman" pitchFamily="18" charset="0"/>
                <a:cs typeface="Times New Roman" pitchFamily="18" charset="0"/>
              </a:rPr>
              <a:t>Источник — </a:t>
            </a:r>
            <a:r>
              <a:rPr lang="ru-RU" sz="2000" b="0" u="sng" dirty="0" smtClean="0">
                <a:latin typeface="Times New Roman" pitchFamily="18" charset="0"/>
                <a:cs typeface="Times New Roman" pitchFamily="18" charset="0"/>
                <a:hlinkClick r:id="rId4"/>
              </a:rPr>
              <a:t>http://wiki.ippk.ru/index.php?title=</a:t>
            </a:r>
          </a:p>
          <a:p>
            <a:r>
              <a:rPr lang="ru-RU" sz="2000" b="0" u="sng" dirty="0" smtClean="0">
                <a:latin typeface="Times New Roman" pitchFamily="18" charset="0"/>
                <a:cs typeface="Times New Roman" pitchFamily="18" charset="0"/>
                <a:hlinkClick r:id="rId4"/>
              </a:rPr>
              <a:t>Участница:Mvo1970&amp;oldid=507524</a:t>
            </a:r>
            <a:endParaRPr lang="ru-RU" sz="2000" b="0" dirty="0" smtClean="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5" cstate="print">
            <a:lum bright="20000" contrast="40000"/>
          </a:blip>
          <a:srcRect l="3661" t="9593" r="5424" b="4542"/>
          <a:stretch>
            <a:fillRect/>
          </a:stretch>
        </p:blipFill>
        <p:spPr bwMode="auto">
          <a:xfrm rot="5400000">
            <a:off x="6722200" y="1421676"/>
            <a:ext cx="2340644" cy="1497509"/>
          </a:xfrm>
          <a:prstGeom prst="rect">
            <a:avLst/>
          </a:prstGeom>
          <a:ln>
            <a:noFill/>
          </a:ln>
          <a:effectLst>
            <a:outerShdw blurRad="190500" algn="tl" rotWithShape="0">
              <a:srgbClr val="000000">
                <a:alpha val="70000"/>
              </a:srgbClr>
            </a:outerShdw>
          </a:effectLst>
        </p:spPr>
      </p:pic>
      <p:pic>
        <p:nvPicPr>
          <p:cNvPr id="8" name="Picture 2" descr="Инициативы 2.jpg">
            <a:hlinkClick r:id="rId6"/>
          </p:cNvPr>
          <p:cNvPicPr>
            <a:picLocks noChangeAspect="1" noChangeArrowheads="1"/>
          </p:cNvPicPr>
          <p:nvPr/>
        </p:nvPicPr>
        <p:blipFill>
          <a:blip r:embed="rId7" cstate="print"/>
          <a:srcRect/>
          <a:stretch>
            <a:fillRect/>
          </a:stretch>
        </p:blipFill>
        <p:spPr bwMode="auto">
          <a:xfrm>
            <a:off x="5429256" y="2285992"/>
            <a:ext cx="1548964" cy="11758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357290" y="571480"/>
            <a:ext cx="6502420" cy="1077218"/>
          </a:xfrm>
          <a:prstGeom prst="rect">
            <a:avLst/>
          </a:prstGeom>
          <a:noFill/>
          <a:ln w="9525">
            <a:noFill/>
            <a:miter lim="800000"/>
            <a:headEnd/>
            <a:tailEnd/>
          </a:ln>
        </p:spPr>
        <p:txBody>
          <a:bodyPr wrap="square" anchor="ctr">
            <a:spAutoFit/>
          </a:bodyPr>
          <a:lstStyle/>
          <a:p>
            <a:pPr algn="ctr" eaLnBrk="0" hangingPunct="0"/>
            <a:r>
              <a:rPr lang="ru-RU" sz="3200" b="1" dirty="0" smtClean="0">
                <a:solidFill>
                  <a:srgbClr val="C00000"/>
                </a:solidFill>
                <a:latin typeface="Times New Roman" pitchFamily="18" charset="0"/>
                <a:cs typeface="Times New Roman" pitchFamily="18" charset="0"/>
              </a:rPr>
              <a:t>ОСНОВНЫЕ ЗАДАЧИ ОБРАЗОВАНИЯ</a:t>
            </a:r>
            <a:endParaRPr lang="ru-RU" sz="3200" b="1" dirty="0">
              <a:solidFill>
                <a:srgbClr val="C00000"/>
              </a:solidFill>
              <a:latin typeface="Times New Roman" pitchFamily="18" charset="0"/>
              <a:cs typeface="Times New Roman" pitchFamily="18" charset="0"/>
            </a:endParaRPr>
          </a:p>
        </p:txBody>
      </p:sp>
      <p:sp>
        <p:nvSpPr>
          <p:cNvPr id="7171" name="Прямоугольник 4"/>
          <p:cNvSpPr>
            <a:spLocks noChangeArrowheads="1"/>
          </p:cNvSpPr>
          <p:nvPr/>
        </p:nvSpPr>
        <p:spPr bwMode="auto">
          <a:xfrm>
            <a:off x="357158" y="2071678"/>
            <a:ext cx="8064500" cy="4144148"/>
          </a:xfrm>
          <a:prstGeom prst="rect">
            <a:avLst/>
          </a:prstGeom>
          <a:noFill/>
          <a:ln w="9525">
            <a:noFill/>
            <a:miter lim="800000"/>
            <a:headEnd/>
            <a:tailEnd/>
          </a:ln>
        </p:spPr>
        <p:txBody>
          <a:bodyPr>
            <a:spAutoFit/>
          </a:bodyPr>
          <a:lstStyle/>
          <a:p>
            <a:pPr algn="ctr"/>
            <a:r>
              <a:rPr lang="ru-RU" sz="3200" b="1" dirty="0">
                <a:solidFill>
                  <a:srgbClr val="000000"/>
                </a:solidFill>
                <a:latin typeface="Times New Roman" pitchFamily="18" charset="0"/>
                <a:cs typeface="Times New Roman" pitchFamily="18" charset="0"/>
              </a:rPr>
              <a:t>Не просто вооружить выпускника фиксированным набором знаний, а </a:t>
            </a:r>
            <a:r>
              <a:rPr lang="ru-RU" sz="3200" b="1" dirty="0">
                <a:solidFill>
                  <a:srgbClr val="C00000"/>
                </a:solidFill>
                <a:latin typeface="Times New Roman" pitchFamily="18" charset="0"/>
                <a:cs typeface="Times New Roman" pitchFamily="18" charset="0"/>
              </a:rPr>
              <a:t>сформировать</a:t>
            </a:r>
            <a:r>
              <a:rPr lang="ru-RU" sz="3200" b="1" dirty="0">
                <a:solidFill>
                  <a:srgbClr val="000000"/>
                </a:solidFill>
                <a:latin typeface="Times New Roman" pitchFamily="18" charset="0"/>
                <a:cs typeface="Times New Roman" pitchFamily="18" charset="0"/>
              </a:rPr>
              <a:t> у него </a:t>
            </a:r>
            <a:r>
              <a:rPr lang="ru-RU" sz="3200" b="1" dirty="0">
                <a:solidFill>
                  <a:srgbClr val="C00000"/>
                </a:solidFill>
                <a:latin typeface="Times New Roman" pitchFamily="18" charset="0"/>
                <a:cs typeface="Times New Roman" pitchFamily="18" charset="0"/>
              </a:rPr>
              <a:t>умение и желание учиться </a:t>
            </a:r>
            <a:r>
              <a:rPr lang="ru-RU" sz="3200" b="1" dirty="0">
                <a:solidFill>
                  <a:srgbClr val="000000"/>
                </a:solidFill>
                <a:latin typeface="Times New Roman" pitchFamily="18" charset="0"/>
                <a:cs typeface="Times New Roman" pitchFamily="18" charset="0"/>
              </a:rPr>
              <a:t>всю жизнь, работать в команде, способность к </a:t>
            </a:r>
            <a:r>
              <a:rPr lang="ru-RU" sz="3200" b="1" dirty="0" err="1">
                <a:solidFill>
                  <a:srgbClr val="000000"/>
                </a:solidFill>
                <a:latin typeface="Times New Roman" pitchFamily="18" charset="0"/>
                <a:cs typeface="Times New Roman" pitchFamily="18" charset="0"/>
              </a:rPr>
              <a:t>самоизменению</a:t>
            </a:r>
            <a:r>
              <a:rPr lang="ru-RU" sz="3200" b="1" dirty="0">
                <a:solidFill>
                  <a:srgbClr val="000000"/>
                </a:solidFill>
                <a:latin typeface="Times New Roman" pitchFamily="18" charset="0"/>
                <a:cs typeface="Times New Roman" pitchFamily="18" charset="0"/>
              </a:rPr>
              <a:t> и саморазвитию.</a:t>
            </a:r>
          </a:p>
          <a:p>
            <a:pPr algn="ctr">
              <a:lnSpc>
                <a:spcPct val="150000"/>
              </a:lnSpc>
            </a:pPr>
            <a:endParaRPr lang="ru-RU" sz="5400" b="1" i="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2" descr="C:\Documents and Settings\Оля\Рабочий стол\Новая папка (2)\P1030897.JPG"/>
          <p:cNvPicPr>
            <a:picLocks noChangeAspect="1" noChangeArrowheads="1"/>
          </p:cNvPicPr>
          <p:nvPr/>
        </p:nvPicPr>
        <p:blipFill>
          <a:blip r:embed="rId2" cstate="print"/>
          <a:srcRect/>
          <a:stretch>
            <a:fillRect/>
          </a:stretch>
        </p:blipFill>
        <p:spPr bwMode="auto">
          <a:xfrm>
            <a:off x="5643563" y="3714750"/>
            <a:ext cx="2928937" cy="2643188"/>
          </a:xfrm>
          <a:prstGeom prst="rect">
            <a:avLst/>
          </a:prstGeom>
          <a:ln>
            <a:noFill/>
          </a:ln>
          <a:effectLst>
            <a:outerShdw blurRad="190500" algn="tl" rotWithShape="0">
              <a:srgbClr val="000000">
                <a:alpha val="70000"/>
              </a:srgbClr>
            </a:outerShdw>
          </a:effectLst>
        </p:spPr>
      </p:pic>
      <p:sp>
        <p:nvSpPr>
          <p:cNvPr id="6" name="Стрелка вправо 5"/>
          <p:cNvSpPr/>
          <p:nvPr/>
        </p:nvSpPr>
        <p:spPr>
          <a:xfrm>
            <a:off x="5214942" y="1643050"/>
            <a:ext cx="357188" cy="428625"/>
          </a:xfrm>
          <a:prstGeom prst="rightArrow">
            <a:avLst/>
          </a:prstGeom>
          <a:solidFill>
            <a:srgbClr val="B0DD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с двумя скругленными противолежащими углами 6"/>
          <p:cNvSpPr/>
          <p:nvPr/>
        </p:nvSpPr>
        <p:spPr>
          <a:xfrm>
            <a:off x="214312" y="357188"/>
            <a:ext cx="4929192" cy="2928937"/>
          </a:xfrm>
          <a:prstGeom prst="round2DiagRect">
            <a:avLst/>
          </a:prstGeom>
          <a:ln>
            <a:solidFill>
              <a:srgbClr val="B0DD7F"/>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2400" b="1" dirty="0" err="1">
                <a:solidFill>
                  <a:srgbClr val="C00000"/>
                </a:solidFill>
                <a:latin typeface="Times New Roman" pitchFamily="18" charset="0"/>
                <a:cs typeface="Times New Roman" pitchFamily="18" charset="0"/>
              </a:rPr>
              <a:t>Системно-деятельностный</a:t>
            </a:r>
            <a:r>
              <a:rPr lang="ru-RU" sz="2400" b="1" dirty="0">
                <a:solidFill>
                  <a:srgbClr val="C00000"/>
                </a:solidFill>
                <a:latin typeface="Times New Roman" pitchFamily="18" charset="0"/>
                <a:cs typeface="Times New Roman" pitchFamily="18" charset="0"/>
              </a:rPr>
              <a:t> подход </a:t>
            </a:r>
            <a:r>
              <a:rPr lang="ru-RU" sz="2400" dirty="0">
                <a:solidFill>
                  <a:schemeClr val="tx1"/>
                </a:solidFill>
                <a:latin typeface="Times New Roman" pitchFamily="18" charset="0"/>
                <a:cs typeface="Times New Roman" pitchFamily="18" charset="0"/>
              </a:rPr>
              <a:t>– это организация учебного процесса, в котором главное место отводится активной и разносторонней, в максимальной степени самостоятельной познавательной деятельности </a:t>
            </a:r>
            <a:r>
              <a:rPr lang="ru-RU" sz="2400" dirty="0" smtClean="0">
                <a:solidFill>
                  <a:schemeClr val="tx1"/>
                </a:solidFill>
                <a:latin typeface="Times New Roman" pitchFamily="18" charset="0"/>
                <a:cs typeface="Times New Roman" pitchFamily="18" charset="0"/>
              </a:rPr>
              <a:t>школьника.</a:t>
            </a:r>
            <a:endParaRPr lang="ru-RU" sz="2400" dirty="0">
              <a:solidFill>
                <a:schemeClr val="tx1"/>
              </a:solidFill>
              <a:latin typeface="Times New Roman" pitchFamily="18" charset="0"/>
              <a:cs typeface="Times New Roman" pitchFamily="18" charset="0"/>
            </a:endParaRPr>
          </a:p>
        </p:txBody>
      </p:sp>
      <p:sp>
        <p:nvSpPr>
          <p:cNvPr id="9" name="Стрелка вправо 8"/>
          <p:cNvSpPr/>
          <p:nvPr/>
        </p:nvSpPr>
        <p:spPr>
          <a:xfrm rot="5400000">
            <a:off x="2536032" y="3321844"/>
            <a:ext cx="357187" cy="428625"/>
          </a:xfrm>
          <a:prstGeom prst="rightArrow">
            <a:avLst/>
          </a:prstGeom>
          <a:solidFill>
            <a:srgbClr val="B0DD7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право 9"/>
          <p:cNvSpPr/>
          <p:nvPr/>
        </p:nvSpPr>
        <p:spPr>
          <a:xfrm rot="2213623">
            <a:off x="5014613" y="3169941"/>
            <a:ext cx="474663" cy="442913"/>
          </a:xfrm>
          <a:prstGeom prst="rightArrow">
            <a:avLst/>
          </a:prstGeom>
          <a:solidFill>
            <a:srgbClr val="B0DD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026" name="Picture 2" descr="C:\Users\User\Desktop\фото531.jpg"/>
          <p:cNvPicPr>
            <a:picLocks noChangeAspect="1" noChangeArrowheads="1"/>
          </p:cNvPicPr>
          <p:nvPr/>
        </p:nvPicPr>
        <p:blipFill>
          <a:blip r:embed="rId3" cstate="print"/>
          <a:srcRect r="8163" b="7483"/>
          <a:stretch>
            <a:fillRect/>
          </a:stretch>
        </p:blipFill>
        <p:spPr bwMode="auto">
          <a:xfrm>
            <a:off x="1000100" y="3786190"/>
            <a:ext cx="3429024" cy="2590818"/>
          </a:xfrm>
          <a:prstGeom prst="rect">
            <a:avLst/>
          </a:prstGeom>
          <a:ln>
            <a:noFill/>
          </a:ln>
          <a:effectLst>
            <a:outerShdw blurRad="190500" algn="tl" rotWithShape="0">
              <a:srgbClr val="000000">
                <a:alpha val="70000"/>
              </a:srgbClr>
            </a:outerShdw>
          </a:effectLst>
        </p:spPr>
      </p:pic>
      <p:pic>
        <p:nvPicPr>
          <p:cNvPr id="1027" name="Picture 3" descr="C:\Users\User\Desktop\фото57.jpg"/>
          <p:cNvPicPr>
            <a:picLocks noChangeAspect="1" noChangeArrowheads="1"/>
          </p:cNvPicPr>
          <p:nvPr/>
        </p:nvPicPr>
        <p:blipFill>
          <a:blip r:embed="rId4" cstate="print"/>
          <a:srcRect r="8889"/>
          <a:stretch>
            <a:fillRect/>
          </a:stretch>
        </p:blipFill>
        <p:spPr bwMode="auto">
          <a:xfrm>
            <a:off x="5643570" y="428604"/>
            <a:ext cx="3143272" cy="25874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85720" y="214290"/>
            <a:ext cx="8643998" cy="1202510"/>
          </a:xfrm>
          <a:prstGeom prst="rect">
            <a:avLst/>
          </a:prstGeom>
          <a:noFill/>
          <a:ln w="9525">
            <a:noFill/>
            <a:round/>
            <a:headEnd/>
            <a:tailEnd/>
          </a:ln>
          <a:effectLst/>
        </p:spPr>
        <p:txBody>
          <a:bodyPr wrap="square" lIns="90000" tIns="46800" rIns="90000" bIns="46800">
            <a:spAutoFit/>
          </a:bodyPr>
          <a:lstStyle/>
          <a:p>
            <a:pPr marL="342900" indent="-342900" algn="ctr" fontAlgn="auto">
              <a:spcBef>
                <a:spcPts val="0"/>
              </a:spcBef>
              <a:spcAft>
                <a:spcPts val="0"/>
              </a:spcAft>
              <a:defRPr/>
            </a:pPr>
            <a:r>
              <a:rPr lang="ru-RU" sz="2400" b="1" dirty="0" smtClean="0">
                <a:solidFill>
                  <a:srgbClr val="C00000"/>
                </a:solidFill>
                <a:latin typeface="Times New Roman" pitchFamily="18" charset="0"/>
                <a:cs typeface="Times New Roman" pitchFamily="18" charset="0"/>
              </a:rPr>
              <a:t>СИСТЕМНО-ДЕЯТЕЛЬНОСТНЫЙ ПОДХОД </a:t>
            </a:r>
          </a:p>
          <a:p>
            <a:pPr marL="342900" indent="-342900" algn="ctr" fontAlgn="auto">
              <a:spcBef>
                <a:spcPts val="0"/>
              </a:spcBef>
              <a:spcAft>
                <a:spcPts val="0"/>
              </a:spcAft>
              <a:defRPr/>
            </a:pPr>
            <a:r>
              <a:rPr lang="ru-RU" sz="2400" b="1" dirty="0" smtClean="0">
                <a:solidFill>
                  <a:srgbClr val="C00000"/>
                </a:solidFill>
                <a:latin typeface="Times New Roman" pitchFamily="18" charset="0"/>
                <a:cs typeface="Times New Roman" pitchFamily="18" charset="0"/>
              </a:rPr>
              <a:t>КАК КОНЦЕПТУАЛЬНАЯ ОСНОВА ФГОС </a:t>
            </a:r>
          </a:p>
          <a:p>
            <a:pPr marL="342900" indent="-342900" algn="ctr" fontAlgn="auto">
              <a:spcBef>
                <a:spcPts val="0"/>
              </a:spcBef>
              <a:spcAft>
                <a:spcPts val="0"/>
              </a:spcAft>
              <a:defRPr/>
            </a:pPr>
            <a:r>
              <a:rPr lang="ru-RU" sz="2400" b="1" dirty="0" smtClean="0">
                <a:solidFill>
                  <a:srgbClr val="C00000"/>
                </a:solidFill>
                <a:latin typeface="Times New Roman" pitchFamily="18" charset="0"/>
                <a:cs typeface="Times New Roman" pitchFamily="18" charset="0"/>
              </a:rPr>
              <a:t>ОБЩЕГО ОБРАЗОВАНИЯ</a:t>
            </a:r>
          </a:p>
        </p:txBody>
      </p:sp>
      <p:sp>
        <p:nvSpPr>
          <p:cNvPr id="9218" name="AutoShape 2"/>
          <p:cNvSpPr>
            <a:spLocks noChangeArrowheads="1"/>
          </p:cNvSpPr>
          <p:nvPr/>
        </p:nvSpPr>
        <p:spPr bwMode="auto">
          <a:xfrm>
            <a:off x="571473" y="1916112"/>
            <a:ext cx="7500966" cy="1227135"/>
          </a:xfrm>
          <a:prstGeom prst="roundRect">
            <a:avLst>
              <a:gd name="adj" fmla="val 16667"/>
            </a:avLst>
          </a:prstGeom>
          <a:solidFill>
            <a:srgbClr val="B0DD7F"/>
          </a:solidFill>
          <a:ln w="9360">
            <a:solidFill>
              <a:srgbClr val="000000"/>
            </a:solidFill>
            <a:miter lim="800000"/>
            <a:headEnd/>
            <a:tailEnd/>
          </a:ln>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dirty="0">
                <a:latin typeface="Times New Roman" pitchFamily="18" charset="0"/>
                <a:cs typeface="Times New Roman" pitchFamily="18" charset="0"/>
              </a:rPr>
              <a:t>Овладение системой учебных действий</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dirty="0">
                <a:latin typeface="Times New Roman" pitchFamily="18" charset="0"/>
                <a:cs typeface="Times New Roman" pitchFamily="18" charset="0"/>
              </a:rPr>
              <a:t>с изучаемым учебным материалом</a:t>
            </a:r>
          </a:p>
        </p:txBody>
      </p:sp>
      <p:sp>
        <p:nvSpPr>
          <p:cNvPr id="9219" name="AutoShape 3"/>
          <p:cNvSpPr>
            <a:spLocks noChangeArrowheads="1"/>
          </p:cNvSpPr>
          <p:nvPr/>
        </p:nvSpPr>
        <p:spPr bwMode="auto">
          <a:xfrm>
            <a:off x="2743200" y="3276600"/>
            <a:ext cx="3406775" cy="431800"/>
          </a:xfrm>
          <a:prstGeom prst="downArrow">
            <a:avLst>
              <a:gd name="adj1" fmla="val 50000"/>
              <a:gd name="adj2" fmla="val 25000"/>
            </a:avLst>
          </a:prstGeom>
          <a:solidFill>
            <a:srgbClr val="B0DD7F"/>
          </a:solidFill>
          <a:ln w="9360">
            <a:solidFill>
              <a:srgbClr val="000000"/>
            </a:solidFill>
            <a:miter lim="800000"/>
            <a:headEnd/>
            <a:tailEnd/>
          </a:ln>
          <a:effectLst/>
        </p:spPr>
        <p:txBody>
          <a:bodyPr wrap="none" anchor="ctr"/>
          <a:lstStyle/>
          <a:p>
            <a:endParaRPr lang="ru-RU"/>
          </a:p>
        </p:txBody>
      </p:sp>
      <p:sp>
        <p:nvSpPr>
          <p:cNvPr id="9220" name="AutoShape 4"/>
          <p:cNvSpPr>
            <a:spLocks noChangeArrowheads="1"/>
          </p:cNvSpPr>
          <p:nvPr/>
        </p:nvSpPr>
        <p:spPr bwMode="auto">
          <a:xfrm>
            <a:off x="1143000" y="3886200"/>
            <a:ext cx="6562725" cy="1657350"/>
          </a:xfrm>
          <a:prstGeom prst="roundRect">
            <a:avLst>
              <a:gd name="adj" fmla="val 16667"/>
            </a:avLst>
          </a:prstGeom>
          <a:solidFill>
            <a:srgbClr val="B0DD7F"/>
          </a:solidFill>
          <a:ln w="9360">
            <a:solidFill>
              <a:srgbClr val="000000"/>
            </a:solidFill>
            <a:miter lim="800000"/>
            <a:headEnd/>
            <a:tailEnd/>
          </a:ln>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dirty="0">
                <a:latin typeface="Times New Roman" pitchFamily="18" charset="0"/>
                <a:cs typeface="Times New Roman" pitchFamily="18" charset="0"/>
              </a:rPr>
              <a:t>Способность к решению</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dirty="0">
                <a:latin typeface="Times New Roman" pitchFamily="18" charset="0"/>
                <a:cs typeface="Times New Roman" pitchFamily="18" charset="0"/>
              </a:rPr>
              <a:t>учебно-познавательных и</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dirty="0">
                <a:latin typeface="Times New Roman" pitchFamily="18" charset="0"/>
                <a:cs typeface="Times New Roman" pitchFamily="18" charset="0"/>
              </a:rPr>
              <a:t>учебно-практических задач  </a:t>
            </a:r>
          </a:p>
        </p:txBody>
      </p:sp>
      <p:sp>
        <p:nvSpPr>
          <p:cNvPr id="9221" name="Rectangle 5"/>
          <p:cNvSpPr>
            <a:spLocks noChangeArrowheads="1"/>
          </p:cNvSpPr>
          <p:nvPr/>
        </p:nvSpPr>
        <p:spPr bwMode="auto">
          <a:xfrm>
            <a:off x="838200" y="5867400"/>
            <a:ext cx="7170738" cy="657232"/>
          </a:xfrm>
          <a:prstGeom prst="rect">
            <a:avLst/>
          </a:prstGeom>
          <a:noFill/>
          <a:ln w="9525">
            <a:noFill/>
            <a:round/>
            <a:headEnd/>
            <a:tailEnd/>
          </a:ln>
          <a:effectLst/>
        </p:spPr>
        <p:txBody>
          <a:bodyPr lIns="90000" tIns="46800" rIns="90000" bIns="46800">
            <a:spAutoFit/>
          </a:bodyPr>
          <a:lstStyle/>
          <a:p>
            <a:pPr marL="457200" lvl="1" indent="0">
              <a:lnSpc>
                <a:spcPct val="90000"/>
              </a:lnSpc>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ru-RU" dirty="0">
                <a:latin typeface="Times New Roman" pitchFamily="18" charset="0"/>
                <a:cs typeface="Times New Roman" pitchFamily="18" charset="0"/>
              </a:rPr>
              <a:t>(в отличие от прежней установки на проверку освоения</a:t>
            </a:r>
          </a:p>
          <a:p>
            <a:pPr marL="457200" lvl="1" indent="0">
              <a:lnSpc>
                <a:spcPct val="90000"/>
              </a:lnSpc>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ru-RU" dirty="0">
                <a:latin typeface="Times New Roman" pitchFamily="18" charset="0"/>
                <a:cs typeface="Times New Roman" pitchFamily="18" charset="0"/>
              </a:rPr>
              <a:t>«обязательного минимума содержания образования»)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3" name="Rectangle 3"/>
          <p:cNvSpPr>
            <a:spLocks noChangeArrowheads="1"/>
          </p:cNvSpPr>
          <p:nvPr/>
        </p:nvSpPr>
        <p:spPr bwMode="auto">
          <a:xfrm>
            <a:off x="3214678" y="1500174"/>
            <a:ext cx="4714908" cy="5357826"/>
          </a:xfrm>
          <a:prstGeom prst="rect">
            <a:avLst/>
          </a:prstGeom>
          <a:solidFill>
            <a:schemeClr val="bg1"/>
          </a:solidFill>
          <a:ln w="38100">
            <a:noFill/>
            <a:miter lim="800000"/>
            <a:headEnd/>
            <a:tailEnd/>
          </a:ln>
        </p:spPr>
        <p:txBody>
          <a:bodyPr/>
          <a:lstStyle/>
          <a:p>
            <a:pPr marL="533400" indent="-533400" algn="ctr" eaLnBrk="0" hangingPunct="0">
              <a:lnSpc>
                <a:spcPct val="80000"/>
              </a:lnSpc>
              <a:spcBef>
                <a:spcPct val="20000"/>
              </a:spcBef>
            </a:pPr>
            <a:r>
              <a:rPr lang="ru-RU" sz="2400" dirty="0"/>
              <a:t>    </a:t>
            </a:r>
            <a:endParaRPr lang="ru-RU" sz="2800" b="1" dirty="0"/>
          </a:p>
          <a:p>
            <a:pPr marL="533400" indent="-533400" eaLnBrk="0" hangingPunct="0">
              <a:lnSpc>
                <a:spcPct val="80000"/>
              </a:lnSpc>
              <a:spcBef>
                <a:spcPct val="50000"/>
              </a:spcBef>
            </a:pPr>
            <a:r>
              <a:rPr lang="ru-RU" sz="2400" dirty="0">
                <a:latin typeface="Times New Roman" pitchFamily="18" charset="0"/>
                <a:cs typeface="Times New Roman" pitchFamily="18" charset="0"/>
              </a:rPr>
              <a:t>1.Постановка проблемы:         -</a:t>
            </a:r>
            <a:r>
              <a:rPr lang="ru-RU" sz="2400" dirty="0">
                <a:solidFill>
                  <a:srgbClr val="299410"/>
                </a:solidFill>
                <a:latin typeface="Times New Roman" pitchFamily="18" charset="0"/>
                <a:cs typeface="Times New Roman" pitchFamily="18" charset="0"/>
              </a:rPr>
              <a:t>«С одной стороны… , но с другой стороны …»;        -«Что вас удивляет? …»   -«Какой возникает вопрос? (проблема)» </a:t>
            </a:r>
          </a:p>
          <a:p>
            <a:pPr marL="533400" indent="-533400" eaLnBrk="0" hangingPunct="0">
              <a:lnSpc>
                <a:spcPct val="80000"/>
              </a:lnSpc>
              <a:spcBef>
                <a:spcPct val="50000"/>
              </a:spcBef>
            </a:pPr>
            <a:r>
              <a:rPr lang="ru-RU" sz="2400" dirty="0">
                <a:latin typeface="Times New Roman" pitchFamily="18" charset="0"/>
                <a:cs typeface="Times New Roman" pitchFamily="18" charset="0"/>
              </a:rPr>
              <a:t>2.Актуализация: </a:t>
            </a:r>
            <a:r>
              <a:rPr lang="ru-RU" sz="2400" dirty="0">
                <a:solidFill>
                  <a:srgbClr val="299410"/>
                </a:solidFill>
                <a:latin typeface="Times New Roman" pitchFamily="18" charset="0"/>
                <a:cs typeface="Times New Roman" pitchFamily="18" charset="0"/>
              </a:rPr>
              <a:t>«Вспомните, что мы уже знаем по этой проблеме?»</a:t>
            </a:r>
          </a:p>
          <a:p>
            <a:pPr marL="533400" indent="-533400" eaLnBrk="0" hangingPunct="0">
              <a:lnSpc>
                <a:spcPct val="80000"/>
              </a:lnSpc>
              <a:spcBef>
                <a:spcPct val="50000"/>
              </a:spcBef>
            </a:pPr>
            <a:r>
              <a:rPr lang="ru-RU" sz="2400" dirty="0">
                <a:latin typeface="Times New Roman" pitchFamily="18" charset="0"/>
                <a:cs typeface="Times New Roman" pitchFamily="18" charset="0"/>
              </a:rPr>
              <a:t>3. Поиск решения: </a:t>
            </a:r>
            <a:r>
              <a:rPr lang="ru-RU" sz="2400" dirty="0">
                <a:solidFill>
                  <a:srgbClr val="299410"/>
                </a:solidFill>
                <a:latin typeface="Times New Roman" pitchFamily="18" charset="0"/>
                <a:cs typeface="Times New Roman" pitchFamily="18" charset="0"/>
              </a:rPr>
              <a:t>«По тексту определите …»</a:t>
            </a:r>
          </a:p>
          <a:p>
            <a:pPr marL="533400" indent="-533400" eaLnBrk="0" hangingPunct="0">
              <a:lnSpc>
                <a:spcPct val="80000"/>
              </a:lnSpc>
              <a:spcBef>
                <a:spcPct val="50000"/>
              </a:spcBef>
            </a:pPr>
            <a:r>
              <a:rPr lang="ru-RU" sz="2400" dirty="0">
                <a:latin typeface="Times New Roman" pitchFamily="18" charset="0"/>
                <a:cs typeface="Times New Roman" pitchFamily="18" charset="0"/>
              </a:rPr>
              <a:t>4. Решение: </a:t>
            </a:r>
            <a:r>
              <a:rPr lang="ru-RU" sz="2400" dirty="0">
                <a:solidFill>
                  <a:srgbClr val="299410"/>
                </a:solidFill>
                <a:latin typeface="Times New Roman" pitchFamily="18" charset="0"/>
                <a:cs typeface="Times New Roman" pitchFamily="18" charset="0"/>
              </a:rPr>
              <a:t>«Как мы можем ответить на наш вопрос?»</a:t>
            </a:r>
          </a:p>
        </p:txBody>
      </p:sp>
      <p:sp>
        <p:nvSpPr>
          <p:cNvPr id="26632" name="Rectangle 8"/>
          <p:cNvSpPr>
            <a:spLocks noChangeArrowheads="1"/>
          </p:cNvSpPr>
          <p:nvPr/>
        </p:nvSpPr>
        <p:spPr bwMode="auto">
          <a:xfrm>
            <a:off x="500034" y="214290"/>
            <a:ext cx="8286778" cy="1571636"/>
          </a:xfrm>
          <a:prstGeom prst="rect">
            <a:avLst/>
          </a:prstGeom>
          <a:noFill/>
          <a:ln w="9525">
            <a:solidFill>
              <a:schemeClr val="bg1"/>
            </a:solidFill>
            <a:miter lim="800000"/>
            <a:headEnd/>
            <a:tailEnd/>
          </a:ln>
        </p:spPr>
        <p:txBody>
          <a:bodyPr anchor="ctr"/>
          <a:lstStyle/>
          <a:p>
            <a:pPr algn="ctr" eaLnBrk="0" hangingPunct="0"/>
            <a:r>
              <a:rPr lang="ru-RU" sz="2400" b="1" dirty="0" smtClean="0">
                <a:solidFill>
                  <a:srgbClr val="C00000"/>
                </a:solidFill>
                <a:latin typeface="Times New Roman" pitchFamily="18" charset="0"/>
                <a:cs typeface="Times New Roman" pitchFamily="18" charset="0"/>
              </a:rPr>
              <a:t>СТРУКТУРА УРОКА В РАМКАХ </a:t>
            </a:r>
          </a:p>
          <a:p>
            <a:pPr algn="ctr" eaLnBrk="0" hangingPunct="0"/>
            <a:r>
              <a:rPr lang="ru-RU" sz="2400" b="1" dirty="0" smtClean="0">
                <a:solidFill>
                  <a:srgbClr val="C00000"/>
                </a:solidFill>
                <a:latin typeface="Times New Roman" pitchFamily="18" charset="0"/>
                <a:cs typeface="Times New Roman" pitchFamily="18" charset="0"/>
              </a:rPr>
              <a:t>СИСТЕМНО-ДЕЯТЕЛЬНОСТНОГО ПОДХОДА</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 обучить самостоятельному решению проблем</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ФГОС)</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Средство</a:t>
            </a:r>
            <a:r>
              <a:rPr lang="ru-RU" sz="2400" dirty="0" smtClean="0">
                <a:latin typeface="Times New Roman" pitchFamily="18" charset="0"/>
                <a:cs typeface="Times New Roman" pitchFamily="18" charset="0"/>
              </a:rPr>
              <a:t> - открытие знаний вместе с детьми</a:t>
            </a:r>
            <a:endParaRPr lang="ru-RU" sz="2400" dirty="0">
              <a:latin typeface="Times New Roman" pitchFamily="18" charset="0"/>
              <a:cs typeface="Times New Roman" pitchFamily="18" charset="0"/>
            </a:endParaRPr>
          </a:p>
        </p:txBody>
      </p:sp>
      <p:grpSp>
        <p:nvGrpSpPr>
          <p:cNvPr id="2" name="Group 29"/>
          <p:cNvGrpSpPr>
            <a:grpSpLocks/>
          </p:cNvGrpSpPr>
          <p:nvPr/>
        </p:nvGrpSpPr>
        <p:grpSpPr bwMode="auto">
          <a:xfrm>
            <a:off x="2500298" y="1857364"/>
            <a:ext cx="5514975" cy="4378325"/>
            <a:chOff x="2448" y="1357"/>
            <a:chExt cx="3474" cy="2758"/>
          </a:xfrm>
        </p:grpSpPr>
        <p:pic>
          <p:nvPicPr>
            <p:cNvPr id="26637" name="Picture 20"/>
            <p:cNvPicPr>
              <a:picLocks noChangeAspect="1" noChangeArrowheads="1"/>
            </p:cNvPicPr>
            <p:nvPr/>
          </p:nvPicPr>
          <p:blipFill>
            <a:blip r:embed="rId3" cstate="print"/>
            <a:srcRect/>
            <a:stretch>
              <a:fillRect/>
            </a:stretch>
          </p:blipFill>
          <p:spPr bwMode="auto">
            <a:xfrm>
              <a:off x="2470" y="3205"/>
              <a:ext cx="410" cy="443"/>
            </a:xfrm>
            <a:prstGeom prst="rect">
              <a:avLst/>
            </a:prstGeom>
            <a:noFill/>
            <a:ln w="9525">
              <a:noFill/>
              <a:miter lim="800000"/>
              <a:headEnd/>
              <a:tailEnd/>
            </a:ln>
          </p:spPr>
        </p:pic>
        <p:pic>
          <p:nvPicPr>
            <p:cNvPr id="26638" name="Picture 21"/>
            <p:cNvPicPr>
              <a:picLocks noChangeAspect="1" noChangeArrowheads="1"/>
            </p:cNvPicPr>
            <p:nvPr/>
          </p:nvPicPr>
          <p:blipFill>
            <a:blip r:embed="rId4" cstate="print"/>
            <a:srcRect/>
            <a:stretch>
              <a:fillRect/>
            </a:stretch>
          </p:blipFill>
          <p:spPr bwMode="auto">
            <a:xfrm>
              <a:off x="2774" y="2642"/>
              <a:ext cx="2986" cy="286"/>
            </a:xfrm>
            <a:prstGeom prst="rect">
              <a:avLst/>
            </a:prstGeom>
            <a:noFill/>
            <a:ln w="9525">
              <a:noFill/>
              <a:miter lim="800000"/>
              <a:headEnd/>
              <a:tailEnd/>
            </a:ln>
          </p:spPr>
        </p:pic>
        <p:pic>
          <p:nvPicPr>
            <p:cNvPr id="26639" name="Picture 22"/>
            <p:cNvPicPr>
              <a:picLocks noChangeAspect="1" noChangeArrowheads="1"/>
            </p:cNvPicPr>
            <p:nvPr/>
          </p:nvPicPr>
          <p:blipFill>
            <a:blip r:embed="rId5" cstate="print"/>
            <a:srcRect/>
            <a:stretch>
              <a:fillRect/>
            </a:stretch>
          </p:blipFill>
          <p:spPr bwMode="auto">
            <a:xfrm>
              <a:off x="2448" y="2606"/>
              <a:ext cx="383" cy="370"/>
            </a:xfrm>
            <a:prstGeom prst="rect">
              <a:avLst/>
            </a:prstGeom>
            <a:noFill/>
            <a:ln w="9525">
              <a:noFill/>
              <a:miter lim="800000"/>
              <a:headEnd/>
              <a:tailEnd/>
            </a:ln>
          </p:spPr>
        </p:pic>
        <p:pic>
          <p:nvPicPr>
            <p:cNvPr id="26640" name="Picture 23"/>
            <p:cNvPicPr>
              <a:picLocks noChangeAspect="1" noChangeArrowheads="1"/>
            </p:cNvPicPr>
            <p:nvPr/>
          </p:nvPicPr>
          <p:blipFill>
            <a:blip r:embed="rId6" cstate="print"/>
            <a:srcRect/>
            <a:stretch>
              <a:fillRect/>
            </a:stretch>
          </p:blipFill>
          <p:spPr bwMode="auto">
            <a:xfrm>
              <a:off x="2748" y="1413"/>
              <a:ext cx="3012" cy="312"/>
            </a:xfrm>
            <a:prstGeom prst="rect">
              <a:avLst/>
            </a:prstGeom>
            <a:noFill/>
            <a:ln w="9525">
              <a:noFill/>
              <a:miter lim="800000"/>
              <a:headEnd/>
              <a:tailEnd/>
            </a:ln>
          </p:spPr>
        </p:pic>
        <p:pic>
          <p:nvPicPr>
            <p:cNvPr id="26641" name="Picture 24"/>
            <p:cNvPicPr>
              <a:picLocks noChangeAspect="1" noChangeArrowheads="1"/>
            </p:cNvPicPr>
            <p:nvPr/>
          </p:nvPicPr>
          <p:blipFill>
            <a:blip r:embed="rId7" cstate="print"/>
            <a:srcRect/>
            <a:stretch>
              <a:fillRect/>
            </a:stretch>
          </p:blipFill>
          <p:spPr bwMode="auto">
            <a:xfrm>
              <a:off x="2474" y="1357"/>
              <a:ext cx="358" cy="371"/>
            </a:xfrm>
            <a:prstGeom prst="rect">
              <a:avLst/>
            </a:prstGeom>
            <a:noFill/>
            <a:ln w="9525">
              <a:noFill/>
              <a:miter lim="800000"/>
              <a:headEnd/>
              <a:tailEnd/>
            </a:ln>
          </p:spPr>
        </p:pic>
        <p:pic>
          <p:nvPicPr>
            <p:cNvPr id="26642" name="Picture 25"/>
            <p:cNvPicPr>
              <a:picLocks noChangeAspect="1" noChangeArrowheads="1"/>
            </p:cNvPicPr>
            <p:nvPr/>
          </p:nvPicPr>
          <p:blipFill>
            <a:blip r:embed="rId8" cstate="print"/>
            <a:srcRect/>
            <a:stretch>
              <a:fillRect/>
            </a:stretch>
          </p:blipFill>
          <p:spPr bwMode="auto">
            <a:xfrm>
              <a:off x="2832" y="3307"/>
              <a:ext cx="3090" cy="293"/>
            </a:xfrm>
            <a:prstGeom prst="rect">
              <a:avLst/>
            </a:prstGeom>
            <a:noFill/>
            <a:ln w="9525">
              <a:noFill/>
              <a:miter lim="800000"/>
              <a:headEnd/>
              <a:tailEnd/>
            </a:ln>
          </p:spPr>
        </p:pic>
        <p:pic>
          <p:nvPicPr>
            <p:cNvPr id="26643" name="Picture 27"/>
            <p:cNvPicPr>
              <a:picLocks noChangeAspect="1" noChangeArrowheads="1"/>
            </p:cNvPicPr>
            <p:nvPr/>
          </p:nvPicPr>
          <p:blipFill>
            <a:blip r:embed="rId9" cstate="print"/>
            <a:srcRect/>
            <a:stretch>
              <a:fillRect/>
            </a:stretch>
          </p:blipFill>
          <p:spPr bwMode="auto">
            <a:xfrm>
              <a:off x="2474" y="3744"/>
              <a:ext cx="358" cy="371"/>
            </a:xfrm>
            <a:prstGeom prst="rect">
              <a:avLst/>
            </a:prstGeom>
            <a:noFill/>
            <a:ln w="9525">
              <a:noFill/>
              <a:miter lim="800000"/>
              <a:headEnd/>
              <a:tailEnd/>
            </a:ln>
          </p:spPr>
        </p:pic>
        <p:pic>
          <p:nvPicPr>
            <p:cNvPr id="26644" name="Picture 28"/>
            <p:cNvPicPr>
              <a:picLocks noChangeAspect="1" noChangeArrowheads="1"/>
            </p:cNvPicPr>
            <p:nvPr/>
          </p:nvPicPr>
          <p:blipFill>
            <a:blip r:embed="rId10" cstate="print"/>
            <a:srcRect/>
            <a:stretch>
              <a:fillRect/>
            </a:stretch>
          </p:blipFill>
          <p:spPr bwMode="auto">
            <a:xfrm>
              <a:off x="2832" y="3802"/>
              <a:ext cx="2688" cy="29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checkerboard(across)">
                                      <p:cBhvr>
                                        <p:cTn id="7" dur="500"/>
                                        <p:tgtEl>
                                          <p:spTgt spid="199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214282" y="1000108"/>
            <a:ext cx="8678893" cy="5857892"/>
          </a:xfrm>
        </p:spPr>
        <p:txBody>
          <a:bodyPr>
            <a:normAutofit lnSpcReduction="10000"/>
          </a:bodyPr>
          <a:lstStyle/>
          <a:p>
            <a:pPr>
              <a:buFontTx/>
              <a:buNone/>
            </a:pPr>
            <a:r>
              <a:rPr lang="ru-RU" dirty="0" smtClean="0">
                <a:latin typeface="Times New Roman" pitchFamily="18" charset="0"/>
                <a:cs typeface="Times New Roman" pitchFamily="18" charset="0"/>
              </a:rPr>
              <a:t>Сравнение 2 фактов:</a:t>
            </a:r>
          </a:p>
          <a:p>
            <a:pPr>
              <a:buFontTx/>
              <a:buNone/>
            </a:pPr>
            <a:r>
              <a:rPr lang="ru-RU" b="0" i="1" dirty="0" smtClean="0">
                <a:latin typeface="Times New Roman" pitchFamily="18" charset="0"/>
                <a:cs typeface="Times New Roman" pitchFamily="18" charset="0"/>
              </a:rPr>
              <a:t>- Князь Ярослав Владимирович за 35 лет правления заслужил прозвание «Мудрого» правителя. </a:t>
            </a:r>
          </a:p>
          <a:p>
            <a:pPr>
              <a:buFontTx/>
              <a:buNone/>
            </a:pPr>
            <a:r>
              <a:rPr lang="ru-RU" b="0" i="1" dirty="0" smtClean="0">
                <a:latin typeface="Times New Roman" pitchFamily="18" charset="0"/>
                <a:cs typeface="Times New Roman" pitchFamily="18" charset="0"/>
              </a:rPr>
              <a:t>- По законам Ярослава Мудрого, государство не карало преступника, совершившего убийство. Отомстить убийце имели право ближайшие родственники убитого (сын, родные или двоюродные братья, племянники), если таких не было, то преступник должен был выплатить государству (князю) виру – штраф за убийство</a:t>
            </a:r>
            <a:r>
              <a:rPr lang="ru-RU" sz="2400" b="0" i="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Различные точки зрения при оценке исторической личности:</a:t>
            </a:r>
            <a:endParaRPr lang="ru-RU" b="1" dirty="0" smtClean="0">
              <a:latin typeface="Times New Roman" pitchFamily="18" charset="0"/>
              <a:cs typeface="Times New Roman" pitchFamily="18" charset="0"/>
            </a:endParaRPr>
          </a:p>
          <a:p>
            <a:pPr marL="0" lvl="1" indent="0">
              <a:spcAft>
                <a:spcPts val="600"/>
              </a:spcAft>
              <a:buClrTx/>
              <a:buNone/>
            </a:pPr>
            <a:r>
              <a:rPr lang="ru-RU" b="1" dirty="0" smtClean="0">
                <a:latin typeface="Times New Roman" pitchFamily="18" charset="0"/>
                <a:cs typeface="Times New Roman" pitchFamily="18" charset="0"/>
              </a:rPr>
              <a:t>О Петре </a:t>
            </a:r>
            <a:r>
              <a:rPr lang="en-US" b="1"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a:t>
            </a:r>
          </a:p>
          <a:p>
            <a:pPr marL="0" lvl="1" indent="0">
              <a:spcAft>
                <a:spcPts val="600"/>
              </a:spcAft>
              <a:buClrTx/>
              <a:buNone/>
            </a:pP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«Петр - великий государственный деятель, создатель могущественной империи, человек, благодаря которому Россия пошла по пути мировой цивилизации». В.Татищев  </a:t>
            </a:r>
          </a:p>
          <a:p>
            <a:pPr marL="0" lvl="1" indent="0">
              <a:spcAft>
                <a:spcPts val="600"/>
              </a:spcAft>
              <a:buClrTx/>
              <a:buNone/>
            </a:pPr>
            <a:r>
              <a:rPr lang="ru-RU" i="1" dirty="0" smtClean="0">
                <a:latin typeface="Times New Roman" pitchFamily="18" charset="0"/>
                <a:cs typeface="Times New Roman" pitchFamily="18" charset="0"/>
              </a:rPr>
              <a:t>- «Петр - разрушитель русских национальных устоев, а его реформы были «блестящей ошибкой».  М.Щербатов</a:t>
            </a:r>
          </a:p>
          <a:p>
            <a:endParaRPr lang="ru-RU" dirty="0" smtClean="0">
              <a:latin typeface="Times New Roman" pitchFamily="18" charset="0"/>
              <a:cs typeface="Times New Roman" pitchFamily="18" charset="0"/>
            </a:endParaRPr>
          </a:p>
        </p:txBody>
      </p:sp>
      <p:pic>
        <p:nvPicPr>
          <p:cNvPr id="7171" name="Picture 4" descr="C:\Documents and Settings\Администратор\Рабочий стол\открытый урок истории\НУЖНОЕ\Икона Ярослав Мудрый .jpg"/>
          <p:cNvPicPr>
            <a:picLocks noChangeAspect="1" noChangeArrowheads="1"/>
          </p:cNvPicPr>
          <p:nvPr/>
        </p:nvPicPr>
        <p:blipFill>
          <a:blip r:embed="rId2" cstate="print"/>
          <a:srcRect/>
          <a:stretch>
            <a:fillRect/>
          </a:stretch>
        </p:blipFill>
        <p:spPr bwMode="auto">
          <a:xfrm>
            <a:off x="8143900" y="1071546"/>
            <a:ext cx="685829" cy="1452344"/>
          </a:xfrm>
          <a:prstGeom prst="rect">
            <a:avLst/>
          </a:prstGeom>
          <a:ln>
            <a:noFill/>
          </a:ln>
          <a:effectLst>
            <a:outerShdw blurRad="190500" algn="tl" rotWithShape="0">
              <a:srgbClr val="000000">
                <a:alpha val="70000"/>
              </a:srgbClr>
            </a:outerShdw>
          </a:effectLst>
        </p:spPr>
      </p:pic>
      <p:pic>
        <p:nvPicPr>
          <p:cNvPr id="4" name="Picture 2" descr="C:\Documents and Settings\User\Рабочий стол\Новая папка (4)\Peter_der-Grosse_1838.jpg"/>
          <p:cNvPicPr>
            <a:picLocks noChangeAspect="1" noChangeArrowheads="1"/>
          </p:cNvPicPr>
          <p:nvPr/>
        </p:nvPicPr>
        <p:blipFill>
          <a:blip r:embed="rId3" cstate="print"/>
          <a:srcRect t="8309" r="2605"/>
          <a:stretch>
            <a:fillRect/>
          </a:stretch>
        </p:blipFill>
        <p:spPr bwMode="auto">
          <a:xfrm>
            <a:off x="7715272" y="3643314"/>
            <a:ext cx="1022507" cy="1258628"/>
          </a:xfrm>
          <a:prstGeom prst="rect">
            <a:avLst/>
          </a:prstGeom>
          <a:ln>
            <a:noFill/>
          </a:ln>
          <a:effectLst>
            <a:outerShdw blurRad="190500" algn="tl" rotWithShape="0">
              <a:srgbClr val="000000">
                <a:alpha val="70000"/>
              </a:srgbClr>
            </a:outerShdw>
          </a:effectLst>
        </p:spPr>
      </p:pic>
      <p:sp>
        <p:nvSpPr>
          <p:cNvPr id="5" name="TextBox 4"/>
          <p:cNvSpPr txBox="1"/>
          <p:nvPr/>
        </p:nvSpPr>
        <p:spPr>
          <a:xfrm>
            <a:off x="357158" y="214290"/>
            <a:ext cx="7957178" cy="830997"/>
          </a:xfrm>
          <a:prstGeom prst="rect">
            <a:avLst/>
          </a:prstGeom>
          <a:noFill/>
        </p:spPr>
        <p:txBody>
          <a:bodyPr wrap="none" rtlCol="0">
            <a:spAutoFit/>
          </a:bodyPr>
          <a:lstStyle/>
          <a:p>
            <a:pPr algn="ctr"/>
            <a:r>
              <a:rPr lang="ru-RU" sz="2400" b="1" dirty="0" smtClean="0">
                <a:solidFill>
                  <a:srgbClr val="C00000"/>
                </a:solidFill>
                <a:latin typeface="Times New Roman" pitchFamily="18" charset="0"/>
                <a:cs typeface="Times New Roman" pitchFamily="18" charset="0"/>
              </a:rPr>
              <a:t>ПРИМЕРЫ СОЗДАНИЯ ПРОБЛЕМНОЙ СИТУАЦИИ </a:t>
            </a:r>
          </a:p>
          <a:p>
            <a:pPr algn="ctr"/>
            <a:r>
              <a:rPr lang="ru-RU" sz="2400" b="1" dirty="0" smtClean="0">
                <a:solidFill>
                  <a:srgbClr val="C00000"/>
                </a:solidFill>
                <a:latin typeface="Times New Roman" pitchFamily="18" charset="0"/>
                <a:cs typeface="Times New Roman" pitchFamily="18" charset="0"/>
              </a:rPr>
              <a:t>НА УРОКЕ ИСТОРИИ</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ярослав мудрый"/>
          <p:cNvPicPr>
            <a:picLocks noChangeAspect="1" noChangeArrowheads="1"/>
          </p:cNvPicPr>
          <p:nvPr/>
        </p:nvPicPr>
        <p:blipFill>
          <a:blip r:embed="rId2" cstate="print"/>
          <a:srcRect/>
          <a:stretch>
            <a:fillRect/>
          </a:stretch>
        </p:blipFill>
        <p:spPr bwMode="auto">
          <a:xfrm>
            <a:off x="3714744" y="928670"/>
            <a:ext cx="1365252" cy="1797239"/>
          </a:xfrm>
          <a:prstGeom prst="rect">
            <a:avLst/>
          </a:prstGeom>
          <a:ln>
            <a:noFill/>
          </a:ln>
          <a:effectLst>
            <a:outerShdw blurRad="190500" algn="tl" rotWithShape="0">
              <a:srgbClr val="000000">
                <a:alpha val="70000"/>
              </a:srgbClr>
            </a:outerShdw>
          </a:effectLst>
        </p:spPr>
      </p:pic>
      <p:sp>
        <p:nvSpPr>
          <p:cNvPr id="3" name="Прямоугольник 2"/>
          <p:cNvSpPr/>
          <p:nvPr/>
        </p:nvSpPr>
        <p:spPr bwMode="auto">
          <a:xfrm>
            <a:off x="357158" y="1643050"/>
            <a:ext cx="2786082" cy="428628"/>
          </a:xfrm>
          <a:prstGeom prst="rect">
            <a:avLst/>
          </a:prstGeom>
          <a:solidFill>
            <a:srgbClr val="B0DD7F"/>
          </a:solidFill>
          <a:ln w="9525" cap="flat" cmpd="sng" algn="ctr">
            <a:solidFill>
              <a:schemeClr val="tx1"/>
            </a:solidFill>
            <a:prstDash val="solid"/>
            <a:round/>
            <a:headEnd type="none" w="med" len="med"/>
            <a:tailEnd type="none" w="med" len="med"/>
          </a:ln>
          <a:effectLst/>
        </p:spPr>
        <p:txBody>
          <a:bodyPr/>
          <a:lstStyle/>
          <a:p>
            <a:pPr algn="ctr">
              <a:defRPr/>
            </a:pPr>
            <a:r>
              <a:rPr lang="ru-RU" sz="2000" dirty="0">
                <a:latin typeface="Times New Roman" pitchFamily="18" charset="0"/>
                <a:cs typeface="Times New Roman" pitchFamily="18" charset="0"/>
              </a:rPr>
              <a:t>Строительство городов</a:t>
            </a:r>
          </a:p>
        </p:txBody>
      </p:sp>
      <p:sp>
        <p:nvSpPr>
          <p:cNvPr id="4" name="Прямоугольник 3"/>
          <p:cNvSpPr/>
          <p:nvPr/>
        </p:nvSpPr>
        <p:spPr bwMode="auto">
          <a:xfrm>
            <a:off x="357158" y="2214554"/>
            <a:ext cx="2786082" cy="642942"/>
          </a:xfrm>
          <a:prstGeom prst="rect">
            <a:avLst/>
          </a:prstGeom>
          <a:solidFill>
            <a:srgbClr val="B0DD7F"/>
          </a:solidFill>
          <a:ln w="9525" cap="flat" cmpd="sng" algn="ctr">
            <a:solidFill>
              <a:schemeClr val="tx1"/>
            </a:solidFill>
            <a:prstDash val="solid"/>
            <a:round/>
            <a:headEnd type="none" w="med" len="med"/>
            <a:tailEnd type="none" w="med" len="med"/>
          </a:ln>
          <a:effectLst/>
        </p:spPr>
        <p:txBody>
          <a:bodyPr/>
          <a:lstStyle/>
          <a:p>
            <a:pPr algn="ctr">
              <a:defRPr/>
            </a:pPr>
            <a:r>
              <a:rPr lang="ru-RU" sz="2000" dirty="0">
                <a:latin typeface="Times New Roman" pitchFamily="18" charset="0"/>
                <a:cs typeface="Times New Roman" pitchFamily="18" charset="0"/>
              </a:rPr>
              <a:t>Каменное строительство на Руси</a:t>
            </a:r>
          </a:p>
        </p:txBody>
      </p:sp>
      <p:sp>
        <p:nvSpPr>
          <p:cNvPr id="5" name="Прямоугольник 4"/>
          <p:cNvSpPr/>
          <p:nvPr/>
        </p:nvSpPr>
        <p:spPr bwMode="auto">
          <a:xfrm>
            <a:off x="5786446" y="2428868"/>
            <a:ext cx="3000396" cy="500066"/>
          </a:xfrm>
          <a:prstGeom prst="rect">
            <a:avLst/>
          </a:prstGeom>
          <a:solidFill>
            <a:srgbClr val="B0DD7F"/>
          </a:solidFill>
          <a:ln w="9525" cap="flat" cmpd="sng" algn="ctr">
            <a:solidFill>
              <a:schemeClr val="tx1"/>
            </a:solidFill>
            <a:prstDash val="solid"/>
            <a:round/>
            <a:headEnd type="none" w="med" len="med"/>
            <a:tailEnd type="none" w="med" len="med"/>
          </a:ln>
          <a:effectLst/>
        </p:spPr>
        <p:txBody>
          <a:bodyPr/>
          <a:lstStyle/>
          <a:p>
            <a:pPr algn="ctr">
              <a:defRPr/>
            </a:pPr>
            <a:r>
              <a:rPr lang="ru-RU" sz="2000" dirty="0">
                <a:latin typeface="Times New Roman" pitchFamily="18" charset="0"/>
                <a:cs typeface="Times New Roman" pitchFamily="18" charset="0"/>
              </a:rPr>
              <a:t>Признание Руси Европой</a:t>
            </a:r>
          </a:p>
        </p:txBody>
      </p:sp>
      <p:sp>
        <p:nvSpPr>
          <p:cNvPr id="6" name="Прямоугольник 5"/>
          <p:cNvSpPr/>
          <p:nvPr/>
        </p:nvSpPr>
        <p:spPr bwMode="auto">
          <a:xfrm>
            <a:off x="5786446" y="1643050"/>
            <a:ext cx="3000396" cy="641355"/>
          </a:xfrm>
          <a:prstGeom prst="rect">
            <a:avLst/>
          </a:prstGeom>
          <a:solidFill>
            <a:srgbClr val="B0DD7F"/>
          </a:solidFill>
          <a:ln w="9525" cap="flat" cmpd="sng" algn="ctr">
            <a:solidFill>
              <a:schemeClr val="tx1"/>
            </a:solidFill>
            <a:prstDash val="solid"/>
            <a:round/>
            <a:headEnd type="none" w="med" len="med"/>
            <a:tailEnd type="none" w="med" len="med"/>
          </a:ln>
          <a:effectLst/>
        </p:spPr>
        <p:txBody>
          <a:bodyPr/>
          <a:lstStyle/>
          <a:p>
            <a:pPr algn="ctr">
              <a:defRPr/>
            </a:pPr>
            <a:r>
              <a:rPr lang="ru-RU" sz="2000" dirty="0">
                <a:latin typeface="Times New Roman" pitchFamily="18" charset="0"/>
                <a:cs typeface="Times New Roman" pitchFamily="18" charset="0"/>
              </a:rPr>
              <a:t>Строительство церквей, школ</a:t>
            </a:r>
          </a:p>
        </p:txBody>
      </p:sp>
      <p:sp>
        <p:nvSpPr>
          <p:cNvPr id="7" name="Прямоугольник 6"/>
          <p:cNvSpPr/>
          <p:nvPr/>
        </p:nvSpPr>
        <p:spPr bwMode="auto">
          <a:xfrm>
            <a:off x="5786446" y="857232"/>
            <a:ext cx="3000396" cy="642942"/>
          </a:xfrm>
          <a:prstGeom prst="rect">
            <a:avLst/>
          </a:prstGeom>
          <a:solidFill>
            <a:srgbClr val="B0DD7F"/>
          </a:solidFill>
          <a:ln w="9525" cap="flat" cmpd="sng" algn="ctr">
            <a:solidFill>
              <a:schemeClr val="tx1"/>
            </a:solidFill>
            <a:prstDash val="solid"/>
            <a:round/>
            <a:headEnd type="none" w="med" len="med"/>
            <a:tailEnd type="none" w="med" len="med"/>
          </a:ln>
          <a:effectLst/>
        </p:spPr>
        <p:txBody>
          <a:bodyPr/>
          <a:lstStyle/>
          <a:p>
            <a:pPr algn="ctr">
              <a:defRPr/>
            </a:pPr>
            <a:r>
              <a:rPr lang="ru-RU" sz="2000" dirty="0">
                <a:latin typeface="Times New Roman" pitchFamily="18" charset="0"/>
                <a:cs typeface="Times New Roman" pitchFamily="18" charset="0"/>
              </a:rPr>
              <a:t>Появление письменных законов</a:t>
            </a:r>
          </a:p>
        </p:txBody>
      </p:sp>
      <p:sp>
        <p:nvSpPr>
          <p:cNvPr id="8" name="Прямоугольник 7"/>
          <p:cNvSpPr/>
          <p:nvPr/>
        </p:nvSpPr>
        <p:spPr bwMode="auto">
          <a:xfrm>
            <a:off x="357158" y="857232"/>
            <a:ext cx="2786082" cy="642942"/>
          </a:xfrm>
          <a:prstGeom prst="rect">
            <a:avLst/>
          </a:prstGeom>
          <a:solidFill>
            <a:srgbClr val="B0DD7F"/>
          </a:solidFill>
          <a:ln w="9525" cap="flat" cmpd="sng" algn="ctr">
            <a:solidFill>
              <a:schemeClr val="tx1"/>
            </a:solidFill>
            <a:prstDash val="solid"/>
            <a:round/>
            <a:headEnd type="none" w="med" len="med"/>
            <a:tailEnd type="none" w="med" len="med"/>
          </a:ln>
          <a:effectLst/>
        </p:spPr>
        <p:txBody>
          <a:bodyPr/>
          <a:lstStyle/>
          <a:p>
            <a:pPr algn="ctr">
              <a:defRPr/>
            </a:pPr>
            <a:r>
              <a:rPr lang="ru-RU" sz="2000" dirty="0" smtClean="0">
                <a:latin typeface="Times New Roman" pitchFamily="18" charset="0"/>
                <a:cs typeface="Times New Roman" pitchFamily="18" charset="0"/>
              </a:rPr>
              <a:t>Мирное </a:t>
            </a:r>
            <a:r>
              <a:rPr lang="ru-RU" sz="2000" dirty="0">
                <a:latin typeface="Times New Roman" pitchFamily="18" charset="0"/>
                <a:cs typeface="Times New Roman" pitchFamily="18" charset="0"/>
              </a:rPr>
              <a:t>развитие страны</a:t>
            </a:r>
          </a:p>
        </p:txBody>
      </p:sp>
      <p:cxnSp>
        <p:nvCxnSpPr>
          <p:cNvPr id="10" name="Прямая со стрелкой 9"/>
          <p:cNvCxnSpPr/>
          <p:nvPr/>
        </p:nvCxnSpPr>
        <p:spPr bwMode="auto">
          <a:xfrm rot="10800000">
            <a:off x="3214678" y="1857364"/>
            <a:ext cx="500066" cy="71438"/>
          </a:xfrm>
          <a:prstGeom prst="straightConnector1">
            <a:avLst/>
          </a:prstGeom>
          <a:gradFill rotWithShape="0">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arrow"/>
          </a:ln>
          <a:effectLst/>
        </p:spPr>
      </p:cxnSp>
      <p:cxnSp>
        <p:nvCxnSpPr>
          <p:cNvPr id="13" name="Прямая со стрелкой 12"/>
          <p:cNvCxnSpPr/>
          <p:nvPr/>
        </p:nvCxnSpPr>
        <p:spPr bwMode="auto">
          <a:xfrm flipV="1">
            <a:off x="5143504" y="1142984"/>
            <a:ext cx="571504" cy="142876"/>
          </a:xfrm>
          <a:prstGeom prst="straightConnector1">
            <a:avLst/>
          </a:prstGeom>
          <a:gradFill rotWithShape="0">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arrow"/>
          </a:ln>
          <a:effectLst/>
        </p:spPr>
      </p:cxnSp>
      <p:cxnSp>
        <p:nvCxnSpPr>
          <p:cNvPr id="14" name="Прямая со стрелкой 13"/>
          <p:cNvCxnSpPr/>
          <p:nvPr/>
        </p:nvCxnSpPr>
        <p:spPr bwMode="auto">
          <a:xfrm>
            <a:off x="5143504" y="2285992"/>
            <a:ext cx="571504" cy="214314"/>
          </a:xfrm>
          <a:prstGeom prst="straightConnector1">
            <a:avLst/>
          </a:prstGeom>
          <a:gradFill rotWithShape="0">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arrow"/>
          </a:ln>
          <a:effectLst/>
        </p:spPr>
      </p:cxnSp>
      <p:cxnSp>
        <p:nvCxnSpPr>
          <p:cNvPr id="15" name="Прямая со стрелкой 14"/>
          <p:cNvCxnSpPr>
            <a:endCxn id="6" idx="1"/>
          </p:cNvCxnSpPr>
          <p:nvPr/>
        </p:nvCxnSpPr>
        <p:spPr bwMode="auto">
          <a:xfrm>
            <a:off x="5143504" y="1857364"/>
            <a:ext cx="642942" cy="106364"/>
          </a:xfrm>
          <a:prstGeom prst="straightConnector1">
            <a:avLst/>
          </a:prstGeom>
          <a:gradFill rotWithShape="0">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arrow"/>
          </a:ln>
          <a:effectLst/>
        </p:spPr>
      </p:cxnSp>
      <p:cxnSp>
        <p:nvCxnSpPr>
          <p:cNvPr id="24" name="Прямая со стрелкой 23"/>
          <p:cNvCxnSpPr/>
          <p:nvPr/>
        </p:nvCxnSpPr>
        <p:spPr bwMode="auto">
          <a:xfrm rot="10800000">
            <a:off x="3143240" y="1214422"/>
            <a:ext cx="500066" cy="71438"/>
          </a:xfrm>
          <a:prstGeom prst="straightConnector1">
            <a:avLst/>
          </a:prstGeom>
          <a:gradFill rotWithShape="0">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arrow"/>
          </a:ln>
          <a:effectLst/>
        </p:spPr>
      </p:cxnSp>
      <p:cxnSp>
        <p:nvCxnSpPr>
          <p:cNvPr id="25" name="Прямая со стрелкой 24"/>
          <p:cNvCxnSpPr/>
          <p:nvPr/>
        </p:nvCxnSpPr>
        <p:spPr bwMode="auto">
          <a:xfrm rot="10800000" flipV="1">
            <a:off x="3214678" y="2428868"/>
            <a:ext cx="428628" cy="71438"/>
          </a:xfrm>
          <a:prstGeom prst="straightConnector1">
            <a:avLst/>
          </a:prstGeom>
          <a:gradFill rotWithShape="0">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arrow"/>
          </a:ln>
          <a:effectLst/>
        </p:spPr>
      </p:cxnSp>
      <p:sp>
        <p:nvSpPr>
          <p:cNvPr id="32" name="Прямоугольник 31"/>
          <p:cNvSpPr/>
          <p:nvPr/>
        </p:nvSpPr>
        <p:spPr bwMode="auto">
          <a:xfrm>
            <a:off x="2143108" y="214290"/>
            <a:ext cx="4968875" cy="525443"/>
          </a:xfrm>
          <a:prstGeom prst="rect">
            <a:avLst/>
          </a:prstGeom>
          <a:solidFill>
            <a:srgbClr val="B0DD7F"/>
          </a:solidFill>
          <a:ln w="9525" cap="flat" cmpd="sng" algn="ctr">
            <a:solidFill>
              <a:schemeClr val="tx1"/>
            </a:solidFill>
            <a:prstDash val="solid"/>
            <a:round/>
            <a:headEnd type="none" w="med" len="med"/>
            <a:tailEnd type="none" w="med" len="med"/>
          </a:ln>
          <a:effectLst/>
        </p:spPr>
        <p:txBody>
          <a:bodyPr/>
          <a:lstStyle/>
          <a:p>
            <a:pPr algn="ctr">
              <a:defRPr/>
            </a:pPr>
            <a:r>
              <a:rPr lang="ru-RU" sz="2400" dirty="0">
                <a:latin typeface="Times New Roman" pitchFamily="18" charset="0"/>
                <a:cs typeface="Times New Roman" pitchFamily="18" charset="0"/>
              </a:rPr>
              <a:t>Почему Ярослава звали Мудрым?</a:t>
            </a:r>
          </a:p>
        </p:txBody>
      </p:sp>
      <p:pic>
        <p:nvPicPr>
          <p:cNvPr id="36" name="Picture 2" descr="C:\Users\User\Desktop\DSC_0053.JPG"/>
          <p:cNvPicPr>
            <a:picLocks noChangeAspect="1" noChangeArrowheads="1"/>
          </p:cNvPicPr>
          <p:nvPr/>
        </p:nvPicPr>
        <p:blipFill>
          <a:blip r:embed="rId3" cstate="print"/>
          <a:srcRect t="15000" r="266"/>
          <a:stretch>
            <a:fillRect/>
          </a:stretch>
        </p:blipFill>
        <p:spPr bwMode="auto">
          <a:xfrm>
            <a:off x="2393141" y="3143248"/>
            <a:ext cx="4071966" cy="2857520"/>
          </a:xfrm>
          <a:prstGeom prst="rect">
            <a:avLst/>
          </a:prstGeom>
          <a:ln>
            <a:noFill/>
          </a:ln>
          <a:effectLst>
            <a:outerShdw blurRad="190500" algn="tl" rotWithShape="0">
              <a:srgbClr val="000000">
                <a:alpha val="70000"/>
              </a:srgbClr>
            </a:outerShdw>
          </a:effectLst>
        </p:spPr>
      </p:pic>
      <p:sp>
        <p:nvSpPr>
          <p:cNvPr id="18" name="Прямоугольник 17"/>
          <p:cNvSpPr/>
          <p:nvPr/>
        </p:nvSpPr>
        <p:spPr>
          <a:xfrm>
            <a:off x="214282" y="6072206"/>
            <a:ext cx="8715404" cy="57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Урок истории в 6 классе </a:t>
            </a:r>
          </a:p>
          <a:p>
            <a:pPr algn="ctr"/>
            <a:r>
              <a:rPr lang="ru-RU" sz="2400" dirty="0" smtClean="0">
                <a:solidFill>
                  <a:schemeClr val="tx1"/>
                </a:solidFill>
                <a:latin typeface="Times New Roman" pitchFamily="18" charset="0"/>
                <a:cs typeface="Times New Roman" pitchFamily="18" charset="0"/>
              </a:rPr>
              <a:t>по теме «Расцвет Руси при Ярославе Мудром»</a:t>
            </a:r>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7"/>
          <p:cNvGraphicFramePr>
            <a:graphicFrameLocks/>
          </p:cNvGraphicFramePr>
          <p:nvPr/>
        </p:nvGraphicFramePr>
        <p:xfrm>
          <a:off x="285720" y="1000108"/>
          <a:ext cx="8501154" cy="2255520"/>
        </p:xfrm>
        <a:graphic>
          <a:graphicData uri="http://schemas.openxmlformats.org/drawingml/2006/table">
            <a:tbl>
              <a:tblPr firstRow="1" bandRow="1">
                <a:tableStyleId>{D7AC3CCA-C797-4891-BE02-D94E43425B78}</a:tableStyleId>
              </a:tblPr>
              <a:tblGrid>
                <a:gridCol w="4250577"/>
                <a:gridCol w="4250577"/>
              </a:tblGrid>
              <a:tr h="300849">
                <a:tc>
                  <a:txBody>
                    <a:bodyPr/>
                    <a:lstStyle/>
                    <a:p>
                      <a:r>
                        <a:rPr kumimoji="0" lang="ru-RU" sz="1800" b="1" kern="1200" dirty="0" smtClean="0">
                          <a:solidFill>
                            <a:schemeClr val="dk1"/>
                          </a:solidFill>
                          <a:latin typeface="Times New Roman" pitchFamily="18" charset="0"/>
                          <a:ea typeface="+mn-ea"/>
                          <a:cs typeface="Times New Roman" pitchFamily="18" charset="0"/>
                        </a:rPr>
                        <a:t>Вопрос «тонкий»</a:t>
                      </a:r>
                      <a:endParaRPr lang="ru-RU" sz="1800" dirty="0">
                        <a:latin typeface="Times New Roman" pitchFamily="18" charset="0"/>
                        <a:cs typeface="Times New Roman" pitchFamily="18" charset="0"/>
                      </a:endParaRPr>
                    </a:p>
                  </a:txBody>
                  <a:tcPr/>
                </a:tc>
                <a:tc>
                  <a:txBody>
                    <a:bodyPr/>
                    <a:lstStyle/>
                    <a:p>
                      <a:r>
                        <a:rPr kumimoji="0" lang="ru-RU" sz="1800" b="1" kern="1200" dirty="0" smtClean="0">
                          <a:solidFill>
                            <a:schemeClr val="dk1"/>
                          </a:solidFill>
                          <a:latin typeface="Times New Roman" pitchFamily="18" charset="0"/>
                          <a:ea typeface="+mn-ea"/>
                          <a:cs typeface="Times New Roman" pitchFamily="18" charset="0"/>
                        </a:rPr>
                        <a:t>Вопрос «толстый»</a:t>
                      </a:r>
                      <a:endParaRPr lang="ru-RU" sz="1800" dirty="0">
                        <a:latin typeface="Times New Roman" pitchFamily="18" charset="0"/>
                        <a:cs typeface="Times New Roman" pitchFamily="18" charset="0"/>
                      </a:endParaRPr>
                    </a:p>
                  </a:txBody>
                  <a:tcPr/>
                </a:tc>
              </a:tr>
              <a:tr h="1842291">
                <a:tc>
                  <a:txBody>
                    <a:bodyPr/>
                    <a:lstStyle/>
                    <a:p>
                      <a:r>
                        <a:rPr kumimoji="0" lang="ru-RU" sz="2000" b="1" kern="1200" dirty="0" smtClean="0">
                          <a:solidFill>
                            <a:schemeClr val="dk1"/>
                          </a:solidFill>
                          <a:latin typeface="Times New Roman" pitchFamily="18" charset="0"/>
                          <a:ea typeface="+mn-ea"/>
                          <a:cs typeface="Times New Roman" pitchFamily="18" charset="0"/>
                        </a:rPr>
                        <a:t>Кто …</a:t>
                      </a:r>
                    </a:p>
                    <a:p>
                      <a:r>
                        <a:rPr kumimoji="0" lang="ru-RU" sz="2000" b="1" kern="1200" dirty="0" smtClean="0">
                          <a:solidFill>
                            <a:schemeClr val="dk1"/>
                          </a:solidFill>
                          <a:latin typeface="Times New Roman" pitchFamily="18" charset="0"/>
                          <a:ea typeface="+mn-ea"/>
                          <a:cs typeface="Times New Roman" pitchFamily="18" charset="0"/>
                        </a:rPr>
                        <a:t>Когда …</a:t>
                      </a:r>
                    </a:p>
                    <a:p>
                      <a:r>
                        <a:rPr kumimoji="0" lang="ru-RU" sz="2000" b="1" kern="1200" dirty="0" smtClean="0">
                          <a:solidFill>
                            <a:schemeClr val="dk1"/>
                          </a:solidFill>
                          <a:latin typeface="Times New Roman" pitchFamily="18" charset="0"/>
                          <a:ea typeface="+mn-ea"/>
                          <a:cs typeface="Times New Roman" pitchFamily="18" charset="0"/>
                        </a:rPr>
                        <a:t>Будет  ли ... </a:t>
                      </a:r>
                    </a:p>
                    <a:p>
                      <a:r>
                        <a:rPr kumimoji="0" lang="ru-RU" sz="2000" b="1" kern="1200" dirty="0" smtClean="0">
                          <a:solidFill>
                            <a:schemeClr val="dk1"/>
                          </a:solidFill>
                          <a:latin typeface="Times New Roman" pitchFamily="18" charset="0"/>
                          <a:ea typeface="+mn-ea"/>
                          <a:cs typeface="Times New Roman" pitchFamily="18" charset="0"/>
                        </a:rPr>
                        <a:t>Верно    ли...	</a:t>
                      </a:r>
                    </a:p>
                    <a:p>
                      <a:r>
                        <a:rPr kumimoji="0" lang="ru-RU" sz="2000" kern="1200" dirty="0" smtClean="0">
                          <a:solidFill>
                            <a:schemeClr val="dk1"/>
                          </a:solidFill>
                          <a:latin typeface="Times New Roman" pitchFamily="18" charset="0"/>
                          <a:ea typeface="+mn-ea"/>
                          <a:cs typeface="Times New Roman" pitchFamily="18" charset="0"/>
                        </a:rPr>
                        <a:t> </a:t>
                      </a:r>
                      <a:r>
                        <a:rPr kumimoji="0" lang="ru-RU" sz="1800" kern="1200" dirty="0" smtClean="0">
                          <a:solidFill>
                            <a:schemeClr val="dk1"/>
                          </a:solidFill>
                          <a:latin typeface="Times New Roman" pitchFamily="18" charset="0"/>
                          <a:ea typeface="+mn-ea"/>
                          <a:cs typeface="Times New Roman" pitchFamily="18" charset="0"/>
                        </a:rPr>
                        <a:t>(не требует развёрнутого ответа, нужен однозначный ответ)</a:t>
                      </a:r>
                      <a:endParaRPr lang="ru-RU" sz="2000" dirty="0">
                        <a:latin typeface="Times New Roman" pitchFamily="18" charset="0"/>
                        <a:cs typeface="Times New Roman" pitchFamily="18" charset="0"/>
                      </a:endParaRPr>
                    </a:p>
                  </a:txBody>
                  <a:tcPr>
                    <a:solidFill>
                      <a:schemeClr val="bg1"/>
                    </a:solidFill>
                  </a:tcPr>
                </a:tc>
                <a:tc>
                  <a:txBody>
                    <a:bodyPr/>
                    <a:lstStyle/>
                    <a:p>
                      <a:r>
                        <a:rPr kumimoji="0" lang="ru-RU" sz="2000" b="1" kern="1200" dirty="0" smtClean="0">
                          <a:solidFill>
                            <a:schemeClr val="dk1"/>
                          </a:solidFill>
                          <a:latin typeface="Times New Roman" pitchFamily="18" charset="0"/>
                          <a:ea typeface="+mn-ea"/>
                          <a:cs typeface="Times New Roman" pitchFamily="18" charset="0"/>
                        </a:rPr>
                        <a:t>Дайте объяснение</a:t>
                      </a:r>
                      <a:r>
                        <a:rPr kumimoji="0" lang="ru-RU" sz="2000" kern="1200" dirty="0" smtClean="0">
                          <a:solidFill>
                            <a:schemeClr val="dk1"/>
                          </a:solidFill>
                          <a:latin typeface="Times New Roman" pitchFamily="18" charset="0"/>
                          <a:ea typeface="+mn-ea"/>
                          <a:cs typeface="Times New Roman" pitchFamily="18" charset="0"/>
                        </a:rPr>
                        <a:t>, </a:t>
                      </a:r>
                      <a:r>
                        <a:rPr kumimoji="0" lang="ru-RU" sz="2000" b="1" kern="1200" dirty="0" smtClean="0">
                          <a:solidFill>
                            <a:schemeClr val="dk1"/>
                          </a:solidFill>
                          <a:latin typeface="Times New Roman" pitchFamily="18" charset="0"/>
                          <a:ea typeface="+mn-ea"/>
                          <a:cs typeface="Times New Roman" pitchFamily="18" charset="0"/>
                        </a:rPr>
                        <a:t>почему…</a:t>
                      </a:r>
                      <a:r>
                        <a:rPr kumimoji="0" lang="ru-RU" sz="2000" kern="1200" dirty="0" smtClean="0">
                          <a:solidFill>
                            <a:schemeClr val="dk1"/>
                          </a:solidFill>
                          <a:latin typeface="Times New Roman" pitchFamily="18" charset="0"/>
                          <a:ea typeface="+mn-ea"/>
                          <a:cs typeface="Times New Roman" pitchFamily="18" charset="0"/>
                        </a:rPr>
                        <a:t>  </a:t>
                      </a:r>
                      <a:r>
                        <a:rPr kumimoji="0" lang="ru-RU" sz="2000" b="1" kern="1200" dirty="0" smtClean="0">
                          <a:solidFill>
                            <a:schemeClr val="dk1"/>
                          </a:solidFill>
                          <a:latin typeface="Times New Roman" pitchFamily="18" charset="0"/>
                          <a:ea typeface="+mn-ea"/>
                          <a:cs typeface="Times New Roman" pitchFamily="18" charset="0"/>
                        </a:rPr>
                        <a:t>Почему вы считаете</a:t>
                      </a:r>
                      <a:r>
                        <a:rPr kumimoji="0" lang="ru-RU" sz="2000" b="0" kern="1200" dirty="0" smtClean="0">
                          <a:solidFill>
                            <a:schemeClr val="dk1"/>
                          </a:solidFill>
                          <a:latin typeface="Times New Roman" pitchFamily="18" charset="0"/>
                          <a:ea typeface="+mn-ea"/>
                          <a:cs typeface="Times New Roman" pitchFamily="18" charset="0"/>
                        </a:rPr>
                        <a:t>…</a:t>
                      </a:r>
                      <a:endParaRPr kumimoji="0" lang="ru-RU" sz="2000" kern="1200" dirty="0" smtClean="0">
                        <a:solidFill>
                          <a:schemeClr val="dk1"/>
                        </a:solidFill>
                        <a:latin typeface="Times New Roman" pitchFamily="18" charset="0"/>
                        <a:ea typeface="+mn-ea"/>
                        <a:cs typeface="Times New Roman" pitchFamily="18" charset="0"/>
                      </a:endParaRPr>
                    </a:p>
                    <a:p>
                      <a:r>
                        <a:rPr kumimoji="0" lang="ru-RU" sz="2000" b="1" kern="1200" dirty="0" smtClean="0">
                          <a:solidFill>
                            <a:schemeClr val="dk1"/>
                          </a:solidFill>
                          <a:latin typeface="Times New Roman" pitchFamily="18" charset="0"/>
                          <a:ea typeface="+mn-ea"/>
                          <a:cs typeface="Times New Roman" pitchFamily="18" charset="0"/>
                        </a:rPr>
                        <a:t> В  чём различие…</a:t>
                      </a:r>
                    </a:p>
                    <a:p>
                      <a:r>
                        <a:rPr kumimoji="0" lang="ru-RU" sz="2000" b="1" kern="1200" dirty="0" smtClean="0">
                          <a:solidFill>
                            <a:schemeClr val="dk1"/>
                          </a:solidFill>
                          <a:latin typeface="Times New Roman" pitchFamily="18" charset="0"/>
                          <a:ea typeface="+mn-ea"/>
                          <a:cs typeface="Times New Roman" pitchFamily="18" charset="0"/>
                        </a:rPr>
                        <a:t>Предположите, что будет, если... </a:t>
                      </a:r>
                      <a:endParaRPr kumimoji="0" lang="ru-RU" sz="2000" kern="1200" dirty="0" smtClean="0">
                        <a:solidFill>
                          <a:schemeClr val="dk1"/>
                        </a:solidFill>
                        <a:latin typeface="Times New Roman" pitchFamily="18" charset="0"/>
                        <a:ea typeface="+mn-ea"/>
                        <a:cs typeface="Times New Roman" pitchFamily="18" charset="0"/>
                      </a:endParaRPr>
                    </a:p>
                    <a:p>
                      <a:r>
                        <a:rPr kumimoji="0" lang="ru-RU" sz="2000" kern="1200" dirty="0" smtClean="0">
                          <a:solidFill>
                            <a:schemeClr val="dk1"/>
                          </a:solidFill>
                          <a:latin typeface="Times New Roman" pitchFamily="18" charset="0"/>
                          <a:ea typeface="+mn-ea"/>
                          <a:cs typeface="Times New Roman" pitchFamily="18" charset="0"/>
                        </a:rPr>
                        <a:t> </a:t>
                      </a:r>
                      <a:r>
                        <a:rPr kumimoji="0" lang="ru-RU" sz="1800" kern="1200" dirty="0" smtClean="0">
                          <a:solidFill>
                            <a:schemeClr val="dk1"/>
                          </a:solidFill>
                          <a:latin typeface="Times New Roman" pitchFamily="18" charset="0"/>
                          <a:ea typeface="+mn-ea"/>
                          <a:cs typeface="Times New Roman" pitchFamily="18" charset="0"/>
                        </a:rPr>
                        <a:t>(предполагают полный, развёрнутый ответ)</a:t>
                      </a:r>
                      <a:endParaRPr kumimoji="0" lang="ru-RU" sz="2000" kern="1200" dirty="0" smtClean="0">
                        <a:solidFill>
                          <a:schemeClr val="dk1"/>
                        </a:solidFill>
                        <a:latin typeface="Times New Roman" pitchFamily="18" charset="0"/>
                        <a:ea typeface="+mn-ea"/>
                        <a:cs typeface="Times New Roman" pitchFamily="18" charset="0"/>
                      </a:endParaRPr>
                    </a:p>
                  </a:txBody>
                  <a:tcPr>
                    <a:solidFill>
                      <a:schemeClr val="bg1"/>
                    </a:solidFill>
                  </a:tcPr>
                </a:tc>
              </a:tr>
            </a:tbl>
          </a:graphicData>
        </a:graphic>
      </p:graphicFrame>
      <p:pic>
        <p:nvPicPr>
          <p:cNvPr id="7" name="Рисунок 9" descr="C:\Documents and Settings\Администратор\Рабочий стол\МОЯ ПЕДАГОГИЧЕСКАЯ ИНИЦИАТИВА - 2013г\Конкурсная работа\для Приложения 2\SDC15847.JPG"/>
          <p:cNvPicPr>
            <a:picLocks noChangeAspect="1" noChangeArrowheads="1"/>
          </p:cNvPicPr>
          <p:nvPr/>
        </p:nvPicPr>
        <p:blipFill>
          <a:blip r:embed="rId2" cstate="print"/>
          <a:srcRect/>
          <a:stretch>
            <a:fillRect/>
          </a:stretch>
        </p:blipFill>
        <p:spPr bwMode="auto">
          <a:xfrm>
            <a:off x="2845686" y="3541708"/>
            <a:ext cx="3357586" cy="2530498"/>
          </a:xfrm>
          <a:prstGeom prst="rect">
            <a:avLst/>
          </a:prstGeom>
          <a:ln>
            <a:noFill/>
          </a:ln>
          <a:effectLst>
            <a:outerShdw blurRad="190500" algn="tl" rotWithShape="0">
              <a:srgbClr val="000000">
                <a:alpha val="70000"/>
              </a:srgbClr>
            </a:outerShdw>
          </a:effectLst>
        </p:spPr>
      </p:pic>
      <p:sp>
        <p:nvSpPr>
          <p:cNvPr id="8" name="Прямоугольник 7"/>
          <p:cNvSpPr/>
          <p:nvPr/>
        </p:nvSpPr>
        <p:spPr>
          <a:xfrm>
            <a:off x="0" y="6072206"/>
            <a:ext cx="8929718" cy="57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Урок истории в</a:t>
            </a:r>
            <a:r>
              <a:rPr lang="en-US"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7 классе</a:t>
            </a:r>
          </a:p>
          <a:p>
            <a:pPr algn="ctr"/>
            <a:r>
              <a:rPr lang="ru-RU" sz="2000" dirty="0" smtClean="0">
                <a:solidFill>
                  <a:schemeClr val="tx1"/>
                </a:solidFill>
                <a:latin typeface="Times New Roman" pitchFamily="18" charset="0"/>
                <a:cs typeface="Times New Roman" pitchFamily="18" charset="0"/>
              </a:rPr>
              <a:t> по теме</a:t>
            </a:r>
            <a:r>
              <a:rPr lang="en-US" sz="20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«Преобразования в области культуры в эпоху Петра </a:t>
            </a:r>
            <a:r>
              <a:rPr lang="en-US" sz="2000" dirty="0" smtClean="0">
                <a:solidFill>
                  <a:schemeClr val="tx1"/>
                </a:solidFill>
                <a:latin typeface="Times New Roman" pitchFamily="18" charset="0"/>
                <a:cs typeface="Times New Roman" pitchFamily="18" charset="0"/>
              </a:rPr>
              <a:t>I</a:t>
            </a: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p:txBody>
      </p:sp>
      <p:sp>
        <p:nvSpPr>
          <p:cNvPr id="10" name="TextBox 9"/>
          <p:cNvSpPr txBox="1"/>
          <p:nvPr/>
        </p:nvSpPr>
        <p:spPr>
          <a:xfrm>
            <a:off x="723086" y="214290"/>
            <a:ext cx="7602786" cy="461665"/>
          </a:xfrm>
          <a:prstGeom prst="rect">
            <a:avLst/>
          </a:prstGeom>
          <a:noFill/>
        </p:spPr>
        <p:txBody>
          <a:bodyPr wrap="none" rtlCol="0">
            <a:spAutoFit/>
          </a:bodyPr>
          <a:lstStyle/>
          <a:p>
            <a:pPr algn="ctr"/>
            <a:r>
              <a:rPr lang="ru-RU" sz="2400" b="1" dirty="0" smtClean="0">
                <a:solidFill>
                  <a:srgbClr val="C00000"/>
                </a:solidFill>
                <a:latin typeface="Times New Roman" pitchFamily="18" charset="0"/>
                <a:cs typeface="Times New Roman" pitchFamily="18" charset="0"/>
              </a:rPr>
              <a:t>ЭТАП ПРИМЕНЕНИЯ И ЗАКРЕПЛЕНИЯ ЗНАНИЙ</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3" name="Рисунок 107" descr="qjdttisfeywgom%20szgyqukdyjpcybfq27"/>
          <p:cNvPicPr>
            <a:picLocks noChangeAspect="1" noChangeArrowheads="1"/>
          </p:cNvPicPr>
          <p:nvPr/>
        </p:nvPicPr>
        <p:blipFill>
          <a:blip r:embed="rId2" cstate="print"/>
          <a:srcRect/>
          <a:stretch>
            <a:fillRect/>
          </a:stretch>
        </p:blipFill>
        <p:spPr bwMode="auto">
          <a:xfrm>
            <a:off x="7000892" y="1285860"/>
            <a:ext cx="1928826" cy="645159"/>
          </a:xfrm>
          <a:prstGeom prst="rect">
            <a:avLst/>
          </a:prstGeom>
          <a:noFill/>
        </p:spPr>
      </p:pic>
      <p:sp>
        <p:nvSpPr>
          <p:cNvPr id="3075" name="Rectangle 3"/>
          <p:cNvSpPr>
            <a:spLocks noChangeArrowheads="1"/>
          </p:cNvSpPr>
          <p:nvPr/>
        </p:nvSpPr>
        <p:spPr bwMode="auto">
          <a:xfrm>
            <a:off x="214282" y="1000108"/>
            <a:ext cx="72866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hlinkClick r:id="rId3"/>
              </a:rPr>
              <a:t>Анастасия</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hlinkClick r:id="rId3"/>
              </a:rPr>
              <a:t> </a:t>
            </a:r>
            <a:r>
              <a:rPr kumimoji="0" lang="ru-RU" sz="2000" b="1" i="0" u="none" strike="noStrike" cap="none" normalizeH="0" baseline="0" dirty="0" err="1" smtClean="0">
                <a:ln>
                  <a:noFill/>
                </a:ln>
                <a:effectLst/>
                <a:latin typeface="Times New Roman" pitchFamily="18" charset="0"/>
                <a:ea typeface="Times New Roman" pitchFamily="18" charset="0"/>
                <a:cs typeface="Times New Roman" pitchFamily="18" charset="0"/>
                <a:hlinkClick r:id="rId3"/>
              </a:rPr>
              <a:t>Джуляк</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27.11.2012</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hlinkClick r:id="rId4"/>
              </a:rPr>
              <a:t>Мои земляки</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свое место в жизни, внести достойный вклад в историю своей семьи, своего посёлка и края, а, следовательно, и в историю своей страны. Автор: </a:t>
            </a: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Анастасия</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effectLst/>
                <a:latin typeface="Times New Roman" pitchFamily="18" charset="0"/>
                <a:ea typeface="Times New Roman" pitchFamily="18" charset="0"/>
                <a:cs typeface="Times New Roman" pitchFamily="18" charset="0"/>
              </a:rPr>
              <a:t>Джуляк</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12 лет, 6 "Б" класс,    участница школьного научного общества "Эврика" Руководитель: Виктория Олеговна Мельник, учитель истории ... </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hlinkClick r:id="rId5"/>
              </a:rPr>
              <a:t>Валерия</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hlinkClick r:id="rId5"/>
              </a:rPr>
              <a:t> </a:t>
            </a: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hlinkClick r:id="rId5"/>
              </a:rPr>
              <a:t>Мельник</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24.04.2012</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hlinkClick r:id="rId6"/>
              </a:rPr>
              <a:t>История заселения района имени Лазо в годы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hlinkClick r:id="rId6"/>
              </a:rPr>
              <a:t>столыпинской</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hlinkClick r:id="rId6"/>
              </a:rPr>
              <a:t> аграрной реформы</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аграрной реформы», а главной причиной провала реформы авторы считают действия переселенческих органов Сибири. Всё это и заставило сделать </a:t>
            </a: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Мельник</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Валерию</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Андреевну попытку глубже разобраться в аграрной реформе П. А. Столыпина, рассмотреть роль переселенческой политики для развития ... </a:t>
            </a:r>
            <a:b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b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effectLst/>
                <a:latin typeface="Times New Roman" pitchFamily="18" charset="0"/>
                <a:ea typeface="Times New Roman" pitchFamily="18" charset="0"/>
                <a:cs typeface="Times New Roman" pitchFamily="18" charset="0"/>
                <a:hlinkClick r:id="rId7"/>
              </a:rPr>
              <a:t>ИНФОтека</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effectLst/>
              <a:latin typeface="Times New Roman" pitchFamily="18" charset="0"/>
              <a:cs typeface="Times New Roman" pitchFamily="18" charset="0"/>
            </a:endParaRPr>
          </a:p>
        </p:txBody>
      </p:sp>
      <p:pic>
        <p:nvPicPr>
          <p:cNvPr id="6" name="Picture 3" descr="G:\ВОСПИТАТЕЛЬНАЯ РАБОТА\ФОТО 5Б - 6Б  КЛАСС\Фото Джуляк Н 6 кл\фото Джуляк.JPG"/>
          <p:cNvPicPr>
            <a:picLocks noChangeAspect="1" noChangeArrowheads="1"/>
          </p:cNvPicPr>
          <p:nvPr/>
        </p:nvPicPr>
        <p:blipFill>
          <a:blip r:embed="rId8" cstate="print"/>
          <a:srcRect t="16717"/>
          <a:stretch>
            <a:fillRect/>
          </a:stretch>
        </p:blipFill>
        <p:spPr bwMode="auto">
          <a:xfrm>
            <a:off x="7572396" y="2071678"/>
            <a:ext cx="1285884" cy="1427892"/>
          </a:xfrm>
          <a:prstGeom prst="rect">
            <a:avLst/>
          </a:prstGeom>
          <a:ln>
            <a:noFill/>
          </a:ln>
          <a:effectLst>
            <a:outerShdw blurRad="190500" algn="tl" rotWithShape="0">
              <a:srgbClr val="000000">
                <a:alpha val="70000"/>
              </a:srgbClr>
            </a:outerShdw>
          </a:effectLst>
        </p:spPr>
      </p:pic>
      <p:pic>
        <p:nvPicPr>
          <p:cNvPr id="7" name="Picture 18"/>
          <p:cNvPicPr>
            <a:picLocks noChangeAspect="1" noChangeArrowheads="1"/>
          </p:cNvPicPr>
          <p:nvPr/>
        </p:nvPicPr>
        <p:blipFill>
          <a:blip r:embed="rId9" cstate="print"/>
          <a:srcRect r="1410" b="1819"/>
          <a:stretch>
            <a:fillRect/>
          </a:stretch>
        </p:blipFill>
        <p:spPr bwMode="auto">
          <a:xfrm>
            <a:off x="7572396" y="4643446"/>
            <a:ext cx="1299897" cy="1375823"/>
          </a:xfrm>
          <a:prstGeom prst="rect">
            <a:avLst/>
          </a:prstGeom>
          <a:ln>
            <a:noFill/>
          </a:ln>
          <a:effectLst>
            <a:outerShdw blurRad="190500" algn="tl" rotWithShape="0">
              <a:srgbClr val="000000">
                <a:alpha val="70000"/>
              </a:srgbClr>
            </a:outerShdw>
          </a:effectLst>
        </p:spPr>
      </p:pic>
      <p:sp>
        <p:nvSpPr>
          <p:cNvPr id="8" name="Прямоугольник 7"/>
          <p:cNvSpPr/>
          <p:nvPr/>
        </p:nvSpPr>
        <p:spPr>
          <a:xfrm>
            <a:off x="1785918" y="214290"/>
            <a:ext cx="6000760" cy="707886"/>
          </a:xfrm>
          <a:prstGeom prst="rect">
            <a:avLst/>
          </a:prstGeom>
        </p:spPr>
        <p:txBody>
          <a:bodyPr wrap="square">
            <a:spAutoFit/>
          </a:bodyPr>
          <a:lstStyle/>
          <a:p>
            <a:pPr algn="ctr"/>
            <a:r>
              <a:rPr lang="ru-RU" sz="2000" b="1" dirty="0" smtClean="0">
                <a:solidFill>
                  <a:srgbClr val="C00000"/>
                </a:solidFill>
                <a:latin typeface="Times New Roman" pitchFamily="18" charset="0"/>
                <a:cs typeface="Times New Roman" pitchFamily="18" charset="0"/>
              </a:rPr>
              <a:t>СИСТЕМНО - ДЕЯТЕЛЬНОСТНЫЙ ПОДХОД </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ВО ВНЕУРОЧНОЙ ДЕЯТЕЛЬНОСТИ</a:t>
            </a:r>
            <a:endParaRPr lang="ru-RU"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943</TotalTime>
  <Words>563</Words>
  <Application>Microsoft Office PowerPoint</Application>
  <PresentationFormat>Экран (4:3)</PresentationFormat>
  <Paragraphs>80</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Главная</vt:lpstr>
      <vt:lpstr>Реализация  системно-деятельностного  подхода  как основа требований  к результатам образования  в рамках ФГОС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Системно - Деятельностный подход  во внеурочной деятельности</vt:lpstr>
      <vt:lpstr>Системно - Деятельностный подход  во внеурочной деятельности</vt:lpstr>
      <vt:lpstr>Обобщение и обмен опытом,  участие в конкурсах  педагогического мастерства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деятельностного метода обучения как средство личностного и познавательного развития обучающихся. Особенности проектирования урока.</dc:title>
  <dc:creator>K7</dc:creator>
  <cp:lastModifiedBy>DNA7 X64</cp:lastModifiedBy>
  <cp:revision>91</cp:revision>
  <dcterms:created xsi:type="dcterms:W3CDTF">2012-11-13T11:51:55Z</dcterms:created>
  <dcterms:modified xsi:type="dcterms:W3CDTF">2014-07-06T08:31:17Z</dcterms:modified>
</cp:coreProperties>
</file>