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charset="0"/>
        <a:ea typeface="+mn-ea"/>
        <a:cs typeface="+mn-cs"/>
      </a:defRPr>
    </a:lvl1pPr>
    <a:lvl2pPr marL="457200" algn="l" rtl="0" fontAlgn="base">
      <a:spcBef>
        <a:spcPct val="0"/>
      </a:spcBef>
      <a:spcAft>
        <a:spcPct val="0"/>
      </a:spcAft>
      <a:defRPr kern="1200">
        <a:solidFill>
          <a:schemeClr val="tx1"/>
        </a:solidFill>
        <a:latin typeface="Tahoma" charset="0"/>
        <a:ea typeface="+mn-ea"/>
        <a:cs typeface="+mn-cs"/>
      </a:defRPr>
    </a:lvl2pPr>
    <a:lvl3pPr marL="914400" algn="l" rtl="0" fontAlgn="base">
      <a:spcBef>
        <a:spcPct val="0"/>
      </a:spcBef>
      <a:spcAft>
        <a:spcPct val="0"/>
      </a:spcAft>
      <a:defRPr kern="1200">
        <a:solidFill>
          <a:schemeClr val="tx1"/>
        </a:solidFill>
        <a:latin typeface="Tahoma" charset="0"/>
        <a:ea typeface="+mn-ea"/>
        <a:cs typeface="+mn-cs"/>
      </a:defRPr>
    </a:lvl3pPr>
    <a:lvl4pPr marL="1371600" algn="l" rtl="0" fontAlgn="base">
      <a:spcBef>
        <a:spcPct val="0"/>
      </a:spcBef>
      <a:spcAft>
        <a:spcPct val="0"/>
      </a:spcAft>
      <a:defRPr kern="1200">
        <a:solidFill>
          <a:schemeClr val="tx1"/>
        </a:solidFill>
        <a:latin typeface="Tahoma" charset="0"/>
        <a:ea typeface="+mn-ea"/>
        <a:cs typeface="+mn-cs"/>
      </a:defRPr>
    </a:lvl4pPr>
    <a:lvl5pPr marL="1828800" algn="l" rtl="0" fontAlgn="base">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7" autoAdjust="0"/>
    <p:restoredTop sz="94670" autoAdjust="0"/>
  </p:normalViewPr>
  <p:slideViewPr>
    <p:cSldViewPr>
      <p:cViewPr>
        <p:scale>
          <a:sx n="75" d="100"/>
          <a:sy n="75" d="100"/>
        </p:scale>
        <p:origin x="-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170" name="Group 2"/>
          <p:cNvGrpSpPr>
            <a:grpSpLocks/>
          </p:cNvGrpSpPr>
          <p:nvPr/>
        </p:nvGrpSpPr>
        <p:grpSpPr bwMode="auto">
          <a:xfrm>
            <a:off x="0" y="0"/>
            <a:ext cx="8458200" cy="5943600"/>
            <a:chOff x="0" y="0"/>
            <a:chExt cx="5328" cy="3744"/>
          </a:xfrm>
        </p:grpSpPr>
        <p:sp>
          <p:nvSpPr>
            <p:cNvPr id="7171"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endParaRPr lang="ru-RU"/>
            </a:p>
          </p:txBody>
        </p:sp>
        <p:sp>
          <p:nvSpPr>
            <p:cNvPr id="7172"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endParaRPr lang="ru-RU"/>
            </a:p>
          </p:txBody>
        </p:sp>
      </p:grpSp>
      <p:sp>
        <p:nvSpPr>
          <p:cNvPr id="7173"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7174" name="Rectangle 6"/>
          <p:cNvSpPr>
            <a:spLocks noGrp="1" noChangeArrowheads="1"/>
          </p:cNvSpPr>
          <p:nvPr>
            <p:ph type="dt" sz="quarter" idx="2"/>
          </p:nvPr>
        </p:nvSpPr>
        <p:spPr/>
        <p:txBody>
          <a:bodyPr/>
          <a:lstStyle>
            <a:lvl1pPr>
              <a:defRPr/>
            </a:lvl1pPr>
          </a:lstStyle>
          <a:p>
            <a:endParaRPr lang="ru-RU"/>
          </a:p>
        </p:txBody>
      </p:sp>
      <p:sp>
        <p:nvSpPr>
          <p:cNvPr id="7175" name="Rectangle 7"/>
          <p:cNvSpPr>
            <a:spLocks noGrp="1" noChangeArrowheads="1"/>
          </p:cNvSpPr>
          <p:nvPr>
            <p:ph type="ftr" sz="quarter" idx="3"/>
          </p:nvPr>
        </p:nvSpPr>
        <p:spPr/>
        <p:txBody>
          <a:bodyPr/>
          <a:lstStyle>
            <a:lvl1pPr>
              <a:defRPr/>
            </a:lvl1pPr>
          </a:lstStyle>
          <a:p>
            <a:endParaRPr lang="ru-RU"/>
          </a:p>
        </p:txBody>
      </p:sp>
      <p:sp>
        <p:nvSpPr>
          <p:cNvPr id="7176" name="Rectangle 8"/>
          <p:cNvSpPr>
            <a:spLocks noGrp="1" noChangeArrowheads="1"/>
          </p:cNvSpPr>
          <p:nvPr>
            <p:ph type="sldNum" sz="quarter" idx="4"/>
          </p:nvPr>
        </p:nvSpPr>
        <p:spPr/>
        <p:txBody>
          <a:bodyPr/>
          <a:lstStyle>
            <a:lvl1pPr>
              <a:defRPr/>
            </a:lvl1pPr>
          </a:lstStyle>
          <a:p>
            <a:fld id="{C02D5CA1-2AEF-48D3-B5BF-235D37728C2E}" type="slidenum">
              <a:rPr lang="ru-RU"/>
              <a:pPr/>
              <a:t>‹#›</a:t>
            </a:fld>
            <a:endParaRPr lang="ru-RU"/>
          </a:p>
        </p:txBody>
      </p:sp>
      <p:sp>
        <p:nvSpPr>
          <p:cNvPr id="7177"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ru-RU"/>
              <a:t>Образец заголовка</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BEC3BD3-A315-45A2-B1FE-8AE5000EC386}"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2136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213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163C81B2-EC6A-4B17-BE9C-5B8604E0A0B4}"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23FB6141-07A0-4348-854B-B848878DB060}"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F363904-6327-4270-9208-02787DF04B76}"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B2724F1E-68FF-4DD6-A921-ADC4C555E992}"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835EBA9F-7ECA-4737-B84C-ABD22F8773E2}"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E731C02F-089D-4A19-AAE0-B4A5CE1CD967}"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8FA87EFE-1AAD-4666-858E-E588E47B93BB}"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9C7A93C3-9CDA-408C-BB56-E277EF16D0C3}"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E7E1C65B-1AAC-4815-9960-EADA02C4CA84}"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0" y="0"/>
            <a:ext cx="7242175" cy="1981200"/>
            <a:chOff x="0" y="0"/>
            <a:chExt cx="4562" cy="1248"/>
          </a:xfrm>
        </p:grpSpPr>
        <p:sp>
          <p:nvSpPr>
            <p:cNvPr id="6147"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endParaRPr lang="ru-RU"/>
            </a:p>
          </p:txBody>
        </p:sp>
        <p:sp>
          <p:nvSpPr>
            <p:cNvPr id="6148"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endParaRPr lang="ru-RU"/>
            </a:p>
          </p:txBody>
        </p:sp>
      </p:grpSp>
      <p:sp>
        <p:nvSpPr>
          <p:cNvPr id="6149"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6150"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151"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ru-RU"/>
          </a:p>
        </p:txBody>
      </p:sp>
      <p:sp>
        <p:nvSpPr>
          <p:cNvPr id="6152"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ru-RU"/>
          </a:p>
        </p:txBody>
      </p:sp>
      <p:sp>
        <p:nvSpPr>
          <p:cNvPr id="6153"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5F097573-1B96-43DF-8F41-2DDB5C3F943A}" type="slidenum">
              <a:rPr lang="ru-RU"/>
              <a:pPr/>
              <a:t>‹#›</a:t>
            </a:fld>
            <a:endParaRPr lang="ru-RU"/>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468313" y="620713"/>
            <a:ext cx="8229600" cy="5688012"/>
          </a:xfrm>
        </p:spPr>
        <p:txBody>
          <a:bodyPr/>
          <a:lstStyle/>
          <a:p>
            <a:r>
              <a:rPr lang="ru-RU" b="1" i="1"/>
              <a:t>УГОЛОВНАЯ ОТВЕТСТВЕННОСТЬ НЕСОВЕРШЕННОЛЕТНИХ</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p:cTn id="7" dur="1000" fill="hold"/>
                                        <p:tgtEl>
                                          <p:spTgt spid="2052"/>
                                        </p:tgtEl>
                                        <p:attrNameLst>
                                          <p:attrName>ppt_x</p:attrName>
                                        </p:attrNameLst>
                                      </p:cBhvr>
                                      <p:tavLst>
                                        <p:tav tm="0">
                                          <p:val>
                                            <p:strVal val="#ppt_x-.2"/>
                                          </p:val>
                                        </p:tav>
                                        <p:tav tm="100000">
                                          <p:val>
                                            <p:strVal val="#ppt_x"/>
                                          </p:val>
                                        </p:tav>
                                      </p:tavLst>
                                    </p:anim>
                                    <p:anim calcmode="lin" valueType="num">
                                      <p:cBhvr>
                                        <p:cTn id="8" dur="1000" fill="hold"/>
                                        <p:tgtEl>
                                          <p:spTgt spid="205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2" name="Rectangle 4"/>
          <p:cNvSpPr>
            <a:spLocks noGrp="1" noChangeArrowheads="1"/>
          </p:cNvSpPr>
          <p:nvPr>
            <p:ph type="title"/>
          </p:nvPr>
        </p:nvSpPr>
        <p:spPr>
          <a:xfrm>
            <a:off x="457200" y="274638"/>
            <a:ext cx="8229600" cy="6178550"/>
          </a:xfrm>
        </p:spPr>
        <p:txBody>
          <a:bodyPr/>
          <a:lstStyle/>
          <a:p>
            <a:r>
              <a:rPr lang="ru-RU"/>
              <a:t>Обязательные работы </a:t>
            </a:r>
            <a:r>
              <a:rPr lang="ru-RU" sz="3600"/>
              <a:t>(назначаются на срок от 40 до 160 часов; они заключаются в выполнении работ, посильных для несовершеннолетнего, и исполняются в свободное от основной работы или учебы время)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2532"/>
                                        </p:tgtEl>
                                        <p:attrNameLst>
                                          <p:attrName>style.visibility</p:attrName>
                                        </p:attrNameLst>
                                      </p:cBhvr>
                                      <p:to>
                                        <p:strVal val="visible"/>
                                      </p:to>
                                    </p:set>
                                    <p:anim calcmode="lin" valueType="num">
                                      <p:cBhvr>
                                        <p:cTn id="7" dur="500" fill="hold"/>
                                        <p:tgtEl>
                                          <p:spTgt spid="22532"/>
                                        </p:tgtEl>
                                        <p:attrNameLst>
                                          <p:attrName>ppt_w</p:attrName>
                                        </p:attrNameLst>
                                      </p:cBhvr>
                                      <p:tavLst>
                                        <p:tav tm="0">
                                          <p:val>
                                            <p:fltVal val="0"/>
                                          </p:val>
                                        </p:tav>
                                        <p:tav tm="100000">
                                          <p:val>
                                            <p:strVal val="#ppt_w"/>
                                          </p:val>
                                        </p:tav>
                                      </p:tavLst>
                                    </p:anim>
                                    <p:anim calcmode="lin" valueType="num">
                                      <p:cBhvr>
                                        <p:cTn id="8" dur="500" fill="hold"/>
                                        <p:tgtEl>
                                          <p:spTgt spid="22532"/>
                                        </p:tgtEl>
                                        <p:attrNameLst>
                                          <p:attrName>ppt_h</p:attrName>
                                        </p:attrNameLst>
                                      </p:cBhvr>
                                      <p:tavLst>
                                        <p:tav tm="0">
                                          <p:val>
                                            <p:fltVal val="0"/>
                                          </p:val>
                                        </p:tav>
                                        <p:tav tm="100000">
                                          <p:val>
                                            <p:strVal val="#ppt_h"/>
                                          </p:val>
                                        </p:tav>
                                      </p:tavLst>
                                    </p:anim>
                                    <p:animEffect transition="in" filter="fade">
                                      <p:cBhvr>
                                        <p:cTn id="9" dur="500"/>
                                        <p:tgtEl>
                                          <p:spTgt spid="22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80" name="Rectangle 4"/>
          <p:cNvSpPr>
            <a:spLocks noGrp="1" noChangeArrowheads="1"/>
          </p:cNvSpPr>
          <p:nvPr>
            <p:ph type="title"/>
          </p:nvPr>
        </p:nvSpPr>
        <p:spPr>
          <a:xfrm>
            <a:off x="457200" y="274638"/>
            <a:ext cx="8229600" cy="6034087"/>
          </a:xfrm>
        </p:spPr>
        <p:txBody>
          <a:bodyPr/>
          <a:lstStyle/>
          <a:p>
            <a:r>
              <a:rPr lang="ru-RU"/>
              <a:t>Исправительные работы (их назначают на срок до одного года)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4580"/>
                                        </p:tgtEl>
                                        <p:attrNameLst>
                                          <p:attrName>style.visibility</p:attrName>
                                        </p:attrNameLst>
                                      </p:cBhvr>
                                      <p:to>
                                        <p:strVal val="visible"/>
                                      </p:to>
                                    </p:set>
                                    <p:anim calcmode="lin" valueType="num">
                                      <p:cBhvr>
                                        <p:cTn id="7" dur="500" fill="hold"/>
                                        <p:tgtEl>
                                          <p:spTgt spid="24580"/>
                                        </p:tgtEl>
                                        <p:attrNameLst>
                                          <p:attrName>ppt_w</p:attrName>
                                        </p:attrNameLst>
                                      </p:cBhvr>
                                      <p:tavLst>
                                        <p:tav tm="0">
                                          <p:val>
                                            <p:fltVal val="0"/>
                                          </p:val>
                                        </p:tav>
                                        <p:tav tm="100000">
                                          <p:val>
                                            <p:strVal val="#ppt_w"/>
                                          </p:val>
                                        </p:tav>
                                      </p:tavLst>
                                    </p:anim>
                                    <p:anim calcmode="lin" valueType="num">
                                      <p:cBhvr>
                                        <p:cTn id="8" dur="500" fill="hold"/>
                                        <p:tgtEl>
                                          <p:spTgt spid="24580"/>
                                        </p:tgtEl>
                                        <p:attrNameLst>
                                          <p:attrName>ppt_h</p:attrName>
                                        </p:attrNameLst>
                                      </p:cBhvr>
                                      <p:tavLst>
                                        <p:tav tm="0">
                                          <p:val>
                                            <p:fltVal val="0"/>
                                          </p:val>
                                        </p:tav>
                                        <p:tav tm="100000">
                                          <p:val>
                                            <p:strVal val="#ppt_h"/>
                                          </p:val>
                                        </p:tav>
                                      </p:tavLst>
                                    </p:anim>
                                    <p:animEffect transition="in" filter="fade">
                                      <p:cBhvr>
                                        <p:cTn id="9" dur="500"/>
                                        <p:tgtEl>
                                          <p:spTgt spid="24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8" name="Rectangle 4"/>
          <p:cNvSpPr>
            <a:spLocks noGrp="1" noChangeArrowheads="1"/>
          </p:cNvSpPr>
          <p:nvPr>
            <p:ph type="title"/>
          </p:nvPr>
        </p:nvSpPr>
        <p:spPr>
          <a:xfrm>
            <a:off x="457200" y="274638"/>
            <a:ext cx="8229600" cy="5891212"/>
          </a:xfrm>
        </p:spPr>
        <p:txBody>
          <a:bodyPr/>
          <a:lstStyle/>
          <a:p>
            <a:r>
              <a:rPr lang="ru-RU"/>
              <a:t>АРЕСТ </a:t>
            </a:r>
            <a:br>
              <a:rPr lang="ru-RU"/>
            </a:br>
            <a:r>
              <a:rPr lang="ru-RU"/>
              <a:t>(его могут назначить только с шестнадцатилетнего возраста на срок от одного до четырёх месяцев)</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6628"/>
                                        </p:tgtEl>
                                        <p:attrNameLst>
                                          <p:attrName>style.visibility</p:attrName>
                                        </p:attrNameLst>
                                      </p:cBhvr>
                                      <p:to>
                                        <p:strVal val="visible"/>
                                      </p:to>
                                    </p:set>
                                    <p:anim calcmode="lin" valueType="num">
                                      <p:cBhvr>
                                        <p:cTn id="7" dur="500" fill="hold"/>
                                        <p:tgtEl>
                                          <p:spTgt spid="26628"/>
                                        </p:tgtEl>
                                        <p:attrNameLst>
                                          <p:attrName>ppt_w</p:attrName>
                                        </p:attrNameLst>
                                      </p:cBhvr>
                                      <p:tavLst>
                                        <p:tav tm="0">
                                          <p:val>
                                            <p:fltVal val="0"/>
                                          </p:val>
                                        </p:tav>
                                        <p:tav tm="100000">
                                          <p:val>
                                            <p:strVal val="#ppt_w"/>
                                          </p:val>
                                        </p:tav>
                                      </p:tavLst>
                                    </p:anim>
                                    <p:anim calcmode="lin" valueType="num">
                                      <p:cBhvr>
                                        <p:cTn id="8" dur="500" fill="hold"/>
                                        <p:tgtEl>
                                          <p:spTgt spid="26628"/>
                                        </p:tgtEl>
                                        <p:attrNameLst>
                                          <p:attrName>ppt_h</p:attrName>
                                        </p:attrNameLst>
                                      </p:cBhvr>
                                      <p:tavLst>
                                        <p:tav tm="0">
                                          <p:val>
                                            <p:fltVal val="0"/>
                                          </p:val>
                                        </p:tav>
                                        <p:tav tm="100000">
                                          <p:val>
                                            <p:strVal val="#ppt_h"/>
                                          </p:val>
                                        </p:tav>
                                      </p:tavLst>
                                    </p:anim>
                                    <p:animEffect transition="in" filter="fade">
                                      <p:cBhvr>
                                        <p:cTn id="9" dur="5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6" name="Rectangle 4"/>
          <p:cNvSpPr>
            <a:spLocks noGrp="1" noChangeArrowheads="1"/>
          </p:cNvSpPr>
          <p:nvPr>
            <p:ph type="title"/>
          </p:nvPr>
        </p:nvSpPr>
        <p:spPr>
          <a:xfrm>
            <a:off x="457200" y="274638"/>
            <a:ext cx="8229600" cy="6178550"/>
          </a:xfrm>
        </p:spPr>
        <p:txBody>
          <a:bodyPr/>
          <a:lstStyle/>
          <a:p>
            <a:r>
              <a:rPr lang="ru-RU"/>
              <a:t>ЛИШЕНИЕ СВОБОДЫ НА ОПРЕДЕЛЁННЫЙ СРОК </a:t>
            </a:r>
            <a:br>
              <a:rPr lang="ru-RU"/>
            </a:br>
            <a:r>
              <a:rPr lang="ru-RU"/>
              <a:t>( не более десяти лет)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8676"/>
                                        </p:tgtEl>
                                        <p:attrNameLst>
                                          <p:attrName>style.visibility</p:attrName>
                                        </p:attrNameLst>
                                      </p:cBhvr>
                                      <p:to>
                                        <p:strVal val="visible"/>
                                      </p:to>
                                    </p:set>
                                    <p:anim calcmode="lin" valueType="num">
                                      <p:cBhvr>
                                        <p:cTn id="7" dur="500" fill="hold"/>
                                        <p:tgtEl>
                                          <p:spTgt spid="28676"/>
                                        </p:tgtEl>
                                        <p:attrNameLst>
                                          <p:attrName>ppt_w</p:attrName>
                                        </p:attrNameLst>
                                      </p:cBhvr>
                                      <p:tavLst>
                                        <p:tav tm="0">
                                          <p:val>
                                            <p:fltVal val="0"/>
                                          </p:val>
                                        </p:tav>
                                        <p:tav tm="100000">
                                          <p:val>
                                            <p:strVal val="#ppt_w"/>
                                          </p:val>
                                        </p:tav>
                                      </p:tavLst>
                                    </p:anim>
                                    <p:anim calcmode="lin" valueType="num">
                                      <p:cBhvr>
                                        <p:cTn id="8" dur="500" fill="hold"/>
                                        <p:tgtEl>
                                          <p:spTgt spid="28676"/>
                                        </p:tgtEl>
                                        <p:attrNameLst>
                                          <p:attrName>ppt_h</p:attrName>
                                        </p:attrNameLst>
                                      </p:cBhvr>
                                      <p:tavLst>
                                        <p:tav tm="0">
                                          <p:val>
                                            <p:fltVal val="0"/>
                                          </p:val>
                                        </p:tav>
                                        <p:tav tm="100000">
                                          <p:val>
                                            <p:strVal val="#ppt_h"/>
                                          </p:val>
                                        </p:tav>
                                      </p:tavLst>
                                    </p:anim>
                                    <p:animEffect transition="in" filter="fade">
                                      <p:cBhvr>
                                        <p:cTn id="9" dur="500"/>
                                        <p:tgtEl>
                                          <p:spTgt spid="28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ru-RU" sz="4000"/>
              <a:t>Принудительные меры воспитательного воздействия:</a:t>
            </a:r>
          </a:p>
        </p:txBody>
      </p:sp>
      <p:sp>
        <p:nvSpPr>
          <p:cNvPr id="30723" name="Rectangle 3"/>
          <p:cNvSpPr>
            <a:spLocks noGrp="1" noChangeArrowheads="1"/>
          </p:cNvSpPr>
          <p:nvPr>
            <p:ph type="body" idx="1"/>
          </p:nvPr>
        </p:nvSpPr>
        <p:spPr>
          <a:xfrm>
            <a:off x="457200" y="1600200"/>
            <a:ext cx="8229600" cy="4924425"/>
          </a:xfrm>
        </p:spPr>
        <p:txBody>
          <a:bodyPr/>
          <a:lstStyle/>
          <a:p>
            <a:pPr>
              <a:lnSpc>
                <a:spcPct val="90000"/>
              </a:lnSpc>
            </a:pPr>
            <a:r>
              <a:rPr lang="ru-RU">
                <a:solidFill>
                  <a:srgbClr val="0099FF"/>
                </a:solidFill>
              </a:rPr>
              <a:t>предупреждение;</a:t>
            </a:r>
          </a:p>
          <a:p>
            <a:pPr>
              <a:lnSpc>
                <a:spcPct val="90000"/>
              </a:lnSpc>
            </a:pPr>
            <a:r>
              <a:rPr lang="ru-RU">
                <a:solidFill>
                  <a:srgbClr val="0099FF"/>
                </a:solidFill>
              </a:rPr>
              <a:t>передача под надзор родителей или заменяющих их лиц, либо специализированного государственного органа;</a:t>
            </a:r>
          </a:p>
          <a:p>
            <a:pPr>
              <a:lnSpc>
                <a:spcPct val="90000"/>
              </a:lnSpc>
            </a:pPr>
            <a:r>
              <a:rPr lang="ru-RU">
                <a:solidFill>
                  <a:srgbClr val="0099FF"/>
                </a:solidFill>
              </a:rPr>
              <a:t>возложение обязанности загладить причиненный вред;</a:t>
            </a:r>
          </a:p>
          <a:p>
            <a:pPr>
              <a:lnSpc>
                <a:spcPct val="90000"/>
              </a:lnSpc>
            </a:pPr>
            <a:r>
              <a:rPr lang="ru-RU">
                <a:solidFill>
                  <a:srgbClr val="0099FF"/>
                </a:solidFill>
              </a:rPr>
              <a:t>ограничение досуга и установление особых требований к поведению несовершеннолетнего.</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0722"/>
                                        </p:tgtEl>
                                        <p:attrNameLst>
                                          <p:attrName>style.visibility</p:attrName>
                                        </p:attrNameLst>
                                      </p:cBhvr>
                                      <p:to>
                                        <p:strVal val="visible"/>
                                      </p:to>
                                    </p:set>
                                    <p:anim calcmode="lin" valueType="num">
                                      <p:cBhvr>
                                        <p:cTn id="7" dur="500" fill="hold"/>
                                        <p:tgtEl>
                                          <p:spTgt spid="30722"/>
                                        </p:tgtEl>
                                        <p:attrNameLst>
                                          <p:attrName>ppt_w</p:attrName>
                                        </p:attrNameLst>
                                      </p:cBhvr>
                                      <p:tavLst>
                                        <p:tav tm="0">
                                          <p:val>
                                            <p:fltVal val="0"/>
                                          </p:val>
                                        </p:tav>
                                        <p:tav tm="100000">
                                          <p:val>
                                            <p:strVal val="#ppt_w"/>
                                          </p:val>
                                        </p:tav>
                                      </p:tavLst>
                                    </p:anim>
                                    <p:anim calcmode="lin" valueType="num">
                                      <p:cBhvr>
                                        <p:cTn id="8" dur="500" fill="hold"/>
                                        <p:tgtEl>
                                          <p:spTgt spid="30722"/>
                                        </p:tgtEl>
                                        <p:attrNameLst>
                                          <p:attrName>ppt_h</p:attrName>
                                        </p:attrNameLst>
                                      </p:cBhvr>
                                      <p:tavLst>
                                        <p:tav tm="0">
                                          <p:val>
                                            <p:fltVal val="0"/>
                                          </p:val>
                                        </p:tav>
                                        <p:tav tm="100000">
                                          <p:val>
                                            <p:strVal val="#ppt_h"/>
                                          </p:val>
                                        </p:tav>
                                      </p:tavLst>
                                    </p:anim>
                                    <p:animEffect transition="in" filter="fade">
                                      <p:cBhvr>
                                        <p:cTn id="9" dur="500"/>
                                        <p:tgtEl>
                                          <p:spTgt spid="3072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0723">
                                            <p:txEl>
                                              <p:pRg st="0" end="0"/>
                                            </p:txEl>
                                          </p:spTgt>
                                        </p:tgtEl>
                                        <p:attrNameLst>
                                          <p:attrName>style.visibility</p:attrName>
                                        </p:attrNameLst>
                                      </p:cBhvr>
                                      <p:to>
                                        <p:strVal val="visible"/>
                                      </p:to>
                                    </p:set>
                                    <p:animEffect transition="in" filter="fade">
                                      <p:cBhvr>
                                        <p:cTn id="14" dur="1000">
                                          <p:stCondLst>
                                            <p:cond delay="0"/>
                                          </p:stCondLst>
                                        </p:cTn>
                                        <p:tgtEl>
                                          <p:spTgt spid="3072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0723">
                                            <p:txEl>
                                              <p:pRg st="1" end="1"/>
                                            </p:txEl>
                                          </p:spTgt>
                                        </p:tgtEl>
                                        <p:attrNameLst>
                                          <p:attrName>style.visibility</p:attrName>
                                        </p:attrNameLst>
                                      </p:cBhvr>
                                      <p:to>
                                        <p:strVal val="visible"/>
                                      </p:to>
                                    </p:set>
                                    <p:animEffect transition="in" filter="fade">
                                      <p:cBhvr>
                                        <p:cTn id="19" dur="1000">
                                          <p:stCondLst>
                                            <p:cond delay="0"/>
                                          </p:stCondLst>
                                        </p:cTn>
                                        <p:tgtEl>
                                          <p:spTgt spid="3072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0723">
                                            <p:txEl>
                                              <p:pRg st="2" end="2"/>
                                            </p:txEl>
                                          </p:spTgt>
                                        </p:tgtEl>
                                        <p:attrNameLst>
                                          <p:attrName>style.visibility</p:attrName>
                                        </p:attrNameLst>
                                      </p:cBhvr>
                                      <p:to>
                                        <p:strVal val="visible"/>
                                      </p:to>
                                    </p:set>
                                    <p:animEffect transition="in" filter="fade">
                                      <p:cBhvr>
                                        <p:cTn id="24" dur="1000">
                                          <p:stCondLst>
                                            <p:cond delay="0"/>
                                          </p:stCondLst>
                                        </p:cTn>
                                        <p:tgtEl>
                                          <p:spTgt spid="3072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0723">
                                            <p:txEl>
                                              <p:pRg st="3" end="3"/>
                                            </p:txEl>
                                          </p:spTgt>
                                        </p:tgtEl>
                                        <p:attrNameLst>
                                          <p:attrName>style.visibility</p:attrName>
                                        </p:attrNameLst>
                                      </p:cBhvr>
                                      <p:to>
                                        <p:strVal val="visible"/>
                                      </p:to>
                                    </p:set>
                                    <p:animEffect transition="in" filter="fade">
                                      <p:cBhvr>
                                        <p:cTn id="29" dur="1000">
                                          <p:stCondLst>
                                            <p:cond delay="0"/>
                                          </p:stCondLst>
                                        </p:cTn>
                                        <p:tgtEl>
                                          <p:spTgt spid="307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ru-RU"/>
              <a:t>ПОНЯТИЕ ПРЕСТУПЛЕНИЯ</a:t>
            </a:r>
          </a:p>
        </p:txBody>
      </p:sp>
      <p:sp>
        <p:nvSpPr>
          <p:cNvPr id="4099" name="Rectangle 3"/>
          <p:cNvSpPr>
            <a:spLocks noGrp="1" noChangeArrowheads="1"/>
          </p:cNvSpPr>
          <p:nvPr>
            <p:ph type="body" idx="1"/>
          </p:nvPr>
        </p:nvSpPr>
        <p:spPr>
          <a:xfrm>
            <a:off x="395288" y="1557338"/>
            <a:ext cx="8229600" cy="4495800"/>
          </a:xfrm>
        </p:spPr>
        <p:txBody>
          <a:bodyPr/>
          <a:lstStyle/>
          <a:p>
            <a:pPr algn="ctr">
              <a:buFont typeface="Wingdings" pitchFamily="2" charset="2"/>
              <a:buNone/>
            </a:pPr>
            <a:r>
              <a:rPr lang="ru-RU" sz="3600" b="1" i="1"/>
              <a:t>Согласно Уголовному кодексу Российской Федерации, преступление – это осознанно совершенное общественно опасное деяние, запрещенное кодексом под угрозой наказания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animEffect transition="in" filter="fade">
                                      <p:cBhvr>
                                        <p:cTn id="9" dur="500"/>
                                        <p:tgtEl>
                                          <p:spTgt spid="409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099">
                                            <p:txEl>
                                              <p:pRg st="0" end="0"/>
                                            </p:txEl>
                                          </p:spTgt>
                                        </p:tgtEl>
                                        <p:attrNameLst>
                                          <p:attrName>style.visibility</p:attrName>
                                        </p:attrNameLst>
                                      </p:cBhvr>
                                      <p:to>
                                        <p:strVal val="visible"/>
                                      </p:to>
                                    </p:set>
                                    <p:animEffect transition="in" filter="fade">
                                      <p:cBhvr>
                                        <p:cTn id="14" dur="1000">
                                          <p:stCondLst>
                                            <p:cond delay="0"/>
                                          </p:stCondLst>
                                        </p:cTn>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ru-RU" sz="4000"/>
              <a:t>Преступления подразделяют на:</a:t>
            </a:r>
          </a:p>
        </p:txBody>
      </p:sp>
      <p:sp>
        <p:nvSpPr>
          <p:cNvPr id="8195" name="Rectangle 3"/>
          <p:cNvSpPr>
            <a:spLocks noGrp="1" noChangeArrowheads="1"/>
          </p:cNvSpPr>
          <p:nvPr>
            <p:ph type="body" idx="1"/>
          </p:nvPr>
        </p:nvSpPr>
        <p:spPr>
          <a:xfrm>
            <a:off x="457200" y="1268413"/>
            <a:ext cx="8229600" cy="5256212"/>
          </a:xfrm>
        </p:spPr>
        <p:txBody>
          <a:bodyPr/>
          <a:lstStyle/>
          <a:p>
            <a:r>
              <a:rPr lang="ru-RU"/>
              <a:t>Небольшой тяжести (до 2-х лет лишения свободы;</a:t>
            </a:r>
          </a:p>
          <a:p>
            <a:r>
              <a:rPr lang="ru-RU"/>
              <a:t>Средней тяжести (до 5-ти лет лишения свободы);</a:t>
            </a:r>
          </a:p>
          <a:p>
            <a:r>
              <a:rPr lang="ru-RU"/>
              <a:t>Тяжкие (до 10-ти лет лишения свободы);</a:t>
            </a:r>
          </a:p>
          <a:p>
            <a:r>
              <a:rPr lang="ru-RU"/>
              <a:t>Особо тяжкие (более 10-ти лет лишения свободы или ещё более строгое)</a:t>
            </a:r>
          </a:p>
          <a:p>
            <a:pPr>
              <a:buFont typeface="Wingdings" pitchFamily="2" charset="2"/>
              <a:buNone/>
            </a:pP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8194"/>
                                        </p:tgtEl>
                                        <p:attrNameLst>
                                          <p:attrName>style.visibility</p:attrName>
                                        </p:attrNameLst>
                                      </p:cBhvr>
                                      <p:to>
                                        <p:strVal val="visible"/>
                                      </p:to>
                                    </p:set>
                                    <p:animEffect transition="in" filter="fade">
                                      <p:cBhvr>
                                        <p:cTn id="7" dur="1000">
                                          <p:stCondLst>
                                            <p:cond delay="0"/>
                                          </p:stCondLst>
                                        </p:cTn>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fade">
                                      <p:cBhvr>
                                        <p:cTn id="12" dur="500">
                                          <p:stCondLst>
                                            <p:cond delay="0"/>
                                          </p:stCondLst>
                                        </p:cTn>
                                        <p:tgtEl>
                                          <p:spTgt spid="81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fade">
                                      <p:cBhvr>
                                        <p:cTn id="17" dur="500">
                                          <p:stCondLst>
                                            <p:cond delay="0"/>
                                          </p:stCondLst>
                                        </p:cTn>
                                        <p:tgtEl>
                                          <p:spTgt spid="819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8195">
                                            <p:txEl>
                                              <p:pRg st="2" end="2"/>
                                            </p:txEl>
                                          </p:spTgt>
                                        </p:tgtEl>
                                        <p:attrNameLst>
                                          <p:attrName>style.visibility</p:attrName>
                                        </p:attrNameLst>
                                      </p:cBhvr>
                                      <p:to>
                                        <p:strVal val="visible"/>
                                      </p:to>
                                    </p:set>
                                    <p:animEffect transition="in" filter="fade">
                                      <p:cBhvr>
                                        <p:cTn id="22" dur="500">
                                          <p:stCondLst>
                                            <p:cond delay="0"/>
                                          </p:stCondLst>
                                        </p:cTn>
                                        <p:tgtEl>
                                          <p:spTgt spid="819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iterate type="lt">
                                    <p:tmPct val="10000"/>
                                  </p:iterate>
                                  <p:childTnLst>
                                    <p:set>
                                      <p:cBhvr>
                                        <p:cTn id="26" dur="1" fill="hold">
                                          <p:stCondLst>
                                            <p:cond delay="0"/>
                                          </p:stCondLst>
                                        </p:cTn>
                                        <p:tgtEl>
                                          <p:spTgt spid="8195">
                                            <p:txEl>
                                              <p:pRg st="3" end="3"/>
                                            </p:txEl>
                                          </p:spTgt>
                                        </p:tgtEl>
                                        <p:attrNameLst>
                                          <p:attrName>style.visibility</p:attrName>
                                        </p:attrNameLst>
                                      </p:cBhvr>
                                      <p:to>
                                        <p:strVal val="visible"/>
                                      </p:to>
                                    </p:set>
                                    <p:animEffect transition="in" filter="fade">
                                      <p:cBhvr>
                                        <p:cTn id="27" dur="500">
                                          <p:stCondLst>
                                            <p:cond delay="0"/>
                                          </p:stCondLst>
                                        </p:cTn>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468313" y="260350"/>
            <a:ext cx="8229600" cy="5905500"/>
          </a:xfrm>
        </p:spPr>
        <p:txBody>
          <a:bodyPr/>
          <a:lstStyle/>
          <a:p>
            <a:r>
              <a:rPr lang="ru-RU"/>
              <a:t>Уголовный кодекс устанавливает возраст, по достижении которого несовершеннолетний может подлежать уголовной ответственности, - </a:t>
            </a:r>
            <a:r>
              <a:rPr lang="ru-RU">
                <a:solidFill>
                  <a:schemeClr val="tx1"/>
                </a:solidFill>
              </a:rPr>
              <a:t>16 лет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9220"/>
                                        </p:tgtEl>
                                        <p:attrNameLst>
                                          <p:attrName>style.visibility</p:attrName>
                                        </p:attrNameLst>
                                      </p:cBhvr>
                                      <p:to>
                                        <p:strVal val="visible"/>
                                      </p:to>
                                    </p:set>
                                    <p:anim calcmode="lin" valueType="num">
                                      <p:cBhvr>
                                        <p:cTn id="7" dur="500" fill="hold"/>
                                        <p:tgtEl>
                                          <p:spTgt spid="9220"/>
                                        </p:tgtEl>
                                        <p:attrNameLst>
                                          <p:attrName>ppt_w</p:attrName>
                                        </p:attrNameLst>
                                      </p:cBhvr>
                                      <p:tavLst>
                                        <p:tav tm="0">
                                          <p:val>
                                            <p:fltVal val="0"/>
                                          </p:val>
                                        </p:tav>
                                        <p:tav tm="100000">
                                          <p:val>
                                            <p:strVal val="#ppt_w"/>
                                          </p:val>
                                        </p:tav>
                                      </p:tavLst>
                                    </p:anim>
                                    <p:anim calcmode="lin" valueType="num">
                                      <p:cBhvr>
                                        <p:cTn id="8" dur="500" fill="hold"/>
                                        <p:tgtEl>
                                          <p:spTgt spid="9220"/>
                                        </p:tgtEl>
                                        <p:attrNameLst>
                                          <p:attrName>ppt_h</p:attrName>
                                        </p:attrNameLst>
                                      </p:cBhvr>
                                      <p:tavLst>
                                        <p:tav tm="0">
                                          <p:val>
                                            <p:fltVal val="0"/>
                                          </p:val>
                                        </p:tav>
                                        <p:tav tm="100000">
                                          <p:val>
                                            <p:strVal val="#ppt_h"/>
                                          </p:val>
                                        </p:tav>
                                      </p:tavLst>
                                    </p:anim>
                                    <p:animEffect transition="in" filter="fade">
                                      <p:cBhvr>
                                        <p:cTn id="9" dur="5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468313" y="260350"/>
            <a:ext cx="8229600" cy="6121400"/>
          </a:xfrm>
        </p:spPr>
        <p:txBody>
          <a:bodyPr/>
          <a:lstStyle/>
          <a:p>
            <a:r>
              <a:rPr lang="ru-RU" sz="4000"/>
              <a:t>В отдельных случаях, когда совершено серьезное преступление, общественная опасность которого может быть осознана в более раннем возрасте, уголовной ответственности подлежат лица, достигшие ко времени совершения преступления </a:t>
            </a:r>
            <a:r>
              <a:rPr lang="ru-RU" sz="4000">
                <a:solidFill>
                  <a:schemeClr val="tx1"/>
                </a:solidFill>
              </a:rPr>
              <a:t>14 лет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2292"/>
                                        </p:tgtEl>
                                        <p:attrNameLst>
                                          <p:attrName>style.visibility</p:attrName>
                                        </p:attrNameLst>
                                      </p:cBhvr>
                                      <p:to>
                                        <p:strVal val="visible"/>
                                      </p:to>
                                    </p:set>
                                    <p:anim calcmode="lin" valueType="num">
                                      <p:cBhvr>
                                        <p:cTn id="7" dur="500" fill="hold"/>
                                        <p:tgtEl>
                                          <p:spTgt spid="12292"/>
                                        </p:tgtEl>
                                        <p:attrNameLst>
                                          <p:attrName>ppt_w</p:attrName>
                                        </p:attrNameLst>
                                      </p:cBhvr>
                                      <p:tavLst>
                                        <p:tav tm="0">
                                          <p:val>
                                            <p:fltVal val="0"/>
                                          </p:val>
                                        </p:tav>
                                        <p:tav tm="100000">
                                          <p:val>
                                            <p:strVal val="#ppt_w"/>
                                          </p:val>
                                        </p:tav>
                                      </p:tavLst>
                                    </p:anim>
                                    <p:anim calcmode="lin" valueType="num">
                                      <p:cBhvr>
                                        <p:cTn id="8" dur="500" fill="hold"/>
                                        <p:tgtEl>
                                          <p:spTgt spid="12292"/>
                                        </p:tgtEl>
                                        <p:attrNameLst>
                                          <p:attrName>ppt_h</p:attrName>
                                        </p:attrNameLst>
                                      </p:cBhvr>
                                      <p:tavLst>
                                        <p:tav tm="0">
                                          <p:val>
                                            <p:fltVal val="0"/>
                                          </p:val>
                                        </p:tav>
                                        <p:tav tm="100000">
                                          <p:val>
                                            <p:strVal val="#ppt_h"/>
                                          </p:val>
                                        </p:tav>
                                      </p:tavLst>
                                    </p:anim>
                                    <p:animEffect transition="in" filter="fade">
                                      <p:cBhvr>
                                        <p:cTn id="9" dur="500"/>
                                        <p:tgtEl>
                                          <p:spTgt spid="12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a:xfrm>
            <a:off x="457200" y="274638"/>
            <a:ext cx="8229600" cy="6034087"/>
          </a:xfrm>
        </p:spPr>
        <p:txBody>
          <a:bodyPr/>
          <a:lstStyle/>
          <a:p>
            <a:r>
              <a:rPr lang="ru-RU" sz="2800"/>
              <a:t>Лица, достигшие ко времени совершения преступления </a:t>
            </a:r>
            <a:r>
              <a:rPr lang="ru-RU" sz="2800">
                <a:solidFill>
                  <a:schemeClr val="tx1"/>
                </a:solidFill>
              </a:rPr>
              <a:t>четырнадцатилетнего</a:t>
            </a:r>
            <a:r>
              <a:rPr lang="ru-RU" sz="2800"/>
              <a:t> возраста, подлежат уголовной ответственности за убийство, умышленное причинение тяжкого вреда здоровью, умышленное причинение средней тяжести вреда здоровью, похищение человека, изнасилование, насильственные действия сексуального характера, кражу, грабёж, разбой, вымогательство, неправомерное завладение автомобилем или иным транспортным средством без цели хищения, умышленное уничтожение или повреждение имущества и другие.</a:t>
            </a:r>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4340"/>
                                        </p:tgtEl>
                                        <p:attrNameLst>
                                          <p:attrName>style.visibility</p:attrName>
                                        </p:attrNameLst>
                                      </p:cBhvr>
                                      <p:to>
                                        <p:strVal val="visible"/>
                                      </p:to>
                                    </p:set>
                                    <p:anim calcmode="lin" valueType="num">
                                      <p:cBhvr>
                                        <p:cTn id="7" dur="500" fill="hold"/>
                                        <p:tgtEl>
                                          <p:spTgt spid="14340"/>
                                        </p:tgtEl>
                                        <p:attrNameLst>
                                          <p:attrName>ppt_w</p:attrName>
                                        </p:attrNameLst>
                                      </p:cBhvr>
                                      <p:tavLst>
                                        <p:tav tm="0">
                                          <p:val>
                                            <p:fltVal val="0"/>
                                          </p:val>
                                        </p:tav>
                                        <p:tav tm="100000">
                                          <p:val>
                                            <p:strVal val="#ppt_w"/>
                                          </p:val>
                                        </p:tav>
                                      </p:tavLst>
                                    </p:anim>
                                    <p:anim calcmode="lin" valueType="num">
                                      <p:cBhvr>
                                        <p:cTn id="8" dur="500" fill="hold"/>
                                        <p:tgtEl>
                                          <p:spTgt spid="14340"/>
                                        </p:tgtEl>
                                        <p:attrNameLst>
                                          <p:attrName>ppt_h</p:attrName>
                                        </p:attrNameLst>
                                      </p:cBhvr>
                                      <p:tavLst>
                                        <p:tav tm="0">
                                          <p:val>
                                            <p:fltVal val="0"/>
                                          </p:val>
                                        </p:tav>
                                        <p:tav tm="100000">
                                          <p:val>
                                            <p:strVal val="#ppt_h"/>
                                          </p:val>
                                        </p:tav>
                                      </p:tavLst>
                                    </p:anim>
                                    <p:animEffect transition="in" filter="fade">
                                      <p:cBhvr>
                                        <p:cTn id="9" dur="5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a:xfrm>
            <a:off x="457200" y="274638"/>
            <a:ext cx="8229600" cy="6178550"/>
          </a:xfrm>
        </p:spPr>
        <p:txBody>
          <a:bodyPr/>
          <a:lstStyle/>
          <a:p>
            <a:r>
              <a:rPr lang="ru-RU"/>
              <a:t>В уголовном кодексе (ст. 88) предусмотрены следующие виды наказаний, назначаемые несовершеннолетним:</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6388"/>
                                        </p:tgtEl>
                                        <p:attrNameLst>
                                          <p:attrName>style.visibility</p:attrName>
                                        </p:attrNameLst>
                                      </p:cBhvr>
                                      <p:to>
                                        <p:strVal val="visible"/>
                                      </p:to>
                                    </p:set>
                                    <p:anim calcmode="lin" valueType="num">
                                      <p:cBhvr>
                                        <p:cTn id="7" dur="500" fill="hold"/>
                                        <p:tgtEl>
                                          <p:spTgt spid="16388"/>
                                        </p:tgtEl>
                                        <p:attrNameLst>
                                          <p:attrName>ppt_w</p:attrName>
                                        </p:attrNameLst>
                                      </p:cBhvr>
                                      <p:tavLst>
                                        <p:tav tm="0">
                                          <p:val>
                                            <p:fltVal val="0"/>
                                          </p:val>
                                        </p:tav>
                                        <p:tav tm="100000">
                                          <p:val>
                                            <p:strVal val="#ppt_w"/>
                                          </p:val>
                                        </p:tav>
                                      </p:tavLst>
                                    </p:anim>
                                    <p:anim calcmode="lin" valueType="num">
                                      <p:cBhvr>
                                        <p:cTn id="8" dur="500" fill="hold"/>
                                        <p:tgtEl>
                                          <p:spTgt spid="16388"/>
                                        </p:tgtEl>
                                        <p:attrNameLst>
                                          <p:attrName>ppt_h</p:attrName>
                                        </p:attrNameLst>
                                      </p:cBhvr>
                                      <p:tavLst>
                                        <p:tav tm="0">
                                          <p:val>
                                            <p:fltVal val="0"/>
                                          </p:val>
                                        </p:tav>
                                        <p:tav tm="100000">
                                          <p:val>
                                            <p:strVal val="#ppt_h"/>
                                          </p:val>
                                        </p:tav>
                                      </p:tavLst>
                                    </p:anim>
                                    <p:animEffect transition="in" filter="fade">
                                      <p:cBhvr>
                                        <p:cTn id="9" dur="5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6" name="Rectangle 4"/>
          <p:cNvSpPr>
            <a:spLocks noGrp="1" noChangeArrowheads="1"/>
          </p:cNvSpPr>
          <p:nvPr>
            <p:ph type="title"/>
          </p:nvPr>
        </p:nvSpPr>
        <p:spPr>
          <a:xfrm>
            <a:off x="468313" y="333375"/>
            <a:ext cx="8229600" cy="5903913"/>
          </a:xfrm>
        </p:spPr>
        <p:txBody>
          <a:bodyPr/>
          <a:lstStyle/>
          <a:p>
            <a:r>
              <a:rPr lang="ru-RU"/>
              <a:t>ШТРАФ в размере от 10 до 500 МРОТ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436"/>
                                        </p:tgtEl>
                                        <p:attrNameLst>
                                          <p:attrName>style.visibility</p:attrName>
                                        </p:attrNameLst>
                                      </p:cBhvr>
                                      <p:to>
                                        <p:strVal val="visible"/>
                                      </p:to>
                                    </p:set>
                                    <p:anim calcmode="lin" valueType="num">
                                      <p:cBhvr>
                                        <p:cTn id="7" dur="500" fill="hold"/>
                                        <p:tgtEl>
                                          <p:spTgt spid="18436"/>
                                        </p:tgtEl>
                                        <p:attrNameLst>
                                          <p:attrName>ppt_w</p:attrName>
                                        </p:attrNameLst>
                                      </p:cBhvr>
                                      <p:tavLst>
                                        <p:tav tm="0">
                                          <p:val>
                                            <p:fltVal val="0"/>
                                          </p:val>
                                        </p:tav>
                                        <p:tav tm="100000">
                                          <p:val>
                                            <p:strVal val="#ppt_w"/>
                                          </p:val>
                                        </p:tav>
                                      </p:tavLst>
                                    </p:anim>
                                    <p:anim calcmode="lin" valueType="num">
                                      <p:cBhvr>
                                        <p:cTn id="8" dur="500" fill="hold"/>
                                        <p:tgtEl>
                                          <p:spTgt spid="18436"/>
                                        </p:tgtEl>
                                        <p:attrNameLst>
                                          <p:attrName>ppt_h</p:attrName>
                                        </p:attrNameLst>
                                      </p:cBhvr>
                                      <p:tavLst>
                                        <p:tav tm="0">
                                          <p:val>
                                            <p:fltVal val="0"/>
                                          </p:val>
                                        </p:tav>
                                        <p:tav tm="100000">
                                          <p:val>
                                            <p:strVal val="#ppt_h"/>
                                          </p:val>
                                        </p:tav>
                                      </p:tavLst>
                                    </p:anim>
                                    <p:animEffect transition="in" filter="fade">
                                      <p:cBhvr>
                                        <p:cTn id="9" dur="500"/>
                                        <p:tgtEl>
                                          <p:spTgt spid="1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4" name="Rectangle 4"/>
          <p:cNvSpPr>
            <a:spLocks noGrp="1" noChangeArrowheads="1"/>
          </p:cNvSpPr>
          <p:nvPr>
            <p:ph type="title"/>
          </p:nvPr>
        </p:nvSpPr>
        <p:spPr>
          <a:xfrm>
            <a:off x="457200" y="274638"/>
            <a:ext cx="8229600" cy="6034087"/>
          </a:xfrm>
        </p:spPr>
        <p:txBody>
          <a:bodyPr/>
          <a:lstStyle/>
          <a:p>
            <a:r>
              <a:rPr lang="ru-RU"/>
              <a:t>Лишение права заниматься определенной деятельностью</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0484"/>
                                        </p:tgtEl>
                                        <p:attrNameLst>
                                          <p:attrName>style.visibility</p:attrName>
                                        </p:attrNameLst>
                                      </p:cBhvr>
                                      <p:to>
                                        <p:strVal val="visible"/>
                                      </p:to>
                                    </p:set>
                                    <p:anim calcmode="lin" valueType="num">
                                      <p:cBhvr>
                                        <p:cTn id="7" dur="500" fill="hold"/>
                                        <p:tgtEl>
                                          <p:spTgt spid="20484"/>
                                        </p:tgtEl>
                                        <p:attrNameLst>
                                          <p:attrName>ppt_w</p:attrName>
                                        </p:attrNameLst>
                                      </p:cBhvr>
                                      <p:tavLst>
                                        <p:tav tm="0">
                                          <p:val>
                                            <p:fltVal val="0"/>
                                          </p:val>
                                        </p:tav>
                                        <p:tav tm="100000">
                                          <p:val>
                                            <p:strVal val="#ppt_w"/>
                                          </p:val>
                                        </p:tav>
                                      </p:tavLst>
                                    </p:anim>
                                    <p:anim calcmode="lin" valueType="num">
                                      <p:cBhvr>
                                        <p:cTn id="8" dur="500" fill="hold"/>
                                        <p:tgtEl>
                                          <p:spTgt spid="20484"/>
                                        </p:tgtEl>
                                        <p:attrNameLst>
                                          <p:attrName>ppt_h</p:attrName>
                                        </p:attrNameLst>
                                      </p:cBhvr>
                                      <p:tavLst>
                                        <p:tav tm="0">
                                          <p:val>
                                            <p:fltVal val="0"/>
                                          </p:val>
                                        </p:tav>
                                        <p:tav tm="100000">
                                          <p:val>
                                            <p:strVal val="#ppt_h"/>
                                          </p:val>
                                        </p:tav>
                                      </p:tavLst>
                                    </p:anim>
                                    <p:animEffect transition="in" filter="fade">
                                      <p:cBhvr>
                                        <p:cTn id="9" dur="500"/>
                                        <p:tgtEl>
                                          <p:spTgt spid="204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Lst>
  </p:timing>
</p:sld>
</file>

<file path=ppt/theme/theme1.xml><?xml version="1.0" encoding="utf-8"?>
<a:theme xmlns:a="http://schemas.openxmlformats.org/drawingml/2006/main" name="Разрез">
  <a:themeElements>
    <a:clrScheme name="Разрез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Разрез">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Разрез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Разрез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Разрез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Разрез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Разрез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Разрез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Разрез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Разрез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Разрез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Slit</Template>
  <TotalTime>134</TotalTime>
  <Words>299</Words>
  <Application>Microsoft Office PowerPoint</Application>
  <PresentationFormat>Экран (4:3)</PresentationFormat>
  <Paragraphs>23</Paragraphs>
  <Slides>14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Arial</vt:lpstr>
      <vt:lpstr>Tahoma</vt:lpstr>
      <vt:lpstr>Times New Roman</vt:lpstr>
      <vt:lpstr>Wingdings</vt:lpstr>
      <vt:lpstr>Разрез</vt:lpstr>
      <vt:lpstr>УГОЛОВНАЯ ОТВЕТСТВЕННОСТЬ НЕСОВЕРШЕННОЛЕТНИХ</vt:lpstr>
      <vt:lpstr>ПОНЯТИЕ ПРЕСТУПЛЕНИЯ</vt:lpstr>
      <vt:lpstr>Преступления подразделяют на:</vt:lpstr>
      <vt:lpstr>Уголовный кодекс устанавливает возраст, по достижении которого несовершеннолетний может подлежать уголовной ответственности, - 16 лет</vt:lpstr>
      <vt:lpstr>В отдельных случаях, когда совершено серьезное преступление, общественная опасность которого может быть осознана в более раннем возрасте, уголовной ответственности подлежат лица, достигшие ко времени совершения преступления 14 лет</vt:lpstr>
      <vt:lpstr>Лица, достигшие ко времени совершения преступления четырнадцатилетнего возраста, подлежат уголовной ответственности за убийство, умышленное причинение тяжкого вреда здоровью, умышленное причинение средней тяжести вреда здоровью, похищение человека, изнасилование, насильственные действия сексуального характера, кражу, грабёж, разбой, вымогательство, неправомерное завладение автомобилем или иным транспортным средством без цели хищения, умышленное уничтожение или повреждение имущества и другие.</vt:lpstr>
      <vt:lpstr>В уголовном кодексе (ст. 88) предусмотрены следующие виды наказаний, назначаемые несовершеннолетним:</vt:lpstr>
      <vt:lpstr>ШТРАФ в размере от 10 до 500 МРОТ </vt:lpstr>
      <vt:lpstr>Лишение права заниматься определенной деятельностью</vt:lpstr>
      <vt:lpstr>Обязательные работы (назначаются на срок от 40 до 160 часов; они заключаются в выполнении работ, посильных для несовершеннолетнего, и исполняются в свободное от основной работы или учебы время)</vt:lpstr>
      <vt:lpstr>Исправительные работы (их назначают на срок до одного года)</vt:lpstr>
      <vt:lpstr>АРЕСТ  (его могут назначить только с шестнадцатилетнего возраста на срок от одного до четырёх месяцев)</vt:lpstr>
      <vt:lpstr>ЛИШЕНИЕ СВОБОДЫ НА ОПРЕДЕЛЁННЫЙ СРОК  ( не более десяти лет)</vt:lpstr>
      <vt:lpstr>Принудительные меры воспитательного воздействия:</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УГОЛОВНАЯ ОТВЕТСТВЕННОСТЬ НЕСОВЕРШЕННОЛЕТНИХ</dc:title>
  <dc:creator> </dc:creator>
  <cp:lastModifiedBy>FuckYouBill</cp:lastModifiedBy>
  <cp:revision>3</cp:revision>
  <dcterms:created xsi:type="dcterms:W3CDTF">2007-10-17T02:24:38Z</dcterms:created>
  <dcterms:modified xsi:type="dcterms:W3CDTF">2013-03-17T06:17:14Z</dcterms:modified>
</cp:coreProperties>
</file>