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9" r:id="rId3"/>
  </p:sldMasterIdLst>
  <p:sldIdLst>
    <p:sldId id="256" r:id="rId4"/>
    <p:sldId id="257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  <p:sldId id="268" r:id="rId14"/>
    <p:sldId id="262" r:id="rId15"/>
    <p:sldId id="26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66FF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06/relationships/legacyDocTextInfo" Target="legacyDocTextInfo.bin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C8E9-9237-40C1-BEDB-5AB48669B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82C9-59F8-42F4-9697-9591F9EDE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29E0-FE84-4F4A-8DD7-1DBF5AEB1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40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2" y="1810"/>
                          <a:ext cx="3672" cy="2049"/>
                          <a:chOff x="7" y="1814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8" y="1317"/>
                <a:ext cx="261" cy="297"/>
                <a:chOff x="3043" y="1265"/>
                <a:chExt cx="366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6" y="1365"/>
                  <a:ext cx="161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2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1" y="1265"/>
                  <a:ext cx="78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7774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775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5E77386A-B845-40F7-8F06-16691CD58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669B-C038-4229-A11A-5AE1394FC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2D47-417F-4177-8406-EF1E0A332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8850-0814-4471-912F-298AD8847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23A4-A129-4746-9074-52721EBEC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4CFAC-C80D-4BDB-B472-204C92285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9EDDE-D018-4FF3-AFCC-90952A2D6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3B92-3567-4F3B-AFC3-9CFFFB7C2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6FC3C-16DE-4DF3-9219-4716AFCEB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2268-4B56-4E49-9E4A-B8A472158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8F87-7F20-40CC-B1DF-8A9FC7743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C9FA-9E42-42D0-A58F-026260EB2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5F5D4-59EB-41B2-8028-9D6B03654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9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DAB7387-DA0C-4FEA-B186-95EF67275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C317-C62C-4E53-8163-516F711B7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86D0-D102-4429-A850-C010F4FC5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2B7B-ACFF-4DF1-BD8C-01FD8CE69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4DA42-4CBD-44C3-A5DC-8867C10A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325A7-4D49-454B-AB05-D4CB528A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D131-273E-4130-B625-BCF679925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6D7E-9935-4992-B507-255511D63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AFB4-E078-4B4E-B9FA-0C18EDFC0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A05E1-6914-405D-80C6-318A3B549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37E-74FC-4745-9B9D-B9C031517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1E0F-EE35-4BF6-A861-02DB28A83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7D72-766E-4B0F-8520-6C87B6DFA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166A-E61C-4980-9BF6-36CDCB48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132BB-FF77-4849-8191-B09F48DB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0D87-102D-4093-B884-D125A122C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42128-D53D-4707-9DFB-C66C4FD1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C9FE-83F8-46EF-BF1F-195CDBD9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EA046-7136-4727-BB37-63FE3A4A9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1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5C2AAA2-CB62-4CEB-9F50-0F599355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309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2662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/>
                  <a:ahLst/>
                  <a:cxnLst>
                    <a:cxn ang="0">
                      <a:pos x="502" y="1990"/>
                    </a:cxn>
                    <a:cxn ang="0">
                      <a:pos x="186" y="1474"/>
                    </a:cxn>
                    <a:cxn ang="0">
                      <a:pos x="66" y="1169"/>
                    </a:cxn>
                    <a:cxn ang="0">
                      <a:pos x="12" y="875"/>
                    </a:cxn>
                    <a:cxn ang="0">
                      <a:pos x="18" y="611"/>
                    </a:cxn>
                    <a:cxn ang="0">
                      <a:pos x="84" y="389"/>
                    </a:cxn>
                    <a:cxn ang="0">
                      <a:pos x="209" y="216"/>
                    </a:cxn>
                    <a:cxn ang="0">
                      <a:pos x="508" y="42"/>
                    </a:cxn>
                    <a:cxn ang="0">
                      <a:pos x="891" y="6"/>
                    </a:cxn>
                    <a:cxn ang="0">
                      <a:pos x="1334" y="102"/>
                    </a:cxn>
                    <a:cxn ang="0">
                      <a:pos x="1806" y="324"/>
                    </a:cxn>
                    <a:cxn ang="0">
                      <a:pos x="2272" y="659"/>
                    </a:cxn>
                    <a:cxn ang="0">
                      <a:pos x="2769" y="1187"/>
                    </a:cxn>
                    <a:cxn ang="0">
                      <a:pos x="3085" y="1702"/>
                    </a:cxn>
                    <a:cxn ang="0">
                      <a:pos x="3205" y="2008"/>
                    </a:cxn>
                    <a:cxn ang="0">
                      <a:pos x="3259" y="2302"/>
                    </a:cxn>
                    <a:cxn ang="0">
                      <a:pos x="3253" y="2565"/>
                    </a:cxn>
                    <a:cxn ang="0">
                      <a:pos x="3187" y="2781"/>
                    </a:cxn>
                    <a:cxn ang="0">
                      <a:pos x="3068" y="2961"/>
                    </a:cxn>
                    <a:cxn ang="0">
                      <a:pos x="2918" y="3075"/>
                    </a:cxn>
                    <a:cxn ang="0">
                      <a:pos x="3068" y="2967"/>
                    </a:cxn>
                    <a:cxn ang="0">
                      <a:pos x="3193" y="2787"/>
                    </a:cxn>
                    <a:cxn ang="0">
                      <a:pos x="3259" y="2565"/>
                    </a:cxn>
                    <a:cxn ang="0">
                      <a:pos x="3265" y="2302"/>
                    </a:cxn>
                    <a:cxn ang="0">
                      <a:pos x="3211" y="2008"/>
                    </a:cxn>
                    <a:cxn ang="0">
                      <a:pos x="3091" y="1702"/>
                    </a:cxn>
                    <a:cxn ang="0">
                      <a:pos x="2775" y="1181"/>
                    </a:cxn>
                    <a:cxn ang="0">
                      <a:pos x="2278" y="653"/>
                    </a:cxn>
                    <a:cxn ang="0">
                      <a:pos x="1806" y="318"/>
                    </a:cxn>
                    <a:cxn ang="0">
                      <a:pos x="1334" y="96"/>
                    </a:cxn>
                    <a:cxn ang="0">
                      <a:pos x="891" y="0"/>
                    </a:cxn>
                    <a:cxn ang="0">
                      <a:pos x="502" y="36"/>
                    </a:cxn>
                    <a:cxn ang="0">
                      <a:pos x="204" y="210"/>
                    </a:cxn>
                    <a:cxn ang="0">
                      <a:pos x="78" y="389"/>
                    </a:cxn>
                    <a:cxn ang="0">
                      <a:pos x="12" y="611"/>
                    </a:cxn>
                    <a:cxn ang="0">
                      <a:pos x="6" y="875"/>
                    </a:cxn>
                    <a:cxn ang="0">
                      <a:pos x="60" y="1169"/>
                    </a:cxn>
                    <a:cxn ang="0">
                      <a:pos x="180" y="1474"/>
                    </a:cxn>
                    <a:cxn ang="0">
                      <a:pos x="353" y="1786"/>
                    </a:cxn>
                    <a:cxn ang="0">
                      <a:pos x="849" y="2380"/>
                    </a:cxn>
                    <a:cxn ang="0">
                      <a:pos x="1244" y="2709"/>
                    </a:cxn>
                    <a:cxn ang="0">
                      <a:pos x="1656" y="2961"/>
                    </a:cxn>
                    <a:cxn ang="0">
                      <a:pos x="1937" y="3075"/>
                    </a:cxn>
                    <a:cxn ang="0">
                      <a:pos x="1525" y="2889"/>
                    </a:cxn>
                    <a:cxn ang="0">
                      <a:pos x="1118" y="2607"/>
                    </a:cxn>
                    <a:cxn ang="0">
                      <a:pos x="849" y="2380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109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2663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/>
                    <a:ahLst/>
                    <a:cxnLst>
                      <a:cxn ang="0">
                        <a:pos x="3946" y="2860"/>
                      </a:cxn>
                      <a:cxn ang="0">
                        <a:pos x="3910" y="2614"/>
                      </a:cxn>
                      <a:cxn ang="0">
                        <a:pos x="3839" y="2368"/>
                      </a:cxn>
                      <a:cxn ang="0">
                        <a:pos x="3731" y="2110"/>
                      </a:cxn>
                      <a:cxn ang="0">
                        <a:pos x="3593" y="1853"/>
                      </a:cxn>
                      <a:cxn ang="0">
                        <a:pos x="3432" y="1595"/>
                      </a:cxn>
                      <a:cxn ang="0">
                        <a:pos x="3241" y="1343"/>
                      </a:cxn>
                      <a:cxn ang="0">
                        <a:pos x="3025" y="1103"/>
                      </a:cxn>
                      <a:cxn ang="0">
                        <a:pos x="2721" y="815"/>
                      </a:cxn>
                      <a:cxn ang="0">
                        <a:pos x="2332" y="522"/>
                      </a:cxn>
                      <a:cxn ang="0">
                        <a:pos x="1943" y="288"/>
                      </a:cxn>
                      <a:cxn ang="0">
                        <a:pos x="1555" y="126"/>
                      </a:cxn>
                      <a:cxn ang="0">
                        <a:pos x="1184" y="24"/>
                      </a:cxn>
                      <a:cxn ang="0">
                        <a:pos x="837" y="0"/>
                      </a:cxn>
                      <a:cxn ang="0">
                        <a:pos x="526" y="48"/>
                      </a:cxn>
                      <a:cxn ang="0">
                        <a:pos x="263" y="174"/>
                      </a:cxn>
                      <a:cxn ang="0">
                        <a:pos x="114" y="312"/>
                      </a:cxn>
                      <a:cxn ang="0">
                        <a:pos x="0" y="486"/>
                      </a:cxn>
                      <a:cxn ang="0">
                        <a:pos x="72" y="372"/>
                      </a:cxn>
                      <a:cxn ang="0">
                        <a:pos x="269" y="174"/>
                      </a:cxn>
                      <a:cxn ang="0">
                        <a:pos x="526" y="48"/>
                      </a:cxn>
                      <a:cxn ang="0">
                        <a:pos x="837" y="6"/>
                      </a:cxn>
                      <a:cxn ang="0">
                        <a:pos x="1184" y="30"/>
                      </a:cxn>
                      <a:cxn ang="0">
                        <a:pos x="1555" y="132"/>
                      </a:cxn>
                      <a:cxn ang="0">
                        <a:pos x="1943" y="294"/>
                      </a:cxn>
                      <a:cxn ang="0">
                        <a:pos x="2332" y="528"/>
                      </a:cxn>
                      <a:cxn ang="0">
                        <a:pos x="2715" y="821"/>
                      </a:cxn>
                      <a:cxn ang="0">
                        <a:pos x="3127" y="1223"/>
                      </a:cxn>
                      <a:cxn ang="0">
                        <a:pos x="3336" y="1469"/>
                      </a:cxn>
                      <a:cxn ang="0">
                        <a:pos x="3510" y="1727"/>
                      </a:cxn>
                      <a:cxn ang="0">
                        <a:pos x="3665" y="1984"/>
                      </a:cxn>
                      <a:cxn ang="0">
                        <a:pos x="3785" y="2236"/>
                      </a:cxn>
                      <a:cxn ang="0">
                        <a:pos x="3875" y="2494"/>
                      </a:cxn>
                      <a:cxn ang="0">
                        <a:pos x="3934" y="2740"/>
                      </a:cxn>
                      <a:cxn ang="0">
                        <a:pos x="3952" y="2973"/>
                      </a:cxn>
                      <a:cxn ang="0">
                        <a:pos x="3922" y="3255"/>
                      </a:cxn>
                      <a:cxn ang="0">
                        <a:pos x="3833" y="3501"/>
                      </a:cxn>
                      <a:cxn ang="0">
                        <a:pos x="3886" y="3387"/>
                      </a:cxn>
                      <a:cxn ang="0">
                        <a:pos x="3946" y="3123"/>
                      </a:cxn>
                      <a:cxn ang="0">
                        <a:pos x="3952" y="2973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3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/>
                    <a:ahLst/>
                    <a:cxnLst>
                      <a:cxn ang="0">
                        <a:pos x="676" y="2416"/>
                      </a:cxn>
                      <a:cxn ang="0">
                        <a:pos x="419" y="2062"/>
                      </a:cxn>
                      <a:cxn ang="0">
                        <a:pos x="215" y="1703"/>
                      </a:cxn>
                      <a:cxn ang="0">
                        <a:pos x="78" y="1343"/>
                      </a:cxn>
                      <a:cxn ang="0">
                        <a:pos x="12" y="1001"/>
                      </a:cxn>
                      <a:cxn ang="0">
                        <a:pos x="18" y="701"/>
                      </a:cxn>
                      <a:cxn ang="0">
                        <a:pos x="96" y="450"/>
                      </a:cxn>
                      <a:cxn ang="0">
                        <a:pos x="239" y="246"/>
                      </a:cxn>
                      <a:cxn ang="0">
                        <a:pos x="580" y="48"/>
                      </a:cxn>
                      <a:cxn ang="0">
                        <a:pos x="1028" y="6"/>
                      </a:cxn>
                      <a:cxn ang="0">
                        <a:pos x="1543" y="120"/>
                      </a:cxn>
                      <a:cxn ang="0">
                        <a:pos x="2087" y="378"/>
                      </a:cxn>
                      <a:cxn ang="0">
                        <a:pos x="2631" y="773"/>
                      </a:cxn>
                      <a:cxn ang="0">
                        <a:pos x="3115" y="1265"/>
                      </a:cxn>
                      <a:cxn ang="0">
                        <a:pos x="3378" y="1625"/>
                      </a:cxn>
                      <a:cxn ang="0">
                        <a:pos x="3582" y="1984"/>
                      </a:cxn>
                      <a:cxn ang="0">
                        <a:pos x="3719" y="2344"/>
                      </a:cxn>
                      <a:cxn ang="0">
                        <a:pos x="3785" y="2686"/>
                      </a:cxn>
                      <a:cxn ang="0">
                        <a:pos x="3749" y="3105"/>
                      </a:cxn>
                      <a:cxn ang="0">
                        <a:pos x="3629" y="3363"/>
                      </a:cxn>
                      <a:cxn ang="0">
                        <a:pos x="3779" y="2967"/>
                      </a:cxn>
                      <a:cxn ang="0">
                        <a:pos x="3791" y="2794"/>
                      </a:cxn>
                      <a:cxn ang="0">
                        <a:pos x="3749" y="2458"/>
                      </a:cxn>
                      <a:cxn ang="0">
                        <a:pos x="3635" y="2104"/>
                      </a:cxn>
                      <a:cxn ang="0">
                        <a:pos x="3456" y="1739"/>
                      </a:cxn>
                      <a:cxn ang="0">
                        <a:pos x="3211" y="1385"/>
                      </a:cxn>
                      <a:cxn ang="0">
                        <a:pos x="2804" y="929"/>
                      </a:cxn>
                      <a:cxn ang="0">
                        <a:pos x="2272" y="492"/>
                      </a:cxn>
                      <a:cxn ang="0">
                        <a:pos x="1722" y="192"/>
                      </a:cxn>
                      <a:cxn ang="0">
                        <a:pos x="1190" y="24"/>
                      </a:cxn>
                      <a:cxn ang="0">
                        <a:pos x="717" y="12"/>
                      </a:cxn>
                      <a:cxn ang="0">
                        <a:pos x="335" y="162"/>
                      </a:cxn>
                      <a:cxn ang="0">
                        <a:pos x="132" y="378"/>
                      </a:cxn>
                      <a:cxn ang="0">
                        <a:pos x="36" y="612"/>
                      </a:cxn>
                      <a:cxn ang="0">
                        <a:pos x="0" y="893"/>
                      </a:cxn>
                      <a:cxn ang="0">
                        <a:pos x="42" y="1229"/>
                      </a:cxn>
                      <a:cxn ang="0">
                        <a:pos x="161" y="1583"/>
                      </a:cxn>
                      <a:cxn ang="0">
                        <a:pos x="341" y="1942"/>
                      </a:cxn>
                      <a:cxn ang="0">
                        <a:pos x="580" y="2302"/>
                      </a:cxn>
                      <a:cxn ang="0">
                        <a:pos x="987" y="2758"/>
                      </a:cxn>
                      <a:cxn ang="0">
                        <a:pos x="1596" y="3237"/>
                      </a:cxn>
                      <a:cxn ang="0">
                        <a:pos x="1596" y="3237"/>
                      </a:cxn>
                      <a:cxn ang="0">
                        <a:pos x="993" y="2758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63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/>
                    <a:ahLst/>
                    <a:cxnLst>
                      <a:cxn ang="0">
                        <a:pos x="538" y="2146"/>
                      </a:cxn>
                      <a:cxn ang="0">
                        <a:pos x="317" y="1816"/>
                      </a:cxn>
                      <a:cxn ang="0">
                        <a:pos x="149" y="1481"/>
                      </a:cxn>
                      <a:cxn ang="0">
                        <a:pos x="41" y="1151"/>
                      </a:cxn>
                      <a:cxn ang="0">
                        <a:pos x="0" y="839"/>
                      </a:cxn>
                      <a:cxn ang="0">
                        <a:pos x="30" y="575"/>
                      </a:cxn>
                      <a:cxn ang="0">
                        <a:pos x="125" y="354"/>
                      </a:cxn>
                      <a:cxn ang="0">
                        <a:pos x="317" y="150"/>
                      </a:cxn>
                      <a:cxn ang="0">
                        <a:pos x="669" y="12"/>
                      </a:cxn>
                      <a:cxn ang="0">
                        <a:pos x="1112" y="24"/>
                      </a:cxn>
                      <a:cxn ang="0">
                        <a:pos x="1608" y="174"/>
                      </a:cxn>
                      <a:cxn ang="0">
                        <a:pos x="2116" y="456"/>
                      </a:cxn>
                      <a:cxn ang="0">
                        <a:pos x="2613" y="857"/>
                      </a:cxn>
                      <a:cxn ang="0">
                        <a:pos x="3073" y="1391"/>
                      </a:cxn>
                      <a:cxn ang="0">
                        <a:pos x="3276" y="1726"/>
                      </a:cxn>
                      <a:cxn ang="0">
                        <a:pos x="3426" y="2062"/>
                      </a:cxn>
                      <a:cxn ang="0">
                        <a:pos x="3509" y="2386"/>
                      </a:cxn>
                      <a:cxn ang="0">
                        <a:pos x="3521" y="2680"/>
                      </a:cxn>
                      <a:cxn ang="0">
                        <a:pos x="3474" y="2931"/>
                      </a:cxn>
                      <a:cxn ang="0">
                        <a:pos x="3360" y="3141"/>
                      </a:cxn>
                      <a:cxn ang="0">
                        <a:pos x="3282" y="3225"/>
                      </a:cxn>
                      <a:cxn ang="0">
                        <a:pos x="3312" y="3201"/>
                      </a:cxn>
                      <a:cxn ang="0">
                        <a:pos x="3444" y="3009"/>
                      </a:cxn>
                      <a:cxn ang="0">
                        <a:pos x="3515" y="2769"/>
                      </a:cxn>
                      <a:cxn ang="0">
                        <a:pos x="3521" y="2488"/>
                      </a:cxn>
                      <a:cxn ang="0">
                        <a:pos x="3462" y="2170"/>
                      </a:cxn>
                      <a:cxn ang="0">
                        <a:pos x="3336" y="1834"/>
                      </a:cxn>
                      <a:cxn ang="0">
                        <a:pos x="3145" y="1499"/>
                      </a:cxn>
                      <a:cxn ang="0">
                        <a:pos x="2816" y="1061"/>
                      </a:cxn>
                      <a:cxn ang="0">
                        <a:pos x="2284" y="575"/>
                      </a:cxn>
                      <a:cxn ang="0">
                        <a:pos x="1775" y="252"/>
                      </a:cxn>
                      <a:cxn ang="0">
                        <a:pos x="1273" y="60"/>
                      </a:cxn>
                      <a:cxn ang="0">
                        <a:pos x="807" y="0"/>
                      </a:cxn>
                      <a:cxn ang="0">
                        <a:pos x="418" y="84"/>
                      </a:cxn>
                      <a:cxn ang="0">
                        <a:pos x="167" y="288"/>
                      </a:cxn>
                      <a:cxn ang="0">
                        <a:pos x="53" y="498"/>
                      </a:cxn>
                      <a:cxn ang="0">
                        <a:pos x="0" y="749"/>
                      </a:cxn>
                      <a:cxn ang="0">
                        <a:pos x="18" y="1043"/>
                      </a:cxn>
                      <a:cxn ang="0">
                        <a:pos x="101" y="1373"/>
                      </a:cxn>
                      <a:cxn ang="0">
                        <a:pos x="251" y="1708"/>
                      </a:cxn>
                      <a:cxn ang="0">
                        <a:pos x="454" y="2038"/>
                      </a:cxn>
                      <a:cxn ang="0">
                        <a:pos x="914" y="2572"/>
                      </a:cxn>
                      <a:cxn ang="0">
                        <a:pos x="1255" y="2865"/>
                      </a:cxn>
                      <a:cxn ang="0">
                        <a:pos x="1608" y="3099"/>
                      </a:cxn>
                      <a:cxn ang="0">
                        <a:pos x="1853" y="3225"/>
                      </a:cxn>
                      <a:cxn ang="0">
                        <a:pos x="1494" y="3027"/>
                      </a:cxn>
                      <a:cxn ang="0">
                        <a:pos x="1142" y="2769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113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2663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/>
                      <a:ahLst/>
                      <a:cxnLst>
                        <a:cxn ang="0">
                          <a:pos x="4245" y="3237"/>
                        </a:cxn>
                        <a:cxn ang="0">
                          <a:pos x="4203" y="2961"/>
                        </a:cxn>
                        <a:cxn ang="0">
                          <a:pos x="4120" y="2679"/>
                        </a:cxn>
                        <a:cxn ang="0">
                          <a:pos x="4000" y="2391"/>
                        </a:cxn>
                        <a:cxn ang="0">
                          <a:pos x="3845" y="2098"/>
                        </a:cxn>
                        <a:cxn ang="0">
                          <a:pos x="3659" y="1810"/>
                        </a:cxn>
                        <a:cxn ang="0">
                          <a:pos x="3438" y="1528"/>
                        </a:cxn>
                        <a:cxn ang="0">
                          <a:pos x="3193" y="1252"/>
                        </a:cxn>
                        <a:cxn ang="0">
                          <a:pos x="2858" y="935"/>
                        </a:cxn>
                        <a:cxn ang="0">
                          <a:pos x="2434" y="605"/>
                        </a:cxn>
                        <a:cxn ang="0">
                          <a:pos x="1991" y="341"/>
                        </a:cxn>
                        <a:cxn ang="0">
                          <a:pos x="1549" y="143"/>
                        </a:cxn>
                        <a:cxn ang="0">
                          <a:pos x="1124" y="35"/>
                        </a:cxn>
                        <a:cxn ang="0">
                          <a:pos x="741" y="0"/>
                        </a:cxn>
                        <a:cxn ang="0">
                          <a:pos x="401" y="47"/>
                        </a:cxn>
                        <a:cxn ang="0">
                          <a:pos x="120" y="173"/>
                        </a:cxn>
                        <a:cxn ang="0">
                          <a:pos x="0" y="269"/>
                        </a:cxn>
                        <a:cxn ang="0">
                          <a:pos x="263" y="101"/>
                        </a:cxn>
                        <a:cxn ang="0">
                          <a:pos x="586" y="18"/>
                        </a:cxn>
                        <a:cxn ang="0">
                          <a:pos x="957" y="18"/>
                        </a:cxn>
                        <a:cxn ang="0">
                          <a:pos x="1357" y="95"/>
                        </a:cxn>
                        <a:cxn ang="0">
                          <a:pos x="1782" y="245"/>
                        </a:cxn>
                        <a:cxn ang="0">
                          <a:pos x="2212" y="467"/>
                        </a:cxn>
                        <a:cxn ang="0">
                          <a:pos x="2643" y="761"/>
                        </a:cxn>
                        <a:cxn ang="0">
                          <a:pos x="3061" y="1120"/>
                        </a:cxn>
                        <a:cxn ang="0">
                          <a:pos x="3318" y="1390"/>
                        </a:cxn>
                        <a:cxn ang="0">
                          <a:pos x="3552" y="1666"/>
                        </a:cxn>
                        <a:cxn ang="0">
                          <a:pos x="3755" y="1954"/>
                        </a:cxn>
                        <a:cxn ang="0">
                          <a:pos x="3922" y="2247"/>
                        </a:cxn>
                        <a:cxn ang="0">
                          <a:pos x="4060" y="2535"/>
                        </a:cxn>
                        <a:cxn ang="0">
                          <a:pos x="4162" y="2823"/>
                        </a:cxn>
                        <a:cxn ang="0">
                          <a:pos x="4221" y="3105"/>
                        </a:cxn>
                        <a:cxn ang="0">
                          <a:pos x="4245" y="3368"/>
                        </a:cxn>
                        <a:cxn ang="0">
                          <a:pos x="4233" y="3590"/>
                        </a:cxn>
                        <a:cxn ang="0">
                          <a:pos x="4185" y="3794"/>
                        </a:cxn>
                        <a:cxn ang="0">
                          <a:pos x="4215" y="3692"/>
                        </a:cxn>
                        <a:cxn ang="0">
                          <a:pos x="4245" y="3482"/>
                        </a:cxn>
                        <a:cxn ang="0">
                          <a:pos x="4251" y="3368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grpSp>
                  <p:nvGrpSpPr>
                    <p:cNvPr id="3115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2663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61" y="186"/>
                          </a:cxn>
                          <a:cxn ang="0">
                            <a:pos x="442" y="54"/>
                          </a:cxn>
                          <a:cxn ang="0">
                            <a:pos x="771" y="6"/>
                          </a:cxn>
                          <a:cxn ang="0">
                            <a:pos x="1136" y="36"/>
                          </a:cxn>
                          <a:cxn ang="0">
                            <a:pos x="1537" y="144"/>
                          </a:cxn>
                          <a:cxn ang="0">
                            <a:pos x="1949" y="324"/>
                          </a:cxn>
                          <a:cxn ang="0">
                            <a:pos x="2368" y="570"/>
                          </a:cxn>
                          <a:cxn ang="0">
                            <a:pos x="2780" y="888"/>
                          </a:cxn>
                          <a:cxn ang="0">
                            <a:pos x="3103" y="1193"/>
                          </a:cxn>
                          <a:cxn ang="0">
                            <a:pos x="3336" y="1451"/>
                          </a:cxn>
                          <a:cxn ang="0">
                            <a:pos x="3540" y="1721"/>
                          </a:cxn>
                          <a:cxn ang="0">
                            <a:pos x="3719" y="1997"/>
                          </a:cxn>
                          <a:cxn ang="0">
                            <a:pos x="3863" y="2272"/>
                          </a:cxn>
                          <a:cxn ang="0">
                            <a:pos x="3976" y="2548"/>
                          </a:cxn>
                          <a:cxn ang="0">
                            <a:pos x="4060" y="2818"/>
                          </a:cxn>
                          <a:cxn ang="0">
                            <a:pos x="4102" y="3070"/>
                          </a:cxn>
                          <a:cxn ang="0">
                            <a:pos x="4102" y="3321"/>
                          </a:cxn>
                          <a:cxn ang="0">
                            <a:pos x="4060" y="3549"/>
                          </a:cxn>
                          <a:cxn ang="0">
                            <a:pos x="4030" y="3657"/>
                          </a:cxn>
                          <a:cxn ang="0">
                            <a:pos x="4090" y="3447"/>
                          </a:cxn>
                          <a:cxn ang="0">
                            <a:pos x="4108" y="3213"/>
                          </a:cxn>
                          <a:cxn ang="0">
                            <a:pos x="4102" y="3070"/>
                          </a:cxn>
                          <a:cxn ang="0">
                            <a:pos x="4060" y="2812"/>
                          </a:cxn>
                          <a:cxn ang="0">
                            <a:pos x="3982" y="2548"/>
                          </a:cxn>
                          <a:cxn ang="0">
                            <a:pos x="3869" y="2272"/>
                          </a:cxn>
                          <a:cxn ang="0">
                            <a:pos x="3725" y="1997"/>
                          </a:cxn>
                          <a:cxn ang="0">
                            <a:pos x="3546" y="1721"/>
                          </a:cxn>
                          <a:cxn ang="0">
                            <a:pos x="3342" y="1451"/>
                          </a:cxn>
                          <a:cxn ang="0">
                            <a:pos x="3109" y="1187"/>
                          </a:cxn>
                          <a:cxn ang="0">
                            <a:pos x="2792" y="888"/>
                          </a:cxn>
                          <a:cxn ang="0">
                            <a:pos x="2386" y="576"/>
                          </a:cxn>
                          <a:cxn ang="0">
                            <a:pos x="1967" y="330"/>
                          </a:cxn>
                          <a:cxn ang="0">
                            <a:pos x="1543" y="144"/>
                          </a:cxn>
                          <a:cxn ang="0">
                            <a:pos x="1130" y="30"/>
                          </a:cxn>
                          <a:cxn ang="0">
                            <a:pos x="753" y="0"/>
                          </a:cxn>
                          <a:cxn ang="0">
                            <a:pos x="431" y="54"/>
                          </a:cxn>
                          <a:cxn ang="0">
                            <a:pos x="161" y="186"/>
                          </a:cxn>
                          <a:cxn ang="0">
                            <a:pos x="24" y="306"/>
                          </a:cxn>
                          <a:cxn ang="0">
                            <a:pos x="0" y="336"/>
                          </a:cxn>
                          <a:cxn ang="0">
                            <a:pos x="48" y="282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grpSp>
                    <p:nvGrpSpPr>
                      <p:cNvPr id="3117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2663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4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5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6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7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7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7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7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7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09" y="1264"/>
                            </a:cxn>
                            <a:cxn ang="0">
                              <a:pos x="1058" y="1402"/>
                            </a:cxn>
                            <a:cxn ang="0">
                              <a:pos x="1214" y="1528"/>
                            </a:cxn>
                            <a:cxn ang="0">
                              <a:pos x="1369" y="1654"/>
                            </a:cxn>
                            <a:cxn ang="0">
                              <a:pos x="1531" y="1768"/>
                            </a:cxn>
                            <a:cxn ang="0">
                              <a:pos x="1537" y="1768"/>
                            </a:cxn>
                            <a:cxn ang="0">
                              <a:pos x="1375" y="1654"/>
                            </a:cxn>
                            <a:cxn ang="0">
                              <a:pos x="1220" y="1534"/>
                            </a:cxn>
                            <a:cxn ang="0">
                              <a:pos x="1064" y="1402"/>
                            </a:cxn>
                            <a:cxn ang="0">
                              <a:pos x="915" y="1258"/>
                            </a:cxn>
                            <a:cxn ang="0">
                              <a:pos x="765" y="1115"/>
                            </a:cxn>
                            <a:cxn ang="0">
                              <a:pos x="628" y="959"/>
                            </a:cxn>
                            <a:cxn ang="0">
                              <a:pos x="496" y="803"/>
                            </a:cxn>
                            <a:cxn ang="0">
                              <a:pos x="377" y="647"/>
                            </a:cxn>
                            <a:cxn ang="0">
                              <a:pos x="269" y="485"/>
                            </a:cxn>
                            <a:cxn ang="0">
                              <a:pos x="167" y="323"/>
                            </a:cxn>
                            <a:cxn ang="0">
                              <a:pos x="78" y="161"/>
                            </a:cxn>
                            <a:cxn ang="0">
                              <a:pos x="0" y="0"/>
                            </a:cxn>
                            <a:cxn ang="0">
                              <a:pos x="0" y="12"/>
                            </a:cxn>
                            <a:cxn ang="0">
                              <a:pos x="78" y="173"/>
                            </a:cxn>
                            <a:cxn ang="0">
                              <a:pos x="167" y="335"/>
                            </a:cxn>
                            <a:cxn ang="0">
                              <a:pos x="269" y="491"/>
                            </a:cxn>
                            <a:cxn ang="0">
                              <a:pos x="377" y="653"/>
                            </a:cxn>
                            <a:cxn ang="0">
                              <a:pos x="496" y="809"/>
                            </a:cxn>
                            <a:cxn ang="0">
                              <a:pos x="628" y="965"/>
                            </a:cxn>
                            <a:cxn ang="0">
                              <a:pos x="765" y="1121"/>
                            </a:cxn>
                            <a:cxn ang="0">
                              <a:pos x="909" y="1264"/>
                            </a:cxn>
                            <a:cxn ang="0">
                              <a:pos x="909" y="1264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grpSp>
                      <p:nvGrpSpPr>
                        <p:cNvPr id="3154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2667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7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7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7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  <p:sp>
                        <p:nvSpPr>
                          <p:cNvPr id="2668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2668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8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69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0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1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2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2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2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672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3095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672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2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3098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672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2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/>
                    <a:ahLst/>
                    <a:cxnLst>
                      <a:cxn ang="0">
                        <a:pos x="1006" y="1102"/>
                      </a:cxn>
                      <a:cxn ang="0">
                        <a:pos x="696" y="823"/>
                      </a:cxn>
                      <a:cxn ang="0">
                        <a:pos x="333" y="447"/>
                      </a:cxn>
                      <a:cxn ang="0">
                        <a:pos x="51" y="7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673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</p:grpSp>
        <p:grpSp>
          <p:nvGrpSpPr>
            <p:cNvPr id="3081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2673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/>
                <a:ahLst/>
                <a:cxnLst>
                  <a:cxn ang="0">
                    <a:pos x="873" y="1150"/>
                  </a:cxn>
                  <a:cxn ang="0">
                    <a:pos x="741" y="1019"/>
                  </a:cxn>
                  <a:cxn ang="0">
                    <a:pos x="610" y="875"/>
                  </a:cxn>
                  <a:cxn ang="0">
                    <a:pos x="490" y="737"/>
                  </a:cxn>
                  <a:cxn ang="0">
                    <a:pos x="377" y="593"/>
                  </a:cxn>
                  <a:cxn ang="0">
                    <a:pos x="275" y="443"/>
                  </a:cxn>
                  <a:cxn ang="0">
                    <a:pos x="173" y="299"/>
                  </a:cxn>
                  <a:cxn ang="0">
                    <a:pos x="84" y="149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84" y="155"/>
                  </a:cxn>
                  <a:cxn ang="0">
                    <a:pos x="173" y="305"/>
                  </a:cxn>
                  <a:cxn ang="0">
                    <a:pos x="269" y="449"/>
                  </a:cxn>
                  <a:cxn ang="0">
                    <a:pos x="377" y="593"/>
                  </a:cxn>
                  <a:cxn ang="0">
                    <a:pos x="490" y="737"/>
                  </a:cxn>
                  <a:cxn ang="0">
                    <a:pos x="610" y="881"/>
                  </a:cxn>
                  <a:cxn ang="0">
                    <a:pos x="735" y="1019"/>
                  </a:cxn>
                  <a:cxn ang="0">
                    <a:pos x="873" y="1150"/>
                  </a:cxn>
                  <a:cxn ang="0">
                    <a:pos x="1010" y="1276"/>
                  </a:cxn>
                  <a:cxn ang="0">
                    <a:pos x="1148" y="1396"/>
                  </a:cxn>
                  <a:cxn ang="0">
                    <a:pos x="1286" y="1510"/>
                  </a:cxn>
                  <a:cxn ang="0">
                    <a:pos x="1429" y="1618"/>
                  </a:cxn>
                  <a:cxn ang="0">
                    <a:pos x="1435" y="1618"/>
                  </a:cxn>
                  <a:cxn ang="0">
                    <a:pos x="1292" y="1510"/>
                  </a:cxn>
                  <a:cxn ang="0">
                    <a:pos x="1154" y="1396"/>
                  </a:cxn>
                  <a:cxn ang="0">
                    <a:pos x="1010" y="1276"/>
                  </a:cxn>
                  <a:cxn ang="0">
                    <a:pos x="873" y="1150"/>
                  </a:cxn>
                  <a:cxn ang="0">
                    <a:pos x="873" y="1150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/>
                <a:ahLst/>
                <a:cxnLst>
                  <a:cxn ang="0">
                    <a:pos x="957" y="1463"/>
                  </a:cxn>
                  <a:cxn ang="0">
                    <a:pos x="789" y="1289"/>
                  </a:cxn>
                  <a:cxn ang="0">
                    <a:pos x="634" y="1115"/>
                  </a:cxn>
                  <a:cxn ang="0">
                    <a:pos x="490" y="929"/>
                  </a:cxn>
                  <a:cxn ang="0">
                    <a:pos x="365" y="743"/>
                  </a:cxn>
                  <a:cxn ang="0">
                    <a:pos x="251" y="557"/>
                  </a:cxn>
                  <a:cxn ang="0">
                    <a:pos x="149" y="372"/>
                  </a:cxn>
                  <a:cxn ang="0">
                    <a:pos x="66" y="186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6" y="198"/>
                  </a:cxn>
                  <a:cxn ang="0">
                    <a:pos x="149" y="384"/>
                  </a:cxn>
                  <a:cxn ang="0">
                    <a:pos x="251" y="569"/>
                  </a:cxn>
                  <a:cxn ang="0">
                    <a:pos x="365" y="755"/>
                  </a:cxn>
                  <a:cxn ang="0">
                    <a:pos x="490" y="935"/>
                  </a:cxn>
                  <a:cxn ang="0">
                    <a:pos x="634" y="1115"/>
                  </a:cxn>
                  <a:cxn ang="0">
                    <a:pos x="789" y="1295"/>
                  </a:cxn>
                  <a:cxn ang="0">
                    <a:pos x="957" y="1463"/>
                  </a:cxn>
                  <a:cxn ang="0">
                    <a:pos x="1130" y="1618"/>
                  </a:cxn>
                  <a:cxn ang="0">
                    <a:pos x="1303" y="1762"/>
                  </a:cxn>
                  <a:cxn ang="0">
                    <a:pos x="1483" y="1894"/>
                  </a:cxn>
                  <a:cxn ang="0">
                    <a:pos x="1662" y="2014"/>
                  </a:cxn>
                  <a:cxn ang="0">
                    <a:pos x="1668" y="2014"/>
                  </a:cxn>
                  <a:cxn ang="0">
                    <a:pos x="1483" y="1894"/>
                  </a:cxn>
                  <a:cxn ang="0">
                    <a:pos x="1303" y="1762"/>
                  </a:cxn>
                  <a:cxn ang="0">
                    <a:pos x="1130" y="1618"/>
                  </a:cxn>
                  <a:cxn ang="0">
                    <a:pos x="957" y="1463"/>
                  </a:cxn>
                  <a:cxn ang="0">
                    <a:pos x="957" y="1463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2674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4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4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4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74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26750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51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52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0C23482-A0AB-4D34-B84E-15FBBF1B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753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4104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7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27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29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9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1D4C070-D655-42EA-B667-E76CBAD0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9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A0%D0%94" TargetMode="External"/><Relationship Id="rId2" Type="http://schemas.openxmlformats.org/officeDocument/2006/relationships/hyperlink" Target="http://ru.wikipedia.org/wiki/%D0%91%D0%B5%D1%81%D0%BF%D0%B8%D0%BB%D0%BE%D1%82%D0%BD%D1%8B%D0%B9_%D0%BB%D0%B5%D1%82%D0%B0%D1%82%D0%B5%D0%BB%D1%8C%D0%BD%D1%8B%D0%B9_%D0%B0%D0%BF%D0%BF%D0%B0%D1%80%D0%B0%D1%82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0%D0%B0%D0%BA%D0%B5%D1%82%D0%BD%D1%8B%D0%B9_%D0%B4%D0%B2%D0%B8%D0%B3%D0%B0%D1%82%D0%B5%D0%BB%D1%8C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0%D0%BB%D0%BB%D0%B8%D1%81%D1%82%D0%B8%D1%87%D0%B5%D1%81%D0%BA%D0%B8%D0%B5_%D1%80%D0%B0%D0%BA%D0%B5%D1%82%D1%8B_%D0%BC%D0%B0%D0%BB%D0%BE%D0%B9_%D0%B4%D0%B0%D0%BB%D1%8C%D0%BD%D0%BE%D1%81%D1%82%D0%B8" TargetMode="External"/><Relationship Id="rId3" Type="http://schemas.openxmlformats.org/officeDocument/2006/relationships/hyperlink" Target="http://ru.wikipedia.org/wiki/%D0%A0%D0%B0%D0%BA%D0%B5%D1%82%D0%BD%D0%BE%D0%B5_%D0%BE%D1%80%D1%83%D0%B6%D0%B8%D0%B5" TargetMode="External"/><Relationship Id="rId7" Type="http://schemas.openxmlformats.org/officeDocument/2006/relationships/hyperlink" Target="http://ru.wikipedia.org/wiki/%D0%A2%D0%B0%D0%BA%D1%82%D0%B8%D1%87%D0%B5%D1%81%D0%BA%D0%B8%D0%B5_%D1%80%D0%B0%D0%BA%D0%B5%D1%82%D1%8B" TargetMode="External"/><Relationship Id="rId12" Type="http://schemas.openxmlformats.org/officeDocument/2006/relationships/hyperlink" Target="http://ru.wikipedia.org/wiki/%D0%9F%D0%A0%D0%9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ru.wikipedia.org/wiki/%D0%A1%D1%82%D1%80%D0%B0%D1%82%D0%B5%D0%B3%D0%B8%D1%87%D0%B5%D1%81%D0%BA%D0%B8%D0%B5_%D1%80%D0%B0%D0%BA%D0%B5%D1%82%D1%8B" TargetMode="External"/><Relationship Id="rId11" Type="http://schemas.openxmlformats.org/officeDocument/2006/relationships/hyperlink" Target="http://ru.wikipedia.org/wiki/%D0%9C%D0%B5%D0%B6%D0%BA%D0%BE%D0%BD%D1%82%D0%B8%D0%BD%D0%B5%D0%BD%D1%82%D0%B0%D0%BB%D1%8C%D0%BD%D1%8B%D0%B5_%D0%B1%D0%B0%D0%BB%D0%BB%D0%B8%D1%81%D1%82%D0%B8%D1%87%D0%B5%D1%81%D0%BA%D0%B8%D0%B5_%D1%80%D0%B0%D0%BA%D0%B5%D1%82%D1%8B" TargetMode="External"/><Relationship Id="rId5" Type="http://schemas.openxmlformats.org/officeDocument/2006/relationships/hyperlink" Target="http://ru.wikipedia.org/wiki/%D0%91%D0%B0%D0%BB%D0%BB%D0%B8%D1%81%D1%82%D0%B8%D1%87%D0%B5%D1%81%D0%BA%D0%B0%D1%8F_%D1%82%D1%80%D0%B0%D0%B5%D0%BA%D1%82%D0%BE%D1%80%D0%B8%D1%8F" TargetMode="External"/><Relationship Id="rId10" Type="http://schemas.openxmlformats.org/officeDocument/2006/relationships/hyperlink" Target="http://ru.wikipedia.org/wiki/%D0%91%D0%B0%D0%BB%D0%BB%D0%B8%D1%81%D1%82%D0%B8%D1%87%D0%B5%D1%81%D0%BA%D0%B8%D0%B5_%D1%80%D0%B0%D0%BA%D0%B5%D1%82%D1%8B_%D1%81%D1%80%D0%B5%D0%B4%D0%BD%D0%B5%D0%B9_%D0%B4%D0%B0%D0%BB%D1%8C%D0%BD%D0%BE%D1%81%D1%82%D0%B8" TargetMode="External"/><Relationship Id="rId4" Type="http://schemas.openxmlformats.org/officeDocument/2006/relationships/hyperlink" Target="http://ru.wikipedia.org/wiki/%D0%9F%D0%BE%D0%BB%D1%91%D1%82" TargetMode="External"/><Relationship Id="rId9" Type="http://schemas.openxmlformats.org/officeDocument/2006/relationships/hyperlink" Target="http://ru.wikipedia.org/wiki/%D0%9A%D0%B8%D0%BB%D0%BE%D0%BC%D0%B5%D1%82%D1%8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9_%D0%B3%D0%BE%D0%B4" TargetMode="External"/><Relationship Id="rId2" Type="http://schemas.openxmlformats.org/officeDocument/2006/relationships/hyperlink" Target="http://ru.wikipedia.org/wiki/%D0%92%D0%9C%D0%A4_%D0%A1%D0%A8%D0%90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0%B9%D1%81%D0%BA%D0%B0%D1%8F_%D0%A4%D0%B5%D0%B4%D0%B5%D1%80%D0%B0%D1%86%D0%B8%D1%8F" TargetMode="External"/><Relationship Id="rId13" Type="http://schemas.openxmlformats.org/officeDocument/2006/relationships/hyperlink" Target="http://ru.wikipedia.org/wiki/%D0%95%D0%BD%D0%B8%D1%81%D0%B5%D0%B9_(%D1%80%D0%B5%D0%BA%D0%B0)" TargetMode="External"/><Relationship Id="rId3" Type="http://schemas.openxmlformats.org/officeDocument/2006/relationships/hyperlink" Target="http://ru.wikipedia.org/wiki/%D0%97%D0%B5%D0%BD%D0%B8%D1%82%D0%BD%D1%8B%D0%B9_%D1%80%D0%B0%D0%BA%D0%B5%D1%82%D0%BD%D1%8B%D0%B9_%D0%BA%D0%BE%D0%BC%D0%BF%D0%BB%D0%B5%D0%BA%D1%81" TargetMode="External"/><Relationship Id="rId7" Type="http://schemas.openxmlformats.org/officeDocument/2006/relationships/hyperlink" Target="http://ru.wikipedia.org/wiki/%D0%A1%D0%A1%D0%A1%D0%A0" TargetMode="External"/><Relationship Id="rId12" Type="http://schemas.openxmlformats.org/officeDocument/2006/relationships/hyperlink" Target="http://ru.wikipedia.org/wiki/%D0%9A%D0%91%D0%9F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3%D0%A0%D0%90%D0%A3" TargetMode="External"/><Relationship Id="rId11" Type="http://schemas.openxmlformats.org/officeDocument/2006/relationships/hyperlink" Target="http://ru.wikipedia.org/wiki/%D0%A2%D1%83%D0%BB%D0%B0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://ru.wikipedia.org/wiki/%D0%A8%D0%B8%D0%BB%D0%BA%D0%B0_(%D0%B7%D0%B5%D0%BD%D0%B8%D1%82%D0%BD%D0%B0%D1%8F_%D1%81%D0%B0%D0%BC%D0%BE%D1%85%D0%BE%D0%B4%D0%BD%D0%B0%D1%8F_%D1%83%D1%81%D1%82%D0%B0%D0%BD%D0%BE%D0%B2%D0%BA%D0%B0)" TargetMode="External"/><Relationship Id="rId10" Type="http://schemas.openxmlformats.org/officeDocument/2006/relationships/hyperlink" Target="http://ru.wikipedia.org/wiki/%D0%97%D0%B5%D0%BD%D0%B8%D1%82%D0%BD%D0%B0%D1%8F_%D1%81%D0%B0%D0%BC%D0%BE%D1%85%D0%BE%D0%B4%D0%BD%D0%B0%D1%8F_%D1%83%D1%81%D1%82%D0%B0%D0%BD%D0%BE%D0%B2%D0%BA%D0%B0" TargetMode="External"/><Relationship Id="rId4" Type="http://schemas.openxmlformats.org/officeDocument/2006/relationships/hyperlink" Target="http://ru.wikipedia.org/wiki/%D0%A1%D0%A8%D0%90" TargetMode="External"/><Relationship Id="rId9" Type="http://schemas.openxmlformats.org/officeDocument/2006/relationships/hyperlink" Target="http://ru.wikipedia.org/wiki/%D0%97%D0%B5%D0%BD%D0%B8%D1%82%D0%BD%D1%8B%D0%B9_%D1%80%D0%B0%D0%BA%D0%B5%D1%82%D0%BD%D0%BE-%D0%BF%D1%83%D1%88%D0%B5%D1%87%D0%BD%D1%8B%D0%B9_%D0%BA%D0%BE%D0%BC%D0%BF%D0%BB%D0%B5%D0%BA%D1%81" TargetMode="External"/><Relationship Id="rId14" Type="http://schemas.openxmlformats.org/officeDocument/2006/relationships/hyperlink" Target="http://ru.wikipedia.org/wiki/%D0%A2%D1%83%D0%BD%D0%B3%D1%83%D1%81%D0%BA%D0%B0_(%D1%80%D0%B5%D0%BA%D0%B0)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A%D0%B5%D1%82%D0%B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u.wikipedia.org/wiki/%D0%9A%D1%83%D0%BC%D1%83%D0%BB%D1%8F%D1%82%D0%B8%D0%B2%D0%BD%D1%8B%D0%B9_%D1%8D%D1%84%D1%84%D0%B5%D0%BA%D1%8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00"/>
                </a:solidFill>
              </a:rPr>
              <a:t>СОВРЕМЕННЫЕ ОБЫЧНЫЕ СРЕДСТВА ПОРАЖЕНИЯ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400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3300"/>
                </a:solidFill>
              </a:rPr>
              <a:t>ПРЕДНАЗНАЧЕНЫ ДЛЯ РАЗРУШЕНИЯ ВЗЛЕТНО-ПОСАДОЧНЫХ ПОЛОС АЭРОДРОМОВ И ДРУГИХ ОБЪЕКТОВ, ИМЕЮЩИХ БЕТОННОЕ ПОКРЫТИЕ.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БЕТОНОБОЙНАЯ БОМБА </a:t>
            </a:r>
            <a:r>
              <a:rPr lang="ru-RU" sz="3200" smtClean="0">
                <a:solidFill>
                  <a:srgbClr val="FFFF00"/>
                </a:solidFill>
              </a:rPr>
              <a:t>«ДЮРАНДАЛЬ»</a:t>
            </a:r>
            <a:r>
              <a:rPr lang="ru-RU" sz="3200" smtClean="0">
                <a:solidFill>
                  <a:srgbClr val="FF3300"/>
                </a:solidFill>
              </a:rPr>
              <a:t> МАССОЙ </a:t>
            </a:r>
            <a:r>
              <a:rPr lang="ru-RU" sz="3200" smtClean="0">
                <a:solidFill>
                  <a:srgbClr val="FFFF00"/>
                </a:solidFill>
              </a:rPr>
              <a:t>195 кг</a:t>
            </a:r>
            <a:r>
              <a:rPr lang="ru-RU" sz="3200" smtClean="0">
                <a:solidFill>
                  <a:srgbClr val="FF3300"/>
                </a:solidFill>
              </a:rPr>
              <a:t> И ДЛИНОЙ </a:t>
            </a:r>
            <a:r>
              <a:rPr lang="ru-RU" sz="3200" smtClean="0">
                <a:solidFill>
                  <a:srgbClr val="FFFF00"/>
                </a:solidFill>
              </a:rPr>
              <a:t>2,7 м</a:t>
            </a:r>
            <a:r>
              <a:rPr lang="ru-RU" sz="3200" smtClean="0">
                <a:solidFill>
                  <a:srgbClr val="FF3300"/>
                </a:solidFill>
              </a:rPr>
              <a:t>, ИМЕЕТ МАССУ БЧ </a:t>
            </a:r>
            <a:r>
              <a:rPr lang="ru-RU" sz="3200" smtClean="0">
                <a:solidFill>
                  <a:srgbClr val="FFFF00"/>
                </a:solidFill>
              </a:rPr>
              <a:t>100 кг</a:t>
            </a:r>
            <a:r>
              <a:rPr lang="ru-RU" sz="3200" smtClean="0">
                <a:solidFill>
                  <a:srgbClr val="FF3300"/>
                </a:solidFill>
              </a:rPr>
              <a:t>. ОНА СПОСОБНА ПРОБИВАТЬ БЕТОННОЕ ПЕРЕКРЫТИЕ ТОЛШИНОЙ </a:t>
            </a:r>
            <a:r>
              <a:rPr lang="ru-RU" sz="3200" smtClean="0">
                <a:solidFill>
                  <a:srgbClr val="FFFF00"/>
                </a:solidFill>
              </a:rPr>
              <a:t>ДО 70 см</a:t>
            </a:r>
            <a:r>
              <a:rPr lang="ru-RU" sz="3200" smtClean="0">
                <a:solidFill>
                  <a:srgbClr val="FF3300"/>
                </a:solidFill>
              </a:rPr>
              <a:t>. ПРОБИВ БЕТОН, БОМБА ВЗРЫВАЕТСЯ (ИНОГДА С ЗАМЕДЛЕНИЕМ), ОБРАЗУЯ ВОРОНКУ </a:t>
            </a:r>
            <a:r>
              <a:rPr lang="ru-RU" sz="3200" smtClean="0">
                <a:solidFill>
                  <a:srgbClr val="FFFF00"/>
                </a:solidFill>
              </a:rPr>
              <a:t>ГЛУБИНОЙ 2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 И ДИАМЕТРОМ 5 МЕТРОВ</a:t>
            </a:r>
            <a:r>
              <a:rPr lang="ru-RU" sz="3200" smtClean="0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3300"/>
                </a:solidFill>
              </a:rPr>
              <a:t>БОЕПРИПАСЫ ОБЪЁМНОГО ВЗРЫВА</a:t>
            </a:r>
          </a:p>
        </p:txBody>
      </p:sp>
      <p:sp>
        <p:nvSpPr>
          <p:cNvPr id="64518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990600"/>
            <a:ext cx="8540750" cy="5638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ПРЕДНАЗНАЧЕНЫ ДЛЯ ПОРАЖЕНИЯ ВОЗДУШНОЙ УДАРНОЙ ВОЛНОЙ И ОГНЁМ ЛЮДЕЙ, ЗДАНИЙ, СООРУЖЕНИЙ И  ТЕХНИКИ. В НИХ ИСПОЛЬЗУЮТ ОСОБЫЕ </a:t>
            </a:r>
            <a:r>
              <a:rPr lang="ru-RU" smtClean="0">
                <a:solidFill>
                  <a:srgbClr val="FF3300"/>
                </a:solidFill>
              </a:rPr>
              <a:t>ГАЗОВОЗДУШНЫЕ </a:t>
            </a:r>
            <a:r>
              <a:rPr lang="ru-RU" smtClean="0">
                <a:solidFill>
                  <a:srgbClr val="FFFF00"/>
                </a:solidFill>
              </a:rPr>
              <a:t>СМЕСИ.    ПРИНЦИП ДЕЙСТВИЯ ЗАКЛЮЧАЕТСЯ В РАСПЫЛЕНИИ ТАКИХ СМЕСЕЙ В ВОЗДУХЕ С ПОСЛЕДУЮЩИМ ПОДРЫВОМ ОБРАЗО- ВАВШЕГОСЯ ОБЛАКА АЭРОЗОЛЕЙ. В РЕЗУЛЬТАТЕ ВЗРЫВА ВОЗНИКАЕТ ОГРОМНОЕ ДАВЛЕНИЕ.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Боеприпасы объёмного взрыва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8382000" cy="62865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Зажигательные боеприпасы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8643938" cy="64833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НАПАЛМЫ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>
                <a:solidFill>
                  <a:srgbClr val="FFFF00"/>
                </a:solidFill>
              </a:rPr>
              <a:t>   Наиболее эффективной огнесмесью счита-ется </a:t>
            </a:r>
            <a:r>
              <a:rPr lang="ru-RU" smtClean="0">
                <a:solidFill>
                  <a:srgbClr val="FF3300"/>
                </a:solidFill>
              </a:rPr>
              <a:t>НАПАЛМ. </a:t>
            </a:r>
            <a:r>
              <a:rPr lang="ru-RU" smtClean="0">
                <a:solidFill>
                  <a:srgbClr val="FFFF00"/>
                </a:solidFill>
              </a:rPr>
              <a:t>Он состоит из бензина (90 -97%) и</a:t>
            </a:r>
            <a:r>
              <a:rPr lang="ru-RU" smtClean="0">
                <a:solidFill>
                  <a:srgbClr val="FF3300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порошка-загустителя (3 – 10%). Напалм хорошо воспламеняется даже на влажных поверхностях, способен создавать высокотемпературный очаг (1000 – 1200 град.) с длительностью горения 5 – 10 мин. Он легче воды, поэтому плавает на её поверхности, сохраняя при этом способность гореть.</a:t>
            </a:r>
            <a:r>
              <a:rPr lang="ru-RU" smtClean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3300"/>
                </a:solidFill>
              </a:rPr>
              <a:t>Металлизированные зажигательные смеси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5486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ru-RU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rgbClr val="FFFF00"/>
                </a:solidFill>
              </a:rPr>
              <a:t>«Электрон» - сплав магния(96%) и алюминия(3%) и других элементов воспламеняется при 600 град. И горит ослепительно белым или голубоватым пламенем, достигая температуры 2800 град. Его применяют для изготовления корпусов зажигательных авиабомб.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ТЕРМИТНЫЕ СОСТАВЫ</a:t>
            </a: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8540750" cy="5410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FF00"/>
                </a:solidFill>
              </a:rPr>
              <a:t>Спрессованный порошок алюминия и окислов тугоплавких металлов. Горящий термит разогревается до 3000 градусов. При такой температуре растрескивается бетон и кирпич, горит сталь.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БЕЛЫЙ ФОСФОР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066800"/>
            <a:ext cx="8540750" cy="556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</a:t>
            </a:r>
            <a:r>
              <a:rPr lang="ru-RU" smtClean="0">
                <a:solidFill>
                  <a:srgbClr val="FF3300"/>
                </a:solidFill>
              </a:rPr>
              <a:t>Представляет собой полупрозрачное твердое вещество, похожее на воск. Он способен самовоспламеняться, соединя- ясь с кислородом воздуха. Температура пламени при этом составляет 900 – 1200 градусов. Используют в основном как воспламенитель напалма и дымообразую- щее средство.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FF3300"/>
                </a:solidFill>
              </a:rPr>
              <a:t>При попадании огнесмеси на средства индивидуальной защиты или одежду:</a:t>
            </a:r>
          </a:p>
        </p:txBody>
      </p:sp>
      <p:sp>
        <p:nvSpPr>
          <p:cNvPr id="7168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Одежду или защитный костюм надо быстро сбросить;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Небольшое количество зажигательного вещества на одежде или открытом участке кожи плотно накрыть рукавами, полой одежды, дёрном, грунтом, песком, илом и т.д.;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Нельзя бежать, т.к. это усилит процесс горения и приведет к более тяжелому поражению;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Если на человека попало большое количество огнесмеси, то на него набрасывают накидку, куртку, мешковину и прижимают к земле. Если рядом водоём – необходимо погрузиться в воду, не снимая одежды;</a:t>
            </a:r>
          </a:p>
          <a:p>
            <a:pPr eaLnBrk="1" hangingPunct="1">
              <a:defRPr/>
            </a:pPr>
            <a:r>
              <a:rPr lang="ru-RU" sz="2400" smtClean="0">
                <a:solidFill>
                  <a:srgbClr val="FFFF00"/>
                </a:solidFill>
              </a:rPr>
              <a:t>Для тушения напалма на пострадавшем нельзя использовать огнетушитель.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Высокоточное оружие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763000" cy="65722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30"/>
          <p:cNvGraphicFramePr>
            <a:graphicFrameLocks/>
          </p:cNvGraphicFramePr>
          <p:nvPr>
            <p:ph/>
          </p:nvPr>
        </p:nvGraphicFramePr>
        <p:xfrm>
          <a:off x="152400" y="228600"/>
          <a:ext cx="9505950" cy="6248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2" descr="map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err="1" smtClean="0"/>
              <a:t>Крыла́тая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раке́та</a:t>
            </a:r>
            <a:r>
              <a:rPr lang="ru-RU" sz="2000" dirty="0" smtClean="0"/>
              <a:t> — как правило, </a:t>
            </a:r>
            <a:r>
              <a:rPr lang="ru-RU" sz="2000" dirty="0" smtClean="0">
                <a:hlinkClick r:id="rId2" action="ppaction://hlinkfile" tooltip="Беспилотный летательный аппарат"/>
              </a:rPr>
              <a:t>беспилотный летательный аппарат</a:t>
            </a:r>
            <a:r>
              <a:rPr lang="ru-RU" sz="2000" dirty="0" smtClean="0"/>
              <a:t> однократного запуска, оснащённый крыльями, системой наведения и </a:t>
            </a:r>
            <a:r>
              <a:rPr lang="ru-RU" sz="2000" dirty="0" smtClean="0">
                <a:hlinkClick r:id="rId3" action="ppaction://hlinkfile" tooltip="ВРД"/>
              </a:rPr>
              <a:t>воздушно-реактивным двигателем</a:t>
            </a:r>
            <a:r>
              <a:rPr lang="ru-RU" sz="2000" dirty="0" smtClean="0"/>
              <a:t>. При этом существовали конструкции, и имеющие </a:t>
            </a:r>
            <a:r>
              <a:rPr lang="ru-RU" sz="2000" dirty="0" smtClean="0">
                <a:hlinkClick r:id="rId4" action="ppaction://hlinkfile" tooltip="Ракетный двигатель"/>
              </a:rPr>
              <a:t>ракетные двигатели</a:t>
            </a:r>
            <a:r>
              <a:rPr lang="ru-RU" sz="2000" dirty="0" smtClean="0"/>
              <a:t>, и управляемые пилотами-смертниками. Устаревшие названия — самолёт-снаряд, планирующая бомба.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81000" y="5943600"/>
            <a:ext cx="4040188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Крылатая ракета «Томагавк» США в полёте</a:t>
            </a:r>
          </a:p>
        </p:txBody>
      </p:sp>
      <p:pic>
        <p:nvPicPr>
          <p:cNvPr id="27652" name="Содержимое 4" descr="800px-Tomahawk_Block_IV_cruise_missile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1810"/>
          <a:stretch>
            <a:fillRect/>
          </a:stretch>
        </p:blipFill>
        <p:spPr>
          <a:xfrm>
            <a:off x="533400" y="2135188"/>
            <a:ext cx="3581400" cy="3046412"/>
          </a:xfrm>
        </p:spPr>
      </p:pic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876800" y="5943600"/>
            <a:ext cx="4041775" cy="639763"/>
          </a:xfrm>
        </p:spPr>
        <p:txBody>
          <a:bodyPr/>
          <a:lstStyle/>
          <a:p>
            <a:pPr algn="ctr" eaLnBrk="1" hangingPunct="1">
              <a:defRPr/>
            </a:pPr>
            <a:r>
              <a:rPr lang="vi-VN" dirty="0" smtClean="0"/>
              <a:t>ПКР П-800 «О́никс»</a:t>
            </a:r>
            <a:r>
              <a:rPr lang="ru-RU" dirty="0" smtClean="0"/>
              <a:t>, Россия</a:t>
            </a:r>
          </a:p>
        </p:txBody>
      </p:sp>
      <p:pic>
        <p:nvPicPr>
          <p:cNvPr id="27654" name="Содержимое 11" descr="300px-Yakhont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rcRect r="19685"/>
          <a:stretch>
            <a:fillRect/>
          </a:stretch>
        </p:blipFill>
        <p:spPr>
          <a:xfrm>
            <a:off x="4876800" y="2133600"/>
            <a:ext cx="4068763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Баллистическая ракета</a:t>
            </a:r>
          </a:p>
        </p:txBody>
      </p:sp>
      <p:pic>
        <p:nvPicPr>
          <p:cNvPr id="28675" name="Содержимое 9" descr="385px-Soyuz_TMA-5_launc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00575" y="111125"/>
            <a:ext cx="4391025" cy="659447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685800"/>
            <a:ext cx="4267200" cy="5943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разновидность </a:t>
            </a:r>
            <a:r>
              <a:rPr lang="ru-RU" dirty="0" smtClean="0">
                <a:hlinkClick r:id="rId3" action="ppaction://hlinkfile" tooltip="Ракетное оружие"/>
              </a:rPr>
              <a:t>ракетного оружия</a:t>
            </a:r>
            <a:r>
              <a:rPr lang="ru-RU" dirty="0" smtClean="0"/>
              <a:t>. Большую часть </a:t>
            </a:r>
            <a:r>
              <a:rPr lang="ru-RU" dirty="0" smtClean="0">
                <a:hlinkClick r:id="rId4" action="ppaction://hlinkfile" tooltip="Полёт"/>
              </a:rPr>
              <a:t>полёта</a:t>
            </a:r>
            <a:r>
              <a:rPr lang="ru-RU" dirty="0" smtClean="0"/>
              <a:t> совершает по </a:t>
            </a:r>
            <a:r>
              <a:rPr lang="ru-RU" dirty="0" smtClean="0">
                <a:hlinkClick r:id="rId5" action="ppaction://hlinkfile" tooltip="Баллистическая траектория"/>
              </a:rPr>
              <a:t>баллистической траектории</a:t>
            </a:r>
            <a:r>
              <a:rPr lang="ru-RU" dirty="0" smtClean="0"/>
              <a:t>, то есть находится в неуправляемом движении.</a:t>
            </a:r>
          </a:p>
          <a:p>
            <a:pPr algn="just" eaLnBrk="1" hangingPunct="1">
              <a:defRPr/>
            </a:pPr>
            <a:r>
              <a:rPr lang="ru-RU" dirty="0" smtClean="0"/>
              <a:t>По области применения баллистические ракеты делятся на </a:t>
            </a:r>
            <a:r>
              <a:rPr lang="ru-RU" dirty="0" smtClean="0">
                <a:hlinkClick r:id="rId6" action="ppaction://hlinkfile" tooltip="Стратегические ракеты"/>
              </a:rPr>
              <a:t>стратегические</a:t>
            </a:r>
            <a:r>
              <a:rPr lang="ru-RU" dirty="0" smtClean="0"/>
              <a:t> и </a:t>
            </a:r>
            <a:r>
              <a:rPr lang="ru-RU" dirty="0" smtClean="0">
                <a:hlinkClick r:id="rId7" action="ppaction://hlinkfile" tooltip="Тактические ракеты"/>
              </a:rPr>
              <a:t>тактические</a:t>
            </a:r>
            <a:r>
              <a:rPr lang="ru-RU" dirty="0" smtClean="0"/>
              <a:t>. Часто можно встретить разделение ракет по дальности полёта, хотя никакой общепринятой стандартной классификации ракет по дальности нет.</a:t>
            </a:r>
          </a:p>
          <a:p>
            <a:pPr algn="just" eaLnBrk="1" hangingPunct="1">
              <a:defRPr/>
            </a:pPr>
            <a:r>
              <a:rPr lang="ru-RU" dirty="0" smtClean="0">
                <a:hlinkClick r:id="rId8" action="ppaction://hlinkfile" tooltip="Баллистические ракеты малой дальности"/>
              </a:rPr>
              <a:t>Баллистические ракеты малой дальности</a:t>
            </a:r>
            <a:r>
              <a:rPr lang="ru-RU" dirty="0" smtClean="0"/>
              <a:t> (до 1000 </a:t>
            </a:r>
            <a:r>
              <a:rPr lang="ru-RU" dirty="0" smtClean="0">
                <a:hlinkClick r:id="rId9" action="ppaction://hlinkfile" tooltip="Километр"/>
              </a:rPr>
              <a:t>километров</a:t>
            </a:r>
            <a:r>
              <a:rPr lang="ru-RU" dirty="0" smtClean="0"/>
              <a:t>).</a:t>
            </a:r>
          </a:p>
          <a:p>
            <a:pPr algn="just" eaLnBrk="1" hangingPunct="1">
              <a:defRPr/>
            </a:pPr>
            <a:r>
              <a:rPr lang="ru-RU" dirty="0" smtClean="0">
                <a:hlinkClick r:id="rId10" action="ppaction://hlinkfile" tooltip="Баллистические ракеты средней дальности"/>
              </a:rPr>
              <a:t>Баллистические ракеты средней дальности</a:t>
            </a:r>
            <a:r>
              <a:rPr lang="ru-RU" dirty="0" smtClean="0"/>
              <a:t> (от 1000 до 5500 километров).</a:t>
            </a:r>
          </a:p>
          <a:p>
            <a:pPr algn="just" eaLnBrk="1" hangingPunct="1">
              <a:defRPr/>
            </a:pPr>
            <a:r>
              <a:rPr lang="ru-RU" dirty="0" smtClean="0">
                <a:hlinkClick r:id="rId11" action="ppaction://hlinkfile" tooltip="Межконтинентальные баллистические ракеты"/>
              </a:rPr>
              <a:t>Межконтинентальные баллистические ракеты</a:t>
            </a:r>
            <a:r>
              <a:rPr lang="ru-RU" dirty="0" smtClean="0"/>
              <a:t> (свыше 5500 километров).</a:t>
            </a:r>
          </a:p>
          <a:p>
            <a:pPr algn="just" eaLnBrk="1" hangingPunct="1">
              <a:defRPr/>
            </a:pPr>
            <a:r>
              <a:rPr lang="ru-RU" dirty="0" smtClean="0"/>
              <a:t>Межконтинентальные ракеты и ракеты средней дальности часто используют в качестве стратегических и оснащают ядерными боеголовками. Их преимуществом перед самолётами является малое время подлёта (менее получаса при межконтинентальной дальности) и </a:t>
            </a:r>
            <a:r>
              <a:rPr lang="ru-RU" dirty="0" err="1" smtClean="0"/>
              <a:t>бо́льшая</a:t>
            </a:r>
            <a:r>
              <a:rPr lang="ru-RU" dirty="0" smtClean="0"/>
              <a:t> скорость головной части, что сильно затрудняет их перехват даже современной системой </a:t>
            </a:r>
            <a:r>
              <a:rPr lang="ru-RU" dirty="0" smtClean="0">
                <a:hlinkClick r:id="rId12" action="ppaction://hlinkfile" tooltip="ПРО"/>
              </a:rPr>
              <a:t>ПРО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4075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Mark-35 (Mk-35)</a:t>
            </a:r>
            <a:r>
              <a:rPr lang="ru-RU" sz="3600" dirty="0" smtClean="0"/>
              <a:t> — первая торпеда </a:t>
            </a:r>
            <a:r>
              <a:rPr lang="ru-RU" sz="3600" dirty="0" smtClean="0">
                <a:hlinkClick r:id="rId2" action="ppaction://hlinkfile" tooltip="ВМФ США"/>
              </a:rPr>
              <a:t>ВМФ США</a:t>
            </a:r>
            <a:r>
              <a:rPr lang="ru-RU" sz="3600" dirty="0" smtClean="0"/>
              <a:t> с активным самонаведением. Использовалась в ВМС США начиная с </a:t>
            </a:r>
            <a:r>
              <a:rPr lang="ru-RU" sz="3600" dirty="0" smtClean="0">
                <a:hlinkClick r:id="rId3" action="ppaction://hlinkfile" tooltip="1949 год"/>
              </a:rPr>
              <a:t>1949 года</a:t>
            </a:r>
            <a:r>
              <a:rPr lang="ru-RU" sz="3600" dirty="0" smtClean="0"/>
              <a:t>.</a:t>
            </a:r>
          </a:p>
        </p:txBody>
      </p:sp>
      <p:pic>
        <p:nvPicPr>
          <p:cNvPr id="29699" name="Содержимое 6" descr="Mk35_Torpedo_Line_Drawing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495800"/>
            <a:ext cx="8540750" cy="1423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Зенитные ракетные комплексы</a:t>
            </a:r>
          </a:p>
        </p:txBody>
      </p:sp>
      <p:sp>
        <p:nvSpPr>
          <p:cNvPr id="30723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31887"/>
          </a:xfrm>
        </p:spPr>
        <p:txBody>
          <a:bodyPr/>
          <a:lstStyle/>
          <a:p>
            <a:pPr eaLnBrk="1" hangingPunct="1"/>
            <a:r>
              <a:rPr lang="ru-RU" sz="1400" smtClean="0"/>
              <a:t>MIM-104 «Пэтриот» (</a:t>
            </a:r>
            <a:r>
              <a:rPr lang="ru-RU" sz="1400" smtClean="0">
                <a:hlinkClick r:id="rId2" action="ppaction://hlinkfile" tooltip="Английский язык"/>
              </a:rPr>
              <a:t>англ.</a:t>
            </a:r>
            <a:r>
              <a:rPr lang="ru-RU" sz="1400" smtClean="0"/>
              <a:t> </a:t>
            </a:r>
            <a:r>
              <a:rPr lang="ru-RU" sz="1400" i="1" smtClean="0"/>
              <a:t>MIM-104 Patriot</a:t>
            </a:r>
            <a:r>
              <a:rPr lang="ru-RU" sz="1400" smtClean="0"/>
              <a:t>, перевод с </a:t>
            </a:r>
            <a:r>
              <a:rPr lang="ru-RU" sz="1400" smtClean="0">
                <a:hlinkClick r:id="rId2" action="ppaction://hlinkfile" tooltip="Английский язык"/>
              </a:rPr>
              <a:t>английского</a:t>
            </a:r>
            <a:r>
              <a:rPr lang="ru-RU" sz="1400" smtClean="0"/>
              <a:t> — Патриот) — </a:t>
            </a:r>
            <a:r>
              <a:rPr lang="ru-RU" sz="1400" smtClean="0">
                <a:hlinkClick r:id="rId3" action="ppaction://hlinkfile" tooltip="Зенитный ракетный комплекс"/>
              </a:rPr>
              <a:t>зенитный ракетный комплекс</a:t>
            </a:r>
            <a:r>
              <a:rPr lang="ru-RU" sz="1400" smtClean="0"/>
              <a:t>, используемый армией </a:t>
            </a:r>
            <a:r>
              <a:rPr lang="ru-RU" sz="1400" smtClean="0">
                <a:hlinkClick r:id="rId4" action="ppaction://hlinkfile" tooltip="США"/>
              </a:rPr>
              <a:t>США</a:t>
            </a:r>
            <a:r>
              <a:rPr lang="ru-RU" sz="1400" smtClean="0"/>
              <a:t> и их союзниками. </a:t>
            </a:r>
          </a:p>
        </p:txBody>
      </p:sp>
      <p:pic>
        <p:nvPicPr>
          <p:cNvPr id="30724" name="Содержимое 9" descr="Patriot_missile_launch_b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33400" y="2743200"/>
            <a:ext cx="3121025" cy="3951288"/>
          </a:xfrm>
        </p:spPr>
      </p:pic>
      <p:sp>
        <p:nvSpPr>
          <p:cNvPr id="30725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198687"/>
          </a:xfrm>
        </p:spPr>
        <p:txBody>
          <a:bodyPr/>
          <a:lstStyle/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2К22 «Тунгу́ска» (индекс </a:t>
            </a:r>
            <a:r>
              <a:rPr lang="ru-RU" sz="1400" smtClean="0">
                <a:hlinkClick r:id="rId6" action="ppaction://hlinkfile" tooltip="ГРАУ"/>
              </a:rPr>
              <a:t>ГРАУ</a:t>
            </a:r>
            <a:r>
              <a:rPr lang="ru-RU" sz="1400" smtClean="0"/>
              <a:t> — 2С6 и 2С6М) — </a:t>
            </a:r>
            <a:r>
              <a:rPr lang="ru-RU" sz="1400" smtClean="0">
                <a:hlinkClick r:id="rId7" action="ppaction://hlinkfile" tooltip="СССР"/>
              </a:rPr>
              <a:t>советский</a:t>
            </a:r>
            <a:r>
              <a:rPr lang="ru-RU" sz="1400" smtClean="0"/>
              <a:t> и </a:t>
            </a:r>
            <a:r>
              <a:rPr lang="ru-RU" sz="1400" smtClean="0">
                <a:hlinkClick r:id="rId8" action="ppaction://hlinkfile" tooltip="Российская Федерация"/>
              </a:rPr>
              <a:t>российский</a:t>
            </a:r>
            <a:r>
              <a:rPr lang="ru-RU" sz="1400" smtClean="0"/>
              <a:t> </a:t>
            </a:r>
            <a:r>
              <a:rPr lang="ru-RU" sz="1400" smtClean="0">
                <a:hlinkClick r:id="rId9" action="ppaction://hlinkfile" tooltip="Зенитный ракетно-пушечный комплекс"/>
              </a:rPr>
              <a:t>зенитный ракетно-пушечный комплекс</a:t>
            </a:r>
            <a:r>
              <a:rPr lang="ru-RU" sz="1400" smtClean="0"/>
              <a:t> (ЗРПК), </a:t>
            </a:r>
            <a:r>
              <a:rPr lang="ru-RU" sz="1400" smtClean="0">
                <a:hlinkClick r:id="rId10" action="ppaction://hlinkfile" tooltip="Зенитная самоходная установка"/>
              </a:rPr>
              <a:t>зенитная самоходная установка</a:t>
            </a:r>
            <a:r>
              <a:rPr lang="ru-RU" sz="1400" smtClean="0"/>
              <a:t> (ЗСУ) разработки </a:t>
            </a:r>
            <a:r>
              <a:rPr lang="ru-RU" sz="1400" smtClean="0">
                <a:hlinkClick r:id="rId11" action="ppaction://hlinkfile" tooltip="Тула"/>
              </a:rPr>
              <a:t>Тульского</a:t>
            </a:r>
            <a:r>
              <a:rPr lang="ru-RU" sz="1400" smtClean="0"/>
              <a:t> </a:t>
            </a:r>
            <a:r>
              <a:rPr lang="ru-RU" sz="1400" smtClean="0">
                <a:hlinkClick r:id="rId12" action="ppaction://hlinkfile" tooltip="КБП"/>
              </a:rPr>
              <a:t>КБ Приборостроения</a:t>
            </a:r>
            <a:r>
              <a:rPr lang="ru-RU" sz="1400" smtClean="0"/>
              <a:t>.</a:t>
            </a:r>
          </a:p>
          <a:p>
            <a:pPr eaLnBrk="1" hangingPunct="1"/>
            <a:r>
              <a:rPr lang="ru-RU" sz="1400" smtClean="0"/>
              <a:t>Название получил от притока </a:t>
            </a:r>
            <a:r>
              <a:rPr lang="ru-RU" sz="1400" smtClean="0">
                <a:hlinkClick r:id="rId13" action="ppaction://hlinkfile" tooltip="Енисей (река)"/>
              </a:rPr>
              <a:t>Енисея</a:t>
            </a:r>
            <a:r>
              <a:rPr lang="ru-RU" sz="1400" smtClean="0"/>
              <a:t> — реки </a:t>
            </a:r>
            <a:r>
              <a:rPr lang="ru-RU" sz="1400" smtClean="0">
                <a:hlinkClick r:id="rId14" action="ppaction://hlinkfile" tooltip="Тунгуска (река)"/>
              </a:rPr>
              <a:t>Тунгуски</a:t>
            </a:r>
            <a:r>
              <a:rPr lang="ru-RU" sz="1400" smtClean="0"/>
              <a:t>, аналогично </a:t>
            </a:r>
            <a:r>
              <a:rPr lang="ru-RU" sz="1400" smtClean="0">
                <a:hlinkClick r:id="rId15" action="ppaction://hlinkfile" tooltip="Шилка (зенитная самоходная установка)"/>
              </a:rPr>
              <a:t>ЗСУ-23-4 «Шилка</a:t>
            </a:r>
            <a:r>
              <a:rPr lang="ru-RU" sz="1400" smtClean="0"/>
              <a:t>».</a:t>
            </a:r>
          </a:p>
          <a:p>
            <a:pPr eaLnBrk="1" hangingPunct="1"/>
            <a:endParaRPr lang="ru-RU" sz="1100" smtClean="0"/>
          </a:p>
        </p:txBody>
      </p:sp>
      <p:pic>
        <p:nvPicPr>
          <p:cNvPr id="30726" name="Содержимое 8" descr="800px-VDay_Parade_Rehearsal_Moscow03.jpg"/>
          <p:cNvPicPr>
            <a:picLocks noGrp="1" noChangeAspect="1"/>
          </p:cNvPicPr>
          <p:nvPr>
            <p:ph sz="quarter" idx="4"/>
          </p:nvPr>
        </p:nvPicPr>
        <p:blipFill>
          <a:blip r:embed="rId16"/>
          <a:srcRect/>
          <a:stretch>
            <a:fillRect/>
          </a:stretch>
        </p:blipFill>
        <p:spPr>
          <a:xfrm>
            <a:off x="4648200" y="3733800"/>
            <a:ext cx="4041775" cy="2697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486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Авиационные управляемые бомбы</a:t>
            </a:r>
          </a:p>
        </p:txBody>
      </p:sp>
      <p:pic>
        <p:nvPicPr>
          <p:cNvPr id="31747" name="Содержимое 8" descr="gbu28_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454150"/>
            <a:ext cx="5638800" cy="2916238"/>
          </a:xfrm>
        </p:spPr>
      </p:pic>
      <p:sp>
        <p:nvSpPr>
          <p:cNvPr id="31748" name="Текст 7"/>
          <p:cNvSpPr>
            <a:spLocks noGrp="1"/>
          </p:cNvSpPr>
          <p:nvPr>
            <p:ph type="body" sz="half" idx="2"/>
          </p:nvPr>
        </p:nvSpPr>
        <p:spPr>
          <a:xfrm>
            <a:off x="152400" y="4495800"/>
            <a:ext cx="8839200" cy="1630363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FFFF00"/>
                </a:solidFill>
              </a:rPr>
              <a:t>GBU-28 BUNKER BUSTER</a:t>
            </a:r>
            <a:r>
              <a:rPr lang="ru-RU" sz="2400" b="1" smtClean="0">
                <a:solidFill>
                  <a:srgbClr val="FFFF00"/>
                </a:solidFill>
              </a:rPr>
              <a:t>. </a:t>
            </a:r>
            <a:r>
              <a:rPr lang="ru-RU" sz="2400" smtClean="0">
                <a:solidFill>
                  <a:srgbClr val="FFFF00"/>
                </a:solidFill>
              </a:rPr>
              <a:t>Управляемая авиационная бомба </a:t>
            </a:r>
            <a:r>
              <a:rPr lang="ru-RU" sz="2400" b="1" smtClean="0">
                <a:solidFill>
                  <a:srgbClr val="FFFF00"/>
                </a:solidFill>
              </a:rPr>
              <a:t>GBU-28</a:t>
            </a:r>
            <a:r>
              <a:rPr lang="ru-RU" sz="2400" smtClean="0">
                <a:solidFill>
                  <a:srgbClr val="FFFF00"/>
                </a:solidFill>
              </a:rPr>
              <a:t> (Guided Bomb Unit) была разработана для уничтожения укрепленных иракских командных пунктов, расположенных глубоко под землей. Бомба оснащена лазерной системой наведения. Корпус изготавливается из артиллерийских стволов.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717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/>
              <a:t>ПТУР</a:t>
            </a:r>
          </a:p>
        </p:txBody>
      </p:sp>
      <p:pic>
        <p:nvPicPr>
          <p:cNvPr id="32771" name="Содержимое 4" descr="Dragon_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6200" y="1676400"/>
            <a:ext cx="5111750" cy="4089400"/>
          </a:xfrm>
        </p:spPr>
      </p:pic>
      <p:sp>
        <p:nvSpPr>
          <p:cNvPr id="32772" name="Текст 3"/>
          <p:cNvSpPr>
            <a:spLocks noGrp="1"/>
          </p:cNvSpPr>
          <p:nvPr>
            <p:ph type="body" sz="half" idx="2"/>
          </p:nvPr>
        </p:nvSpPr>
        <p:spPr>
          <a:xfrm>
            <a:off x="76200" y="1435100"/>
            <a:ext cx="3886200" cy="4691063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FF00"/>
                </a:solidFill>
              </a:rPr>
              <a:t>ПТУР</a:t>
            </a:r>
            <a:r>
              <a:rPr lang="ru-RU" sz="2000" smtClean="0">
                <a:solidFill>
                  <a:srgbClr val="FFFF00"/>
                </a:solidFill>
              </a:rPr>
              <a:t> — противотанковая управляемая </a:t>
            </a:r>
            <a:r>
              <a:rPr lang="ru-RU" sz="2000" smtClean="0">
                <a:solidFill>
                  <a:srgbClr val="FFFF00"/>
                </a:solidFill>
                <a:hlinkClick r:id="rId3" action="ppaction://hlinkfile" tooltip="Ракета"/>
              </a:rPr>
              <a:t>ракета</a:t>
            </a:r>
            <a:r>
              <a:rPr lang="ru-RU" sz="2000" smtClean="0">
                <a:solidFill>
                  <a:srgbClr val="FFFF00"/>
                </a:solidFill>
              </a:rPr>
              <a:t>. Прежнее наименование — </a:t>
            </a:r>
            <a:r>
              <a:rPr lang="ru-RU" sz="2000" b="1" smtClean="0">
                <a:solidFill>
                  <a:srgbClr val="FFFF00"/>
                </a:solidFill>
              </a:rPr>
              <a:t>ПТУРС</a:t>
            </a:r>
            <a:r>
              <a:rPr lang="ru-RU" sz="2000" smtClean="0">
                <a:solidFill>
                  <a:srgbClr val="FFFF00"/>
                </a:solidFill>
              </a:rPr>
              <a:t> — «противотанковый управляемый реактивный снаряд».</a:t>
            </a:r>
          </a:p>
          <a:p>
            <a:pPr eaLnBrk="1" hangingPunct="1"/>
            <a:r>
              <a:rPr lang="ru-RU" sz="2000" smtClean="0">
                <a:solidFill>
                  <a:srgbClr val="FFFF00"/>
                </a:solidFill>
              </a:rPr>
              <a:t>ПТУР представляет твердотопливную ракету, способную корректировать траекторию полета по командам оператора или собственной ГСН. БЧ </a:t>
            </a:r>
            <a:r>
              <a:rPr lang="ru-RU" sz="2000" smtClean="0">
                <a:solidFill>
                  <a:srgbClr val="FFFF00"/>
                </a:solidFill>
                <a:hlinkClick r:id="rId4" action="ppaction://hlinkfile" tooltip="Кумулятивный эффект"/>
              </a:rPr>
              <a:t>кумулятивная</a:t>
            </a:r>
            <a:r>
              <a:rPr lang="ru-RU" sz="2000" smtClean="0">
                <a:solidFill>
                  <a:srgbClr val="FFFF00"/>
                </a:solidFill>
              </a:rPr>
              <a:t>, сейчас наметилась тенденция применения тандемной БЧ.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Осколочные боеприпасы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534400" cy="62865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3300"/>
                </a:solidFill>
              </a:rPr>
              <a:t>ШАРИКОВЫЕ ПРОТИВОПЕХОТНЫЕ БОМБЫ И МИНЫ</a:t>
            </a:r>
          </a:p>
        </p:txBody>
      </p:sp>
      <p:sp>
        <p:nvSpPr>
          <p:cNvPr id="53253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1054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     Могут быть размером от теннисного до футбольного мяча и содержать до 200 поражающих элементов размером 5-6 мм. Радиус поражения одной такой бомбы от 1,5 до 15 метров. Применяют в кассетах, содержащих 96 – 640 бомб. Радиус раз- лета поражающих элементов до 250 тыс. кв.метров.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ФУГАСНЫЕ БОЕПРИПАСЫ</a:t>
            </a:r>
          </a:p>
        </p:txBody>
      </p:sp>
      <p:pic>
        <p:nvPicPr>
          <p:cNvPr id="11267" name="Picture 5" descr="Фугасные боеприпасы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066800"/>
            <a:ext cx="7308850" cy="548005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248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3300"/>
                </a:solidFill>
              </a:rPr>
              <a:t>ПРЕДНАЗНАЧЕНЫ ДЛЯ ПОРАЖЕНИЯ УДАРНОЙ ВОЛНОЙ И ОСКОЛКАМИ БОЛЬШИХ НАЗЕМНЫХ ОБЪЕКТОВ (ПРОМЫШЛЕННЫЕ И АДМИНИСТРАТИВНЫЕ ЗДАНИЯ, ЖЕЛЕЗНОДОРОЖНЫЕ УЗЛЫ И Т.Д.).   КАЛИБР ТАКОЙ БОМБЫ МОЖЕТ БЫТЬ ОТ 50 ДО 10000 КГ.   ОСНОВНЫЕ СРЕДСТВА ДОСТАВКИ ФУГАСНЫХ АВИАБОМБ (ФАБ) – САМОЛЕТЫ.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Кумулятивные боеприпасы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686800" cy="64008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FF00"/>
                </a:solidFill>
              </a:rPr>
              <a:t>ПРЕДНАЗНАЧЕНЫ ДЛЯ ПОРАЖЕНИЯ БРОНИРОВАННЫХ ЦЕЛЕЙ.</a:t>
            </a:r>
            <a:r>
              <a:rPr lang="ru-RU" sz="3200" smtClean="0">
                <a:solidFill>
                  <a:srgbClr val="FF3300"/>
                </a:solidFill>
              </a:rPr>
              <a:t> 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ПРИНЦИП ДЕЙСТВИЯ – ПРОЖИГАНИЕ ПРЕГРАДЫ МОЩНОЙ СТРУЁЙ ГАЗОВ ВЫСОКОЙ ПЛЛОТНОСТИ С ТЕМПЕРАТУРОЙ 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FF3300"/>
                </a:solidFill>
              </a:rPr>
              <a:t>6000 -7000 ГРАДУСОВ. </a:t>
            </a:r>
            <a:br>
              <a:rPr lang="ru-RU" sz="3200" smtClean="0">
                <a:solidFill>
                  <a:srgbClr val="FF3300"/>
                </a:solidFill>
              </a:rPr>
            </a:br>
            <a:r>
              <a:rPr lang="ru-RU" sz="3200" smtClean="0">
                <a:solidFill>
                  <a:srgbClr val="66FF33"/>
                </a:solidFill>
              </a:rPr>
              <a:t>СФОКУСИРОВАННЫЕ ПРОДУКТЫ ДЕТОНАЦИИ СПОСОБНЫ ПРОЖИГАТЬ ОТВЕРСТИЯ В БРОНЕВЫХ ПЕРЕКРЫТИЯХ ТОЛЩИНОЙ В НЕСКОЛЬКО ДЕСЯТКОВ САНТИМЕТРОВ.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БЕТОНОБОЙНЫЕ БОЕПРИПАСЫ</a:t>
            </a:r>
          </a:p>
        </p:txBody>
      </p:sp>
      <p:pic>
        <p:nvPicPr>
          <p:cNvPr id="15363" name="Picture 5" descr="Бетонобойные боеприпасы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8458200" cy="571976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633</Words>
  <Application>Microsoft Office PowerPoint</Application>
  <PresentationFormat>Экран (4:3)</PresentationFormat>
  <Paragraphs>64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Tahoma</vt:lpstr>
      <vt:lpstr>Вершина горы</vt:lpstr>
      <vt:lpstr>Тарелка</vt:lpstr>
      <vt:lpstr>Граница</vt:lpstr>
      <vt:lpstr>СОВРЕМЕННЫЕ ОБЫЧНЫЕ СРЕДСТВА ПОРАЖЕНИЯ</vt:lpstr>
      <vt:lpstr>Слайд 2</vt:lpstr>
      <vt:lpstr>Слайд 3</vt:lpstr>
      <vt:lpstr>ШАРИКОВЫЕ ПРОТИВОПЕХОТНЫЕ БОМБЫ И МИНЫ</vt:lpstr>
      <vt:lpstr>ФУГАСНЫЕ БОЕПРИПАСЫ</vt:lpstr>
      <vt:lpstr>ПРЕДНАЗНАЧЕНЫ ДЛЯ ПОРАЖЕНИЯ УДАРНОЙ ВОЛНОЙ И ОСКОЛКАМИ БОЛЬШИХ НАЗЕМНЫХ ОБЪЕКТОВ (ПРОМЫШЛЕННЫЕ И АДМИНИСТРАТИВНЫЕ ЗДАНИЯ, ЖЕЛЕЗНОДОРОЖНЫЕ УЗЛЫ И Т.Д.).   КАЛИБР ТАКОЙ БОМБЫ МОЖЕТ БЫТЬ ОТ 50 ДО 10000 КГ.   ОСНОВНЫЕ СРЕДСТВА ДОСТАВКИ ФУГАСНЫХ АВИАБОМБ (ФАБ) – САМОЛЕТЫ.</vt:lpstr>
      <vt:lpstr>Слайд 7</vt:lpstr>
      <vt:lpstr>ПРЕДНАЗНАЧЕНЫ ДЛЯ ПОРАЖЕНИЯ БРОНИРОВАННЫХ ЦЕЛЕЙ.  ПРИНЦИП ДЕЙСТВИЯ – ПРОЖИГАНИЕ ПРЕГРАДЫ МОЩНОЙ СТРУЁЙ ГАЗОВ ВЫСОКОЙ ПЛЛОТНОСТИ С ТЕМПЕРАТУРОЙ  6000 -7000 ГРАДУСОВ.  СФОКУСИРОВАННЫЕ ПРОДУКТЫ ДЕТОНАЦИИ СПОСОБНЫ ПРОЖИГАТЬ ОТВЕРСТИЯ В БРОНЕВЫХ ПЕРЕКРЫТИЯХ ТОЛЩИНОЙ В НЕСКОЛЬКО ДЕСЯТКОВ САНТИМЕТРОВ.</vt:lpstr>
      <vt:lpstr>БЕТОНОБОЙНЫЕ БОЕПРИПАСЫ</vt:lpstr>
      <vt:lpstr>ПРЕДНАЗНАЧЕНЫ ДЛЯ РАЗРУШЕНИЯ ВЗЛЕТНО-ПОСАДОЧНЫХ ПОЛОС АЭРОДРОМОВ И ДРУГИХ ОБЪЕКТОВ, ИМЕЮЩИХ БЕТОННОЕ ПОКРЫТИЕ. БЕТОНОБОЙНАЯ БОМБА «ДЮРАНДАЛЬ» МАССОЙ 195 кг И ДЛИНОЙ 2,7 м, ИМЕЕТ МАССУ БЧ 100 кг. ОНА СПОСОБНА ПРОБИВАТЬ БЕТОННОЕ ПЕРЕКРЫТИЕ ТОЛШИНОЙ ДО 70 см. ПРОБИВ БЕТОН, БОМБА ВЗРЫВАЕТСЯ (ИНОГДА С ЗАМЕДЛЕНИЕМ), ОБРАЗУЯ ВОРОНКУ ГЛУБИНОЙ 2  И ДИАМЕТРОМ 5 МЕТРОВ.</vt:lpstr>
      <vt:lpstr>БОЕПРИПАСЫ ОБЪЁМНОГО ВЗРЫВА</vt:lpstr>
      <vt:lpstr>Слайд 12</vt:lpstr>
      <vt:lpstr>Слайд 13</vt:lpstr>
      <vt:lpstr>НАПАЛМЫ</vt:lpstr>
      <vt:lpstr>Металлизированные зажигательные смеси</vt:lpstr>
      <vt:lpstr>ТЕРМИТНЫЕ СОСТАВЫ</vt:lpstr>
      <vt:lpstr>БЕЛЫЙ ФОСФОР</vt:lpstr>
      <vt:lpstr>При попадании огнесмеси на средства индивидуальной защиты или одежду:</vt:lpstr>
      <vt:lpstr>Слайд 19</vt:lpstr>
      <vt:lpstr>Слайд 20</vt:lpstr>
      <vt:lpstr> Крыла́тая раке́та — как правило, беспилотный летательный аппарат однократного запуска, оснащённый крыльями, системой наведения и воздушно-реактивным двигателем. При этом существовали конструкции, и имеющие ракетные двигатели, и управляемые пилотами-смертниками. Устаревшие названия — самолёт-снаряд, планирующая бомба.</vt:lpstr>
      <vt:lpstr>Баллистическая ракета</vt:lpstr>
      <vt:lpstr>Mark-35 (Mk-35) — первая торпеда ВМФ США с активным самонаведением. Использовалась в ВМС США начиная с 1949 года.</vt:lpstr>
      <vt:lpstr>Зенитные ракетные комплексы</vt:lpstr>
      <vt:lpstr>Авиационные управляемые бомбы</vt:lpstr>
      <vt:lpstr>ПТУР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FuckYouBill</cp:lastModifiedBy>
  <cp:revision>14</cp:revision>
  <cp:lastPrinted>1601-01-01T00:00:00Z</cp:lastPrinted>
  <dcterms:created xsi:type="dcterms:W3CDTF">1601-01-01T00:00:00Z</dcterms:created>
  <dcterms:modified xsi:type="dcterms:W3CDTF">2013-03-17T06:32:06Z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