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1" r:id="rId5"/>
    <p:sldId id="259" r:id="rId6"/>
    <p:sldId id="260" r:id="rId7"/>
    <p:sldId id="270" r:id="rId8"/>
    <p:sldId id="271" r:id="rId9"/>
    <p:sldId id="269" r:id="rId10"/>
    <p:sldId id="264" r:id="rId11"/>
    <p:sldId id="262" r:id="rId12"/>
    <p:sldId id="263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FFE285"/>
    <a:srgbClr val="003DB8"/>
    <a:srgbClr val="FFD961"/>
    <a:srgbClr val="2184FB"/>
    <a:srgbClr val="887EB4"/>
    <a:srgbClr val="F46875"/>
    <a:srgbClr val="045DC8"/>
    <a:srgbClr val="003BB0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0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0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9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9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4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0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2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FE285">
                <a:lumMod val="99000"/>
                <a:lumOff val="1000"/>
                <a:alpha val="34000"/>
              </a:srgbClr>
            </a:gs>
            <a:gs pos="1000">
              <a:srgbClr val="113996">
                <a:lumMod val="84000"/>
                <a:lumOff val="16000"/>
                <a:alpha val="84000"/>
              </a:srgbClr>
            </a:gs>
            <a:gs pos="49000">
              <a:srgbClr val="F46875">
                <a:lumMod val="73000"/>
                <a:lumOff val="27000"/>
                <a:alpha val="94000"/>
              </a:srgbClr>
            </a:gs>
            <a:gs pos="100000">
              <a:srgbClr val="B8E5FA">
                <a:lumMod val="85000"/>
                <a:lumOff val="15000"/>
                <a:alpha val="7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B779-C18A-4190-A783-9EB05451330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D80C-0177-455F-A977-433100291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92D050"/>
                </a:solidFill>
              </a:rPr>
              <a:t/>
            </a:r>
            <a:br>
              <a:rPr lang="ru-RU" sz="8000" b="1" dirty="0" smtClean="0">
                <a:solidFill>
                  <a:srgbClr val="92D050"/>
                </a:solidFill>
              </a:rPr>
            </a:br>
            <a:r>
              <a:rPr lang="ru-RU" sz="8000" b="1" dirty="0" smtClean="0">
                <a:solidFill>
                  <a:srgbClr val="92D050"/>
                </a:solidFill>
              </a:rPr>
              <a:t>П  Р  И  Р  О  Д  А</a:t>
            </a:r>
            <a:br>
              <a:rPr lang="ru-RU" sz="8000" b="1" dirty="0" smtClean="0">
                <a:solidFill>
                  <a:srgbClr val="92D050"/>
                </a:solidFill>
              </a:rPr>
            </a:br>
            <a:r>
              <a:rPr lang="ru-RU" sz="8000" b="1" dirty="0" smtClean="0">
                <a:solidFill>
                  <a:srgbClr val="92D050"/>
                </a:solidFill>
              </a:rPr>
              <a:t/>
            </a:r>
            <a:br>
              <a:rPr lang="ru-RU" sz="8000" b="1" dirty="0" smtClean="0">
                <a:solidFill>
                  <a:srgbClr val="92D050"/>
                </a:solidFill>
              </a:rPr>
            </a:br>
            <a:r>
              <a:rPr lang="ru-RU" dirty="0" smtClean="0"/>
              <a:t> </a:t>
            </a:r>
            <a:r>
              <a:rPr lang="ru-RU" sz="5300" dirty="0" smtClean="0"/>
              <a:t>П О Д</a:t>
            </a:r>
            <a:br>
              <a:rPr lang="ru-RU" sz="5300" dirty="0" smtClean="0"/>
            </a:br>
            <a:r>
              <a:rPr lang="ru-RU" sz="6700" dirty="0" smtClean="0"/>
              <a:t>ОХРАНОЙ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b="1" dirty="0" smtClean="0">
                <a:solidFill>
                  <a:srgbClr val="FF0000"/>
                </a:solidFill>
              </a:rPr>
              <a:t>З  А  К  О  Н  А</a:t>
            </a:r>
            <a:endParaRPr lang="ru-RU" sz="8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Группа 1068"/>
          <p:cNvGrpSpPr/>
          <p:nvPr/>
        </p:nvGrpSpPr>
        <p:grpSpPr>
          <a:xfrm>
            <a:off x="8256270" y="987868"/>
            <a:ext cx="343775" cy="5023654"/>
            <a:chOff x="8475072" y="855296"/>
            <a:chExt cx="343775" cy="5023654"/>
          </a:xfrm>
        </p:grpSpPr>
        <p:pic>
          <p:nvPicPr>
            <p:cNvPr id="5120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072" y="4897544"/>
              <a:ext cx="323850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90" y="3943948"/>
              <a:ext cx="323850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90" y="3137699"/>
              <a:ext cx="323850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90" y="2308877"/>
              <a:ext cx="323850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234" y="5769413"/>
              <a:ext cx="328613" cy="10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146" name="Прямая соединительная линия 5145"/>
            <p:cNvCxnSpPr/>
            <p:nvPr/>
          </p:nvCxnSpPr>
          <p:spPr>
            <a:xfrm flipH="1" flipV="1">
              <a:off x="8746465" y="855296"/>
              <a:ext cx="7405" cy="49894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64" name="Прямая соединительная линия 1063"/>
          <p:cNvCxnSpPr/>
          <p:nvPr/>
        </p:nvCxnSpPr>
        <p:spPr>
          <a:xfrm flipV="1">
            <a:off x="5508104" y="1115756"/>
            <a:ext cx="0" cy="41164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7" name="Группа 1066"/>
          <p:cNvGrpSpPr/>
          <p:nvPr/>
        </p:nvGrpSpPr>
        <p:grpSpPr>
          <a:xfrm>
            <a:off x="6346254" y="1819446"/>
            <a:ext cx="2081904" cy="4475187"/>
            <a:chOff x="6516213" y="1789980"/>
            <a:chExt cx="2081904" cy="4475187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730" y="3550350"/>
              <a:ext cx="2043113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732" y="4471292"/>
              <a:ext cx="2043113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004" y="5368230"/>
              <a:ext cx="2043113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732" y="2661036"/>
              <a:ext cx="2043113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3" y="1789980"/>
              <a:ext cx="2043113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51520" y="116632"/>
            <a:ext cx="194421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2" y="5942470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1" y="5076826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1" y="4221088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2" y="3390420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4" y="2552773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0" y="1734169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8" y="908720"/>
            <a:ext cx="20431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64" y="116632"/>
            <a:ext cx="233704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Закон РФ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«Об охране окружающей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природной среды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766" y="1200124"/>
            <a:ext cx="19192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Земельный кодекс РФ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64" y="2348880"/>
            <a:ext cx="46085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105" y="1799307"/>
            <a:ext cx="184576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Закон РФ «Об охране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и использовании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Животного мира»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437" y="2708920"/>
            <a:ext cx="113357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Закон РФ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« О недрах»</a:t>
            </a:r>
          </a:p>
          <a:p>
            <a:pPr algn="ctr"/>
            <a:endParaRPr lang="ru-RU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666" y="3570694"/>
            <a:ext cx="1573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Основы лесного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законодательства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729" y="4404771"/>
            <a:ext cx="2095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Закон РФ «Об охране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атмосферного воздуха»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105" y="5368230"/>
            <a:ext cx="16432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Водный кодекс РФ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829" y="5878950"/>
            <a:ext cx="19652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Общие нормативные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акты, содержащие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эколого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-нормативные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нормы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283968" y="1918353"/>
            <a:ext cx="2043117" cy="4093602"/>
            <a:chOff x="3059827" y="1914618"/>
            <a:chExt cx="2043117" cy="409360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1" y="2972362"/>
              <a:ext cx="2043113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28" y="1914618"/>
              <a:ext cx="2043113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0" y="4056371"/>
              <a:ext cx="2043113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27" y="5117633"/>
              <a:ext cx="2043113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2476011" y="117458"/>
            <a:ext cx="627045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6" name="Группа 1065"/>
          <p:cNvGrpSpPr/>
          <p:nvPr/>
        </p:nvGrpSpPr>
        <p:grpSpPr>
          <a:xfrm>
            <a:off x="4226257" y="2095448"/>
            <a:ext cx="2158541" cy="3916074"/>
            <a:chOff x="3002117" y="2064570"/>
            <a:chExt cx="2158541" cy="391607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02117" y="2064570"/>
              <a:ext cx="21585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Предмет экологического </a:t>
              </a:r>
            </a:p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права</a:t>
              </a:r>
              <a:endPara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89339" y="3137699"/>
              <a:ext cx="158408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Метод правового </a:t>
              </a:r>
            </a:p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регулирования</a:t>
              </a:r>
              <a:endPara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49075" y="4243789"/>
              <a:ext cx="18646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Принципы правового</a:t>
              </a:r>
            </a:p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 регулирования</a:t>
              </a:r>
              <a:endPara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02118" y="5241980"/>
              <a:ext cx="2158540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Источники экологического</a:t>
              </a:r>
            </a:p>
            <a:p>
              <a:pPr algn="ctr"/>
              <a:r>
                <a:rPr lang="ru-RU" sz="1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 права</a:t>
              </a:r>
              <a:endPara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</p:grpSp>
      <p:grpSp>
        <p:nvGrpSpPr>
          <p:cNvPr id="1068" name="Группа 1067"/>
          <p:cNvGrpSpPr/>
          <p:nvPr/>
        </p:nvGrpSpPr>
        <p:grpSpPr>
          <a:xfrm>
            <a:off x="6292483" y="2095448"/>
            <a:ext cx="2150653" cy="3916804"/>
            <a:chOff x="6462443" y="2084559"/>
            <a:chExt cx="2150653" cy="39168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676797" y="2084559"/>
              <a:ext cx="172194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Дисциплинарная</a:t>
              </a:r>
              <a:endPara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89997" y="2955615"/>
              <a:ext cx="149553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Материальная</a:t>
              </a:r>
              <a:endPara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607294" y="3844929"/>
              <a:ext cx="190398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Административная</a:t>
              </a:r>
              <a:endPara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62443" y="4765871"/>
              <a:ext cx="215065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Гражданско-правовая</a:t>
              </a:r>
              <a:endPara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25672" y="5662809"/>
              <a:ext cx="110177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Уголовная</a:t>
              </a:r>
              <a:endPara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</p:grpSp>
      <p:grpSp>
        <p:nvGrpSpPr>
          <p:cNvPr id="5140" name="Группа 5139"/>
          <p:cNvGrpSpPr/>
          <p:nvPr/>
        </p:nvGrpSpPr>
        <p:grpSpPr>
          <a:xfrm>
            <a:off x="2612927" y="-4588"/>
            <a:ext cx="6115635" cy="1099510"/>
            <a:chOff x="2612927" y="-4588"/>
            <a:chExt cx="6115635" cy="1099510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97985"/>
              <a:ext cx="1968500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927" y="197985"/>
              <a:ext cx="1968500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27" y="194809"/>
              <a:ext cx="1968500" cy="89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2844838" y="384390"/>
              <a:ext cx="1493550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Источники</a:t>
              </a:r>
              <a:endParaRPr lang="ru-RU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71785" y="-4588"/>
              <a:ext cx="18858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Содержание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704418" y="437359"/>
              <a:ext cx="202414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Ответственность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</p:grpSp>
      <p:pic>
        <p:nvPicPr>
          <p:cNvPr id="104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9" y="614327"/>
            <a:ext cx="298022" cy="1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61" y="1299244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74" y="2183678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45" y="2943297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45" y="4611612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45" y="5511892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45" y="6360308"/>
            <a:ext cx="3238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33" name="Прямая соединительная линия 5132"/>
          <p:cNvCxnSpPr>
            <a:endCxn id="1049" idx="3"/>
          </p:cNvCxnSpPr>
          <p:nvPr/>
        </p:nvCxnSpPr>
        <p:spPr>
          <a:xfrm flipV="1">
            <a:off x="2451249" y="664728"/>
            <a:ext cx="24762" cy="5750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49" name="Прямая соединительная линия 5148"/>
          <p:cNvCxnSpPr/>
          <p:nvPr/>
        </p:nvCxnSpPr>
        <p:spPr>
          <a:xfrm flipV="1">
            <a:off x="2196867" y="3841518"/>
            <a:ext cx="600053" cy="3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51" name="Прямая соединительная линия 5150"/>
          <p:cNvCxnSpPr/>
          <p:nvPr/>
        </p:nvCxnSpPr>
        <p:spPr>
          <a:xfrm flipV="1">
            <a:off x="2796920" y="1125570"/>
            <a:ext cx="0" cy="2710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44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Эколого-правовая 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8928992" cy="5976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Уголовная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к физическим лицам за совершение экологического  преступления. Характер ответственности установлен Уголовным кодексом.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к физическим лицам за совершение экологического проступка. Предусмотрены: штраф, изъятие продукции, лишение лицензии при одновременном возмещении причиненного вреда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Гражданско-правовая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к юридическим и физическим лицам. Ответственность за причинение вреда природе, здоровью человека, имуществу.</a:t>
            </a:r>
          </a:p>
          <a:p>
            <a:pPr marL="0" indent="0">
              <a:buNone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0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147248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Дисциплинарная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к физическим лицам за невыполнение или небрежное выполнение служебных обязанностей, повлекшее причинение вреда природной среде.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Материальная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к должностным лицам и гражданам, причинившим вред природной среде по своей вине.</a:t>
            </a:r>
            <a:endParaRPr lang="ru-RU" sz="2400" dirty="0">
              <a:solidFill>
                <a:srgbClr val="00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6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17"/>
            <a:ext cx="7776864" cy="666328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843528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Селивановых наконец-то купила автомобиль. Чтобы защитить машину от угона и осадков, было решено приобрести гараж-ракушку и поставить его под окном.</a:t>
            </a:r>
          </a:p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установки гаража пришлось спилить дерево. Соседи сообщили об этом в полицию. Был составлен протокол о совершении правонарушений.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i="1" dirty="0"/>
              <a:t> </a:t>
            </a:r>
            <a:r>
              <a:rPr lang="ru-RU" sz="3200" i="1" dirty="0" smtClean="0"/>
              <a:t>   Нормы каких отраслей права были нарушены?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3231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491064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08912" cy="514543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Нормы сразу двух отраслей права оказались нарушенными в данной ситуации.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Во-первых, спилить дерево – значит причинить вред природе. Закон об охране окружающей среды запрещает подобные действия.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Во-вторых, нормы административного права. Согласно определенных правил,  прежде всего надо получить разрешение на установление гаража-ракушки у местного исполнительного органа.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7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559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43528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Комарова похоронила мужа, умершего от опухоли головного мозга. Врач, наблюдавший больного в разговоре высказал мнение, что причиной заболевания могла быть плохая экология( Семья Комаровой всю жизнь проживала в центре города, где практически не было зелени и всегда было очень интенсивное автомобильное движение). Желая прояснить ситуацию с экологической обстановкой, Комарова обратилась с запросом к местным властям. «Данные об экологической обстановке являются секретными» – ответил ей чиновник.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Прав ли чиновник? Ваши действия в этой ситуации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Ответ.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Ст. 41 Конституции РФ, имеющая прямое действие, устанавливает, что каждый имеет право на достоверную информацию о состоянии окружающей среды, а также на возмещение ущерба, причиненного его здоровью или имуществу экологическим правонарушением. Поэтому ответ чиновника следует признать </a:t>
            </a:r>
            <a:r>
              <a:rPr lang="ru-RU" sz="28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направомерным</a:t>
            </a: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и обратиться в прокуратуру по месту жительства.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2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Задача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1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строительной организации Романов курил 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кинотеатре во время показа фильма. Вызванный администратором полицейский составил протокол о нарушении. На основании протокола начальник районного отделения милиции наложил на  Романова штраф. О данном поступке было сообщено по месту работы Романова и начальник строительной организации объявил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оманову выговор.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i="1" dirty="0" smtClean="0"/>
              <a:t>Правы ли полицейский  и </a:t>
            </a:r>
            <a:r>
              <a:rPr lang="ru-RU" sz="2800" i="1" dirty="0"/>
              <a:t>чиновник? Ваши действия в этой ситуации</a:t>
            </a:r>
            <a:r>
              <a:rPr lang="ru-RU" sz="2800" dirty="0" smtClean="0"/>
              <a:t>.   </a:t>
            </a:r>
            <a:r>
              <a:rPr lang="ru-RU" sz="2800" i="1" dirty="0" smtClean="0"/>
              <a:t>Нормы каких отраслей права были нарушены?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9194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7116" y="692696"/>
            <a:ext cx="1258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Ответ</a:t>
            </a:r>
            <a:r>
              <a:rPr lang="ru-RU" sz="32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Законно наложена только мера административного воздействия, поскольку действие Романова рассматривается как административное правонарушение, т.е. совершенное в общественном месте и затрагивающее общественные интересы. Всем присутствующим в зрительном зале не очень приятно было сидеть в прокуренном помещении вдыхая вредные никотиновые пары вместо спокойного просмотра фильма и опасаться пожара. Выговор же может быть наложен за дисциплинарное правонарушение, т.е. неправомерное, виновное поведение, посягающее на интересы предприятия. Выговор чиновника был незаконным</a:t>
            </a:r>
            <a:r>
              <a:rPr lang="ru-RU" b="1" dirty="0" smtClean="0"/>
              <a:t>. Нарушены нормы  гражданско-правовые, административные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479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500" dirty="0" smtClean="0"/>
              <a:t>Экология</a:t>
            </a:r>
            <a:endParaRPr lang="ru-RU" sz="5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co.vrnlib.ru/wp-content/uploads/2013/05/EarthDayPi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443"/>
            <a:ext cx="8229600" cy="1143000"/>
          </a:xfrm>
        </p:spPr>
        <p:txBody>
          <a:bodyPr/>
          <a:lstStyle/>
          <a:p>
            <a:r>
              <a:rPr lang="ru-RU" dirty="0" smtClean="0"/>
              <a:t>Экология России.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435280" cy="521744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наблюдается весь комплекс экологических проблем, типичных для развитых и развивающихся стран.</a:t>
            </a:r>
          </a:p>
          <a:p>
            <a:pPr marL="0" indent="0"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15% территории РФ относится к зонам экологического неблагополучия.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312368" cy="25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4724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2) Почти две трети населения живет в условиях опасного загрязнения воздуха.</a:t>
            </a:r>
          </a:p>
          <a:p>
            <a:pPr marL="0" indent="0">
              <a:buNone/>
            </a:pPr>
            <a:r>
              <a:rPr lang="ru-RU" dirty="0" smtClean="0"/>
              <a:t>В ста городах пятьдесят миллионов человек дышат воздухом с содержанием токсичных веществ свыше пяти норм предельно допустимой концентрации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7307"/>
            <a:ext cx="3888432" cy="26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507288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3)Почти три четверти открытых водоемов России считается загрязненными, четверть из них очистить практически невозможно. Половина потребляемой питьевой воды в стране не соответствует гигиеническим нормам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76496"/>
            <a:ext cx="2798242" cy="27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0370"/>
            <a:ext cx="3600399" cy="272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842493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4) Во многих регионах России отмечается повышение радиационного фона. Чернобыльская зона заражения охватывает 17 областей РФ с населением более 2 миллионов человек. На Южном Урале загрязнены более 23 тысяч квадратных километров с населением 300 тыс. человек. Загрязнены южные районы Сибири.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5445224"/>
            <a:ext cx="2386608" cy="680939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2" y="4509120"/>
            <a:ext cx="2831976" cy="212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83606"/>
            <a:ext cx="4296816" cy="24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Определение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7524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</a:t>
            </a:r>
            <a:r>
              <a:rPr lang="ru-RU" sz="4000" dirty="0" smtClean="0"/>
              <a:t>– это наука о среде обитания, об окружающей нас природе.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b="1" dirty="0" smtClean="0"/>
              <a:t>Нормы права</a:t>
            </a:r>
            <a:r>
              <a:rPr lang="ru-RU" sz="4000" dirty="0" smtClean="0"/>
              <a:t>, регулирующие общественные отношения в области взаимодействия человека и природы, называют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экологическим правом.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777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ЭКОЛОГИЧЕСКОЕ   ПРАВО</a:t>
            </a:r>
          </a:p>
          <a:p>
            <a:pPr algn="ctr"/>
            <a:r>
              <a:rPr lang="ru-RU" sz="3600" dirty="0"/>
              <a:t>д</a:t>
            </a:r>
            <a:r>
              <a:rPr lang="ru-RU" sz="3600" dirty="0" smtClean="0"/>
              <a:t>елится  на :</a:t>
            </a:r>
            <a:endParaRPr lang="ru-RU" sz="3600" dirty="0"/>
          </a:p>
          <a:p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Природоохранные нормы, </a:t>
            </a:r>
            <a:r>
              <a:rPr lang="ru-RU" sz="3200" dirty="0" smtClean="0"/>
              <a:t>которые </a:t>
            </a:r>
            <a:r>
              <a:rPr lang="ru-RU" sz="3200" dirty="0"/>
              <a:t>регулируют общественные отношения относительно всей окружающей среды.</a:t>
            </a:r>
          </a:p>
          <a:p>
            <a:endParaRPr lang="ru-RU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Природоресурсные нормы, </a:t>
            </a:r>
            <a:r>
              <a:rPr lang="ru-RU" sz="3200" dirty="0" smtClean="0"/>
              <a:t>которые </a:t>
            </a:r>
            <a:r>
              <a:rPr lang="ru-RU" sz="3200" dirty="0"/>
              <a:t>регулируют общественные отношения по поводу использования отдельных природных ресурсов – воды, воздуха, земли, растительного и животного мира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20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1484784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77" y="2895709"/>
            <a:ext cx="367240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9" y="4568385"/>
            <a:ext cx="5222473" cy="20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10" y="260649"/>
            <a:ext cx="34042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1" y="307698"/>
            <a:ext cx="3150505" cy="232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440" y="576843"/>
            <a:ext cx="30544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на благоприятную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окружающую среду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8230" y="307698"/>
            <a:ext cx="290216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 на достоверную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информацию об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окружающей среде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7767" y="2923610"/>
            <a:ext cx="29406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Экологические 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права граждан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3233" y="4898792"/>
            <a:ext cx="51497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Возмещение ущерба,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причиненного экологическими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правонарушениями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85447">
            <a:off x="3212071" y="2358121"/>
            <a:ext cx="235892" cy="443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122">
            <a:off x="4907206" y="2366467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4080094" y="3959165"/>
            <a:ext cx="216024" cy="335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822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  Р  И  Р  О  Д  А   П О Д ОХРАНОЙ  З  А  К  О  Н  А</vt:lpstr>
      <vt:lpstr>Экология</vt:lpstr>
      <vt:lpstr>Экология России.</vt:lpstr>
      <vt:lpstr>Презентация PowerPoint</vt:lpstr>
      <vt:lpstr>Презентация PowerPoint</vt:lpstr>
      <vt:lpstr>Презентация PowerPoint</vt:lpstr>
      <vt:lpstr>Определение</vt:lpstr>
      <vt:lpstr>Презентация PowerPoint</vt:lpstr>
      <vt:lpstr>Презентация PowerPoint</vt:lpstr>
      <vt:lpstr>Презентация PowerPoint</vt:lpstr>
      <vt:lpstr>Эколого-правовая ответственность</vt:lpstr>
      <vt:lpstr>Презентация PowerPoint</vt:lpstr>
      <vt:lpstr>Задача</vt:lpstr>
      <vt:lpstr>Ответ.</vt:lpstr>
      <vt:lpstr>Задача</vt:lpstr>
      <vt:lpstr>Ответ.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Александр</dc:creator>
  <cp:lastModifiedBy>user</cp:lastModifiedBy>
  <cp:revision>43</cp:revision>
  <cp:lastPrinted>2014-04-14T10:03:29Z</cp:lastPrinted>
  <dcterms:created xsi:type="dcterms:W3CDTF">2013-10-27T14:30:16Z</dcterms:created>
  <dcterms:modified xsi:type="dcterms:W3CDTF">2014-04-14T10:55:36Z</dcterms:modified>
</cp:coreProperties>
</file>