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1" r:id="rId3"/>
    <p:sldId id="287" r:id="rId4"/>
    <p:sldId id="282" r:id="rId5"/>
    <p:sldId id="283" r:id="rId6"/>
    <p:sldId id="284" r:id="rId7"/>
    <p:sldId id="285" r:id="rId8"/>
    <p:sldId id="286" r:id="rId9"/>
    <p:sldId id="288" r:id="rId10"/>
    <p:sldId id="257" r:id="rId11"/>
    <p:sldId id="289" r:id="rId12"/>
    <p:sldId id="290" r:id="rId13"/>
    <p:sldId id="291" r:id="rId14"/>
    <p:sldId id="292" r:id="rId15"/>
    <p:sldId id="259" r:id="rId16"/>
    <p:sldId id="293" r:id="rId17"/>
    <p:sldId id="294" r:id="rId18"/>
    <p:sldId id="295" r:id="rId19"/>
    <p:sldId id="296" r:id="rId20"/>
    <p:sldId id="297" r:id="rId21"/>
    <p:sldId id="366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91006AA-99DD-4DE8-9170-978D489DEA16}" type="datetimeFigureOut">
              <a:rPr lang="ru-RU"/>
              <a:pPr>
                <a:defRPr/>
              </a:pPr>
              <a:t>14.06.2014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F7142FF-CC37-4124-B8B9-51C277B2EA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2E1C254-2C9F-48E5-A8B2-650785187897}" type="datetimeFigureOut">
              <a:rPr lang="ru-RU"/>
              <a:pPr>
                <a:defRPr/>
              </a:pPr>
              <a:t>14.06.2014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FA28BF3-2F04-4413-8DC9-509C32C979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3668" name="Нижний колонтитул 3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3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5716" name="Нижний колонтитул 3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6740" name="Нижний колонтитул 3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7764" name="Нижний колонтитул 3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8788" name="Нижний колонтитул 3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9812" name="Нижний колонтитул 3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0C6FDB2-69C0-4034-93B9-E338902A9D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69370-2318-4890-B042-F2E42182C0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4367A-8EF1-4CBD-A1E5-39ACB81220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513" y="503238"/>
            <a:ext cx="78073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FA35E-3B8B-47CB-9E0F-D3D9173906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BC479B-63CC-4115-83BD-C7DA3430AF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0BF6229-85AE-475F-95F7-66FB69D933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C08A83D-3B84-4451-941E-CD688519AF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CF750-D7A1-4979-8658-4FD8F5E0D4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28E6840-9826-4DD9-825A-73BF43BAA2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DBEEC-BF0C-49D2-8543-6BC5322B48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824B7333-BC3F-48D7-B911-4607A4ABA1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C393CB-93F8-4777-A3E4-6D17D1B433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65" r:id="rId2"/>
    <p:sldLayoutId id="2147483970" r:id="rId3"/>
    <p:sldLayoutId id="2147483971" r:id="rId4"/>
    <p:sldLayoutId id="2147483972" r:id="rId5"/>
    <p:sldLayoutId id="2147483966" r:id="rId6"/>
    <p:sldLayoutId id="2147483973" r:id="rId7"/>
    <p:sldLayoutId id="2147483967" r:id="rId8"/>
    <p:sldLayoutId id="2147483974" r:id="rId9"/>
    <p:sldLayoutId id="2147483968" r:id="rId10"/>
    <p:sldLayoutId id="2147483975" r:id="rId11"/>
    <p:sldLayoutId id="214748397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B58B80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C3986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188" y="620713"/>
            <a:ext cx="7772400" cy="14700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Тема педагогического совета: 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2205038"/>
            <a:ext cx="7920037" cy="3455987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ru-RU" sz="40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Психолого – педагогическое сопровождение реализации Федерального государственного стандарта начального общего образования</a:t>
            </a:r>
            <a:endParaRPr lang="ru-RU" sz="400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9563" y="5926138"/>
            <a:ext cx="2484437" cy="9318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9459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6A100BF-6F1E-4B48-92DB-3411CE763DA5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19462" name="Text Box 1"/>
          <p:cNvSpPr txBox="1">
            <a:spLocks noChangeArrowheads="1"/>
          </p:cNvSpPr>
          <p:nvPr/>
        </p:nvSpPr>
        <p:spPr bwMode="auto">
          <a:xfrm>
            <a:off x="395288" y="1628775"/>
            <a:ext cx="8269287" cy="448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3224" rIns="90000" bIns="45000"/>
          <a:lstStyle/>
          <a:p>
            <a:pPr>
              <a:spcBef>
                <a:spcPts val="1200"/>
              </a:spcBef>
              <a:spcAft>
                <a:spcPts val="10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b="1" u="sng">
                <a:solidFill>
                  <a:srgbClr val="FF0000"/>
                </a:solidFill>
              </a:rPr>
              <a:t>Цель  </a:t>
            </a:r>
            <a:r>
              <a:rPr lang="ru-RU" sz="2800" b="1">
                <a:solidFill>
                  <a:srgbClr val="000000"/>
                </a:solidFill>
              </a:rPr>
              <a:t>психолого-педагогического сотрудничества  по сопровождению внедрения ФГОС : организация такого  сетевого взаимодействия, которое может содействовать созданию:</a:t>
            </a:r>
          </a:p>
          <a:p>
            <a:pPr>
              <a:spcBef>
                <a:spcPts val="1200"/>
              </a:spcBef>
              <a:spcAft>
                <a:spcPts val="1000"/>
              </a:spcAft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b="1">
                <a:solidFill>
                  <a:srgbClr val="000000"/>
                </a:solidFill>
              </a:rPr>
              <a:t>Личностной культуры</a:t>
            </a:r>
          </a:p>
          <a:p>
            <a:pPr>
              <a:spcBef>
                <a:spcPts val="1200"/>
              </a:spcBef>
              <a:spcAft>
                <a:spcPts val="1000"/>
              </a:spcAft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b="1">
                <a:solidFill>
                  <a:srgbClr val="000000"/>
                </a:solidFill>
              </a:rPr>
              <a:t>Семейной культуры</a:t>
            </a:r>
          </a:p>
          <a:p>
            <a:pPr>
              <a:spcBef>
                <a:spcPts val="1200"/>
              </a:spcBef>
              <a:spcAft>
                <a:spcPts val="1000"/>
              </a:spcAft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b="1">
                <a:solidFill>
                  <a:srgbClr val="000000"/>
                </a:solidFill>
              </a:rPr>
              <a:t>Социальной (экологической) культуры.</a:t>
            </a:r>
          </a:p>
          <a:p>
            <a:pPr>
              <a:spcBef>
                <a:spcPts val="1200"/>
              </a:spcBef>
              <a:spcAft>
                <a:spcPts val="10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10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 lIns="90000" tIns="45000" rIns="90000" bIns="4500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Познавательные</a:t>
            </a:r>
            <a: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УУД</a:t>
            </a:r>
            <a:b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универсальные логические действия</a:t>
            </a:r>
            <a: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4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411163" y="161925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42900" indent="-341313">
              <a:lnSpc>
                <a:spcPct val="8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 b="1">
                <a:solidFill>
                  <a:srgbClr val="000000"/>
                </a:solidFill>
              </a:rPr>
              <a:t>анализ объектов  с целью выделения признаков (существенных, несущественных);</a:t>
            </a:r>
          </a:p>
          <a:p>
            <a:pPr marL="342900" indent="-341313">
              <a:lnSpc>
                <a:spcPct val="8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 b="1">
                <a:solidFill>
                  <a:srgbClr val="000000"/>
                </a:solidFill>
              </a:rPr>
              <a:t>синтез как составление целого из частей, в том числе самостоятельно достраивая, восполняя недостающие компоненты;</a:t>
            </a:r>
          </a:p>
          <a:p>
            <a:pPr marL="342900" indent="-341313">
              <a:lnSpc>
                <a:spcPct val="8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 b="1">
                <a:solidFill>
                  <a:srgbClr val="000000"/>
                </a:solidFill>
              </a:rPr>
              <a:t>выбор оснований и критериев для сравнения, сериации, классификации объектов;</a:t>
            </a:r>
          </a:p>
          <a:p>
            <a:pPr marL="342900" indent="-341313">
              <a:lnSpc>
                <a:spcPct val="8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 b="1">
                <a:solidFill>
                  <a:srgbClr val="000000"/>
                </a:solidFill>
              </a:rPr>
              <a:t>подведение под понятия, выведение следствий;</a:t>
            </a:r>
          </a:p>
          <a:p>
            <a:pPr marL="342900" indent="-341313">
              <a:lnSpc>
                <a:spcPct val="8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 b="1">
                <a:solidFill>
                  <a:srgbClr val="000000"/>
                </a:solidFill>
              </a:rPr>
              <a:t>установление причинно-следственных связей, построение логической цепи рассуждений, доказательство;</a:t>
            </a:r>
          </a:p>
          <a:p>
            <a:pPr marL="342900" indent="-341313">
              <a:lnSpc>
                <a:spcPct val="8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 b="1">
                <a:solidFill>
                  <a:srgbClr val="000000"/>
                </a:solidFill>
              </a:rPr>
              <a:t>выдвижение гипотез и их обоснование;</a:t>
            </a:r>
          </a:p>
          <a:p>
            <a:pPr marL="342900" indent="-341313">
              <a:lnSpc>
                <a:spcPct val="8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 b="1">
                <a:solidFill>
                  <a:srgbClr val="000000"/>
                </a:solidFill>
              </a:rPr>
              <a:t>формулирование проблемы и самостоятельное создание способов решения проблем творческого и поискового характера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16013" y="188913"/>
            <a:ext cx="7793037" cy="1462087"/>
          </a:xfrm>
        </p:spPr>
        <p:txBody>
          <a:bodyPr lIns="90000" tIns="45000" rIns="90000" bIns="4500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  <a:t>Коммуникативные</a:t>
            </a:r>
            <a:r>
              <a:rPr lang="ru-RU" b="1" smtClean="0">
                <a:solidFill>
                  <a:srgbClr val="000000"/>
                </a:solidFill>
                <a:latin typeface="Arial" charset="0"/>
                <a:cs typeface="Arial" charset="0"/>
              </a:rPr>
              <a:t> УУД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42900" indent="-341313">
              <a:lnSpc>
                <a:spcPct val="8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b="1">
                <a:solidFill>
                  <a:srgbClr val="000000"/>
                </a:solidFill>
              </a:rPr>
              <a:t>планирование учебного сотрудничества с учителем и сверстниками – определение цели, функций участников, способов взаимодействия; </a:t>
            </a:r>
          </a:p>
          <a:p>
            <a:pPr marL="342900" indent="-341313">
              <a:lnSpc>
                <a:spcPct val="8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b="1">
                <a:solidFill>
                  <a:srgbClr val="000000"/>
                </a:solidFill>
              </a:rPr>
              <a:t>постановка вопросов – инициативное сотрудничество в поиске и сборе информации;</a:t>
            </a:r>
          </a:p>
          <a:p>
            <a:pPr marL="342900" indent="-341313">
              <a:lnSpc>
                <a:spcPct val="8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b="1">
                <a:solidFill>
                  <a:srgbClr val="000000"/>
                </a:solidFill>
              </a:rPr>
              <a:t>разрешение конфликтов - выявление, идентификация проблемы, поиск и оценка альтернативных способов разрешения конфликта, принятие решения и его реализация;</a:t>
            </a:r>
          </a:p>
          <a:p>
            <a:pPr marL="342900" indent="-341313">
              <a:lnSpc>
                <a:spcPct val="8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b="1">
                <a:solidFill>
                  <a:srgbClr val="000000"/>
                </a:solidFill>
              </a:rPr>
              <a:t>управление поведением партнера – контроль, коррекция, оценка действий партнера;</a:t>
            </a:r>
          </a:p>
          <a:p>
            <a:pPr marL="342900" indent="-341313">
              <a:lnSpc>
                <a:spcPct val="8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b="1">
                <a:solidFill>
                  <a:srgbClr val="000000"/>
                </a:solidFill>
              </a:rPr>
              <a:t>умение с достаточно полнотой и точностью выражать свои мысли в соответствии с задачами и  условиями коммуникации;</a:t>
            </a:r>
          </a:p>
          <a:p>
            <a:pPr marL="342900" indent="-341313">
              <a:lnSpc>
                <a:spcPct val="8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b="1">
                <a:solidFill>
                  <a:srgbClr val="000000"/>
                </a:solidFill>
              </a:rPr>
              <a:t>владение монологической и диалогической формами речи в соответствии с грамматическими и синтаксическими нормами родного языка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 lIns="90000" tIns="45000" rIns="90000" bIns="4500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  <a:t>Личностные</a:t>
            </a:r>
            <a:r>
              <a:rPr lang="ru-RU" b="1" smtClean="0">
                <a:solidFill>
                  <a:srgbClr val="000000"/>
                </a:solidFill>
                <a:latin typeface="Arial" charset="0"/>
                <a:cs typeface="Arial" charset="0"/>
              </a:rPr>
              <a:t> УУД</a:t>
            </a: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539750" y="159385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42900" indent="-341313"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b="1">
                <a:solidFill>
                  <a:srgbClr val="000000"/>
                </a:solidFill>
              </a:rPr>
              <a:t>жизненное, личностное, профессиональное самоопределение,</a:t>
            </a:r>
          </a:p>
          <a:p>
            <a:pPr marL="342900" indent="-341313"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b="1">
                <a:solidFill>
                  <a:srgbClr val="000000"/>
                </a:solidFill>
              </a:rPr>
              <a:t>действие смыслообразования, т. е. установление учащимися связи между целью учебной деятельности и ее мотивом,</a:t>
            </a:r>
          </a:p>
          <a:p>
            <a:pPr marL="342900" indent="-341313"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b="1">
                <a:solidFill>
                  <a:srgbClr val="000000"/>
                </a:solidFill>
              </a:rPr>
              <a:t>действие нравственно-этического оценивания усваиваемого содержания, исходя из социальных и личностных ценностей, ориентации в социальных ролях и межличностных отношениях 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 lIns="90000" tIns="45000" rIns="90000" bIns="4500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  <a:t>Регулятивные</a:t>
            </a:r>
            <a:r>
              <a:rPr lang="ru-RU" b="1" smtClean="0">
                <a:solidFill>
                  <a:srgbClr val="000000"/>
                </a:solidFill>
                <a:latin typeface="Arial" charset="0"/>
                <a:cs typeface="Arial" charset="0"/>
              </a:rPr>
              <a:t> УУД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179388" y="1341438"/>
            <a:ext cx="8229600" cy="5256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42900" indent="-341313">
              <a:lnSpc>
                <a:spcPct val="9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>
                <a:solidFill>
                  <a:srgbClr val="000000"/>
                </a:solidFill>
              </a:rPr>
              <a:t>целеполагание, как постановка учебной задачи на основе соотнесения того, что уже известно и усвоено учащимся, и того, что еще неизвестно;</a:t>
            </a:r>
          </a:p>
          <a:p>
            <a:pPr marL="342900" indent="-341313">
              <a:lnSpc>
                <a:spcPct val="9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>
                <a:solidFill>
                  <a:srgbClr val="000000"/>
                </a:solidFill>
              </a:rPr>
              <a:t>планирование – определение последовательности промежуточных целей с учетом конечного результата;</a:t>
            </a:r>
          </a:p>
          <a:p>
            <a:pPr marL="342900" indent="-341313">
              <a:lnSpc>
                <a:spcPct val="9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>
                <a:solidFill>
                  <a:srgbClr val="000000"/>
                </a:solidFill>
              </a:rPr>
              <a:t>составление плана и последовательности действий;</a:t>
            </a:r>
          </a:p>
          <a:p>
            <a:pPr marL="342900" indent="-341313">
              <a:lnSpc>
                <a:spcPct val="9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>
                <a:solidFill>
                  <a:srgbClr val="000000"/>
                </a:solidFill>
              </a:rPr>
              <a:t>прогнозирование – предвосхищение результата и уровня усвоения, его временных характеристик;</a:t>
            </a:r>
          </a:p>
          <a:p>
            <a:pPr marL="342900" indent="-341313">
              <a:lnSpc>
                <a:spcPct val="8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>
                <a:solidFill>
                  <a:srgbClr val="000000"/>
                </a:solidFill>
              </a:rPr>
              <a:t>контроль в форме сличения способа действия и его результата с заданным эталоном;</a:t>
            </a:r>
          </a:p>
          <a:p>
            <a:pPr marL="342900" indent="-341313">
              <a:lnSpc>
                <a:spcPct val="8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>
                <a:solidFill>
                  <a:srgbClr val="000000"/>
                </a:solidFill>
              </a:rPr>
              <a:t> коррекция;</a:t>
            </a:r>
          </a:p>
          <a:p>
            <a:pPr marL="342900" indent="-341313">
              <a:lnSpc>
                <a:spcPct val="8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>
                <a:solidFill>
                  <a:srgbClr val="000000"/>
                </a:solidFill>
              </a:rPr>
              <a:t>оценка - выделение и осознание учащимся того, что уже усвоено и что еще подлежит усвоению, осознание качества и уровня усвоения;</a:t>
            </a:r>
          </a:p>
          <a:p>
            <a:pPr marL="342900" indent="-341313">
              <a:lnSpc>
                <a:spcPct val="8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>
                <a:solidFill>
                  <a:srgbClr val="000000"/>
                </a:solidFill>
              </a:rPr>
              <a:t>элементы волевой саморегуляции, как способности к мобилизации сил и энергии, способность к волевому усилию – к выбору в ситуации мотивационного конфликта, к преодолению препятствий</a:t>
            </a:r>
          </a:p>
          <a:p>
            <a:pPr marL="342900" indent="-341313">
              <a:lnSpc>
                <a:spcPct val="9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b="1">
              <a:solidFill>
                <a:srgbClr val="000000"/>
              </a:solidFill>
            </a:endParaRPr>
          </a:p>
          <a:p>
            <a:pPr marL="342900" indent="-341313">
              <a:lnSpc>
                <a:spcPct val="9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Задачи психолого-педагогического сопровождения 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b="1" dirty="0" smtClean="0"/>
              <a:t>Защита прав и интересов личности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b="1" dirty="0" smtClean="0"/>
              <a:t>Квалифицированная  комплексная диагностика возможностей и особенностей развития ребенка</a:t>
            </a:r>
            <a:r>
              <a:rPr lang="ru-RU" dirty="0" smtClean="0"/>
              <a:t>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b="1" dirty="0" smtClean="0"/>
              <a:t>Содействие ребенку в решении  актуальных задач развития, обучения, социализации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b="1" dirty="0" smtClean="0"/>
              <a:t>Содействие ребенку в решении  актуальных задач развития, обучения, социализации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b="1" dirty="0" smtClean="0"/>
              <a:t>Содействие ребенку в решении  актуальных задач развития, обучения, социализации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DE5D457-DCB3-44E5-B919-48E41FB10A3B}" type="slidenum">
              <a:rPr lang="ru-RU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Задачи психолого-педагогического сопровождения :</a:t>
            </a:r>
          </a:p>
        </p:txBody>
      </p:sp>
      <p:sp>
        <p:nvSpPr>
          <p:cNvPr id="25603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ru-RU" b="1" smtClean="0"/>
              <a:t>Психолого-педагогическая помощь родителям (лицам, их заменяющим), педагогам</a:t>
            </a:r>
          </a:p>
          <a:p>
            <a:pPr eaLnBrk="1" hangingPunct="1"/>
            <a:r>
              <a:rPr lang="ru-RU" b="1" smtClean="0"/>
              <a:t>Консультативно-просветительская работа</a:t>
            </a:r>
          </a:p>
          <a:p>
            <a:pPr eaLnBrk="1" hangingPunct="1"/>
            <a:r>
              <a:rPr lang="ru-RU" b="1" smtClean="0"/>
              <a:t>Профилактическая работа и пропаганда здорового образа жизни</a:t>
            </a:r>
            <a:r>
              <a:rPr lang="ru-RU" smtClean="0"/>
              <a:t>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980B364-61DF-4DC3-AAC5-81FE3A1B3164}" type="slidenum">
              <a:rPr lang="ru-RU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chemeClr val="tx1"/>
                </a:solidFill>
                <a:latin typeface="Arial" charset="0"/>
                <a:cs typeface="Arial" charset="0"/>
              </a:rPr>
              <a:t>Содержание психолого-педагогического сопровождения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700" b="1" smtClean="0">
                <a:latin typeface="Arial" charset="0"/>
                <a:cs typeface="Arial" charset="0"/>
              </a:rPr>
              <a:t>диагностика возможностей и особенностей развития ребенка;</a:t>
            </a:r>
          </a:p>
          <a:p>
            <a:pPr eaLnBrk="1" hangingPunct="1">
              <a:lnSpc>
                <a:spcPct val="80000"/>
              </a:lnSpc>
            </a:pPr>
            <a:r>
              <a:rPr lang="ru-RU" sz="2700" b="1" smtClean="0">
                <a:latin typeface="Arial" charset="0"/>
                <a:cs typeface="Arial" charset="0"/>
              </a:rPr>
              <a:t>оказание помощи педагогам  в вопросах оценки метапредметных и личностных результатов освоения основной образовательной программы; </a:t>
            </a:r>
          </a:p>
          <a:p>
            <a:pPr eaLnBrk="1" hangingPunct="1">
              <a:lnSpc>
                <a:spcPct val="80000"/>
              </a:lnSpc>
            </a:pPr>
            <a:r>
              <a:rPr lang="ru-RU" sz="2700" b="1" smtClean="0">
                <a:latin typeface="Arial" charset="0"/>
                <a:cs typeface="Arial" charset="0"/>
              </a:rPr>
              <a:t>формирование основных образовательных компетенций </a:t>
            </a:r>
          </a:p>
          <a:p>
            <a:pPr eaLnBrk="1" hangingPunct="1">
              <a:lnSpc>
                <a:spcPct val="80000"/>
              </a:lnSpc>
            </a:pPr>
            <a:r>
              <a:rPr lang="ru-RU" sz="2700" b="1" smtClean="0">
                <a:latin typeface="Arial" charset="0"/>
                <a:cs typeface="Arial" charset="0"/>
              </a:rPr>
              <a:t>построение индивидуальной траектории развития ребенка</a:t>
            </a:r>
          </a:p>
          <a:p>
            <a:pPr eaLnBrk="1" hangingPunct="1">
              <a:lnSpc>
                <a:spcPct val="80000"/>
              </a:lnSpc>
            </a:pPr>
            <a:r>
              <a:rPr lang="ru-RU" sz="2700" b="1" smtClean="0">
                <a:latin typeface="Arial" charset="0"/>
                <a:cs typeface="Arial" charset="0"/>
              </a:rPr>
              <a:t>экспертиза соответствия применяемых методов работы требованиям ФГОС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193A94A-D887-4692-8548-4A445644D9CC}" type="slidenum">
              <a:rPr lang="ru-RU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Содержание психолого-педагогического сопровождения процессов социализации и воспитания:</a:t>
            </a:r>
            <a:endParaRPr lang="ru-RU" sz="280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850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-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профилактика асоциального поведения;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- профилактика и коррекция дезадаптивных форм  поведения;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- профориентационная работа;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- психологическая поддержка одаренных детей;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- повышение психолого-педагогической компетенции всех участников образовательного процесса;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- мониторинг состояния здоровья, безопасности образовательной среды, психологической атмосферы образовательного процесса.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A69C66B-9FC7-4B2D-8BEC-BE14A104320B}" type="slidenum">
              <a:rPr lang="ru-RU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Психологическая готовность каждого педагога</a:t>
            </a:r>
            <a:endParaRPr lang="ru-RU" sz="320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77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b="1" dirty="0" err="1" smtClean="0">
                <a:latin typeface="Arial" pitchFamily="34" charset="0"/>
                <a:cs typeface="Arial" pitchFamily="34" charset="0"/>
              </a:rPr>
              <a:t>Знаниевый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(знаю) - - наличие знаний содержания ФГОС и методических материалов, сопровождающих его ведение;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Эмоциональный компонент (позитивный настрой) - - осознание ценности знаний содержания ФГОС и методических материалов, сопровождающих его введение;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Мотивационный (хочу) - интерес к методической работе, посвященной реализации ФГОС;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b="1" dirty="0" err="1" smtClean="0">
                <a:latin typeface="Arial" pitchFamily="34" charset="0"/>
                <a:cs typeface="Arial" pitchFamily="34" charset="0"/>
              </a:rPr>
              <a:t>Деятельностный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(могу) - наличие необходимых педагогических умений, навыков и владение активными методами и формами деятельности по реализации ФГОС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ECEE027-CB06-41BB-90FB-E3C3F29CA468}" type="slidenum">
              <a:rPr lang="ru-RU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2413" y="476250"/>
            <a:ext cx="7772400" cy="1470025"/>
          </a:xfrm>
        </p:spPr>
        <p:txBody>
          <a:bodyPr lIns="90000" tIns="45000" rIns="90000" bIns="4500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mtClean="0">
                <a:solidFill>
                  <a:srgbClr val="000000"/>
                </a:solidFill>
              </a:rPr>
              <a:t/>
            </a:r>
            <a:br>
              <a:rPr lang="ru-RU" smtClean="0">
                <a:solidFill>
                  <a:srgbClr val="000000"/>
                </a:solidFill>
              </a:rPr>
            </a:br>
            <a:r>
              <a:rPr lang="ru-RU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827088" y="1412875"/>
            <a:ext cx="6400800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2600" b="1">
                <a:solidFill>
                  <a:srgbClr val="000000"/>
                </a:solidFill>
              </a:rPr>
              <a:t>Федеральный государственный образовательный стандарт начального общего образования</a:t>
            </a:r>
          </a:p>
          <a:p>
            <a:pPr>
              <a:buSzPct val="45000"/>
              <a:buFont typeface="Aria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ru-RU" sz="2600" b="1">
              <a:solidFill>
                <a:srgbClr val="000000"/>
              </a:solidFill>
            </a:endParaRPr>
          </a:p>
          <a:p>
            <a:pPr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2600" b="1">
                <a:solidFill>
                  <a:srgbClr val="000000"/>
                </a:solidFill>
              </a:rPr>
              <a:t>Федеральный образовательный стандарт основного общего образования</a:t>
            </a:r>
          </a:p>
          <a:p>
            <a:pPr>
              <a:buSzPct val="45000"/>
              <a:buFont typeface="Aria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ru-RU" sz="2600" b="1">
              <a:solidFill>
                <a:srgbClr val="000000"/>
              </a:solidFill>
            </a:endParaRPr>
          </a:p>
          <a:p>
            <a:pPr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2600" b="1">
                <a:solidFill>
                  <a:srgbClr val="000000"/>
                </a:solidFill>
              </a:rPr>
              <a:t>Федеральный образовательный стандарт среднего (полного) общего образования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1268" name="AutoShape 3"/>
          <p:cNvSpPr>
            <a:spLocks noChangeArrowheads="1"/>
          </p:cNvSpPr>
          <p:nvPr/>
        </p:nvSpPr>
        <p:spPr bwMode="auto">
          <a:xfrm>
            <a:off x="539750" y="1989138"/>
            <a:ext cx="431800" cy="1295400"/>
          </a:xfrm>
          <a:prstGeom prst="curvedRightArrow">
            <a:avLst>
              <a:gd name="adj1" fmla="val 60000"/>
              <a:gd name="adj2" fmla="val 120000"/>
              <a:gd name="adj3" fmla="val 33333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1269" name="AutoShape 4"/>
          <p:cNvSpPr>
            <a:spLocks noChangeArrowheads="1"/>
          </p:cNvSpPr>
          <p:nvPr/>
        </p:nvSpPr>
        <p:spPr bwMode="auto">
          <a:xfrm>
            <a:off x="395288" y="3933825"/>
            <a:ext cx="431800" cy="1295400"/>
          </a:xfrm>
          <a:prstGeom prst="curvedRightArrow">
            <a:avLst>
              <a:gd name="adj1" fmla="val 60000"/>
              <a:gd name="adj2" fmla="val 120000"/>
              <a:gd name="adj3" fmla="val 33333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1270" name="AutoShape 5"/>
          <p:cNvSpPr>
            <a:spLocks noChangeArrowheads="1"/>
          </p:cNvSpPr>
          <p:nvPr/>
        </p:nvSpPr>
        <p:spPr bwMode="auto">
          <a:xfrm flipH="1">
            <a:off x="7019925" y="1844675"/>
            <a:ext cx="395288" cy="1295400"/>
          </a:xfrm>
          <a:prstGeom prst="curvedRightArrow">
            <a:avLst>
              <a:gd name="adj1" fmla="val 65542"/>
              <a:gd name="adj2" fmla="val 131084"/>
              <a:gd name="adj3" fmla="val 33333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1271" name="AutoShape 6"/>
          <p:cNvSpPr>
            <a:spLocks noChangeArrowheads="1"/>
          </p:cNvSpPr>
          <p:nvPr/>
        </p:nvSpPr>
        <p:spPr bwMode="auto">
          <a:xfrm flipH="1">
            <a:off x="7019925" y="4221163"/>
            <a:ext cx="647700" cy="1295400"/>
          </a:xfrm>
          <a:prstGeom prst="curvedRightArrow">
            <a:avLst>
              <a:gd name="adj1" fmla="val 40000"/>
              <a:gd name="adj2" fmla="val 80000"/>
              <a:gd name="adj3" fmla="val 33333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127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0038" y="260350"/>
            <a:ext cx="2493962" cy="936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 lIns="90000" tIns="45000" rIns="90000" bIns="4500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sz="4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Системно-деятельностный</a:t>
            </a:r>
            <a:r>
              <a:rPr lang="ru-RU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подход</a:t>
            </a:r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42900" indent="-341313"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b="1">
                <a:solidFill>
                  <a:srgbClr val="000000"/>
                </a:solidFill>
              </a:rPr>
              <a:t>основывается на общих законах теории деятельности.</a:t>
            </a:r>
          </a:p>
          <a:p>
            <a:pPr marL="342900" indent="-341313"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b="1">
                <a:solidFill>
                  <a:srgbClr val="000000"/>
                </a:solidFill>
              </a:rPr>
              <a:t>Деятельностный подход – позиция, взгляд, точка зрения, на способ преподавания, при котором учащийся осваивает культуру не путем простой передачи информации, а в процессе собственной учебной деятельности.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825" y="836613"/>
            <a:ext cx="7921625" cy="345598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40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Психолого – педагогическое сопровождение реализации Федерального государственного стандарта начального общего образования</a:t>
            </a:r>
            <a:endParaRPr lang="ru-RU" sz="400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1116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9563" y="5926138"/>
            <a:ext cx="2484437" cy="9318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 lIns="90000" tIns="45000" rIns="90000" bIns="4500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mtClean="0">
                <a:solidFill>
                  <a:srgbClr val="000000"/>
                </a:solidFill>
              </a:rPr>
              <a:t>Требования :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457200" y="1260475"/>
            <a:ext cx="8229600" cy="4865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42900" indent="-341313"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b="1">
                <a:solidFill>
                  <a:srgbClr val="000000"/>
                </a:solidFill>
              </a:rPr>
              <a:t>к </a:t>
            </a:r>
            <a:r>
              <a:rPr lang="ru-RU" sz="2000" b="1">
                <a:solidFill>
                  <a:srgbClr val="FF0000"/>
                </a:solidFill>
              </a:rPr>
              <a:t>структуре</a:t>
            </a:r>
            <a:r>
              <a:rPr lang="ru-RU" sz="2000" b="1">
                <a:solidFill>
                  <a:srgbClr val="000000"/>
                </a:solidFill>
              </a:rPr>
              <a:t> и </a:t>
            </a:r>
            <a:r>
              <a:rPr lang="ru-RU" sz="2000" b="1">
                <a:solidFill>
                  <a:srgbClr val="FF0000"/>
                </a:solidFill>
              </a:rPr>
              <a:t>условиям</a:t>
            </a:r>
            <a:r>
              <a:rPr lang="ru-RU" sz="2000" b="1">
                <a:solidFill>
                  <a:srgbClr val="000000"/>
                </a:solidFill>
              </a:rPr>
              <a:t> освоения основной образовательной программы начального общего образования, учитывающим </a:t>
            </a:r>
            <a:r>
              <a:rPr lang="ru-RU" sz="2000" b="1">
                <a:solidFill>
                  <a:srgbClr val="FF0000"/>
                </a:solidFill>
              </a:rPr>
              <a:t>возрастные</a:t>
            </a:r>
            <a:r>
              <a:rPr lang="ru-RU" sz="2000" b="1">
                <a:solidFill>
                  <a:srgbClr val="000000"/>
                </a:solidFill>
              </a:rPr>
              <a:t> и </a:t>
            </a:r>
            <a:r>
              <a:rPr lang="ru-RU" sz="2000" b="1">
                <a:solidFill>
                  <a:srgbClr val="FF0000"/>
                </a:solidFill>
              </a:rPr>
              <a:t>индивидуальные </a:t>
            </a:r>
            <a:r>
              <a:rPr lang="ru-RU" sz="2000" b="1">
                <a:solidFill>
                  <a:srgbClr val="000000"/>
                </a:solidFill>
              </a:rPr>
              <a:t>особенности обучающихся:</a:t>
            </a:r>
          </a:p>
          <a:p>
            <a:pPr marL="342900" indent="-341313"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b="1">
                <a:solidFill>
                  <a:srgbClr val="000000"/>
                </a:solidFill>
              </a:rPr>
              <a:t> на ступени </a:t>
            </a:r>
            <a:r>
              <a:rPr lang="ru-RU" sz="2000" b="1" u="sng">
                <a:solidFill>
                  <a:srgbClr val="000000"/>
                </a:solidFill>
              </a:rPr>
              <a:t>начального общего образования</a:t>
            </a:r>
            <a:r>
              <a:rPr lang="ru-RU" sz="2000" b="1">
                <a:solidFill>
                  <a:srgbClr val="000000"/>
                </a:solidFill>
              </a:rPr>
              <a:t>, учитывая </a:t>
            </a:r>
            <a:r>
              <a:rPr lang="ru-RU" sz="2000" b="1">
                <a:solidFill>
                  <a:srgbClr val="FF0000"/>
                </a:solidFill>
              </a:rPr>
              <a:t>самоценность </a:t>
            </a:r>
            <a:r>
              <a:rPr lang="ru-RU" sz="2000" b="1">
                <a:solidFill>
                  <a:srgbClr val="000000"/>
                </a:solidFill>
              </a:rPr>
              <a:t>ступени начального общего образования как фундамента всего последующего образования;</a:t>
            </a:r>
          </a:p>
          <a:p>
            <a:pPr marL="342900" indent="-341313"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b="1">
                <a:solidFill>
                  <a:srgbClr val="000000"/>
                </a:solidFill>
              </a:rPr>
              <a:t>на ступени </a:t>
            </a:r>
            <a:r>
              <a:rPr lang="ru-RU" sz="2000" b="1" u="sng">
                <a:solidFill>
                  <a:srgbClr val="000000"/>
                </a:solidFill>
              </a:rPr>
              <a:t>основного общего образования</a:t>
            </a:r>
            <a:r>
              <a:rPr lang="ru-RU" sz="2000" b="1">
                <a:solidFill>
                  <a:srgbClr val="000000"/>
                </a:solidFill>
              </a:rPr>
              <a:t>, учитывая </a:t>
            </a:r>
            <a:r>
              <a:rPr lang="ru-RU" sz="2000" b="1">
                <a:solidFill>
                  <a:srgbClr val="FF0000"/>
                </a:solidFill>
              </a:rPr>
              <a:t>значимость</a:t>
            </a:r>
            <a:r>
              <a:rPr lang="ru-RU" sz="2000" b="1">
                <a:solidFill>
                  <a:srgbClr val="000000"/>
                </a:solidFill>
              </a:rPr>
              <a:t> ступени общего образования для дальнейшего развития обучающихся;</a:t>
            </a:r>
          </a:p>
          <a:p>
            <a:pPr marL="342900" indent="-341313"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b="1">
                <a:solidFill>
                  <a:srgbClr val="000000"/>
                </a:solidFill>
              </a:rPr>
              <a:t>на ступени </a:t>
            </a:r>
            <a:r>
              <a:rPr lang="ru-RU" sz="2000" b="1" u="sng">
                <a:solidFill>
                  <a:srgbClr val="000000"/>
                </a:solidFill>
              </a:rPr>
              <a:t>среднего (полного) общего образования</a:t>
            </a:r>
            <a:r>
              <a:rPr lang="ru-RU" sz="2000" b="1">
                <a:solidFill>
                  <a:srgbClr val="000000"/>
                </a:solidFill>
              </a:rPr>
              <a:t>, учитывая  </a:t>
            </a:r>
            <a:r>
              <a:rPr lang="ru-RU" sz="2000" b="1">
                <a:solidFill>
                  <a:srgbClr val="FF0000"/>
                </a:solidFill>
              </a:rPr>
              <a:t>значимость </a:t>
            </a:r>
            <a:r>
              <a:rPr lang="ru-RU" sz="2000" b="1">
                <a:solidFill>
                  <a:srgbClr val="000000"/>
                </a:solidFill>
              </a:rPr>
              <a:t>данной ступени общего образования для продолжения обучения в образовательных учреждениях профессионального образования, профессиональной деятельности и успешной социализации.</a:t>
            </a:r>
          </a:p>
          <a:p>
            <a:pPr marL="342900" indent="-341313"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00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1313"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00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0038" y="333375"/>
            <a:ext cx="2493962" cy="9350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 lIns="90000" tIns="45000" rIns="90000" bIns="4500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mtClean="0">
                <a:solidFill>
                  <a:srgbClr val="000000"/>
                </a:solidFill>
              </a:rPr>
              <a:t>Требования :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539750" y="1628775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42900" indent="-341313"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>
                <a:solidFill>
                  <a:srgbClr val="000000"/>
                </a:solidFill>
              </a:rPr>
              <a:t>к </a:t>
            </a:r>
            <a:r>
              <a:rPr lang="ru-RU" sz="2400" b="1">
                <a:solidFill>
                  <a:srgbClr val="FF0000"/>
                </a:solidFill>
              </a:rPr>
              <a:t>результатам</a:t>
            </a:r>
            <a:r>
              <a:rPr lang="ru-RU" sz="2400">
                <a:solidFill>
                  <a:srgbClr val="000000"/>
                </a:solidFill>
              </a:rPr>
              <a:t> освоения основной образовательной программы начального общего образования;</a:t>
            </a:r>
          </a:p>
          <a:p>
            <a:pPr marL="342900" indent="-341313"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b="1" i="1" u="sng">
                <a:solidFill>
                  <a:srgbClr val="000000"/>
                </a:solidFill>
              </a:rPr>
              <a:t>Вывод</a:t>
            </a:r>
            <a:r>
              <a:rPr lang="ru-RU" sz="2400">
                <a:solidFill>
                  <a:srgbClr val="000000"/>
                </a:solidFill>
              </a:rPr>
              <a:t>: </a:t>
            </a:r>
            <a:r>
              <a:rPr lang="ru-RU" sz="2400" b="1">
                <a:solidFill>
                  <a:srgbClr val="000000"/>
                </a:solidFill>
              </a:rPr>
              <a:t>предвиденные</a:t>
            </a:r>
            <a:r>
              <a:rPr lang="ru-RU" sz="2400">
                <a:solidFill>
                  <a:srgbClr val="000000"/>
                </a:solidFill>
              </a:rPr>
              <a:t>, социально </a:t>
            </a:r>
            <a:r>
              <a:rPr lang="ru-RU" sz="2400" b="1" u="sng">
                <a:solidFill>
                  <a:srgbClr val="000000"/>
                </a:solidFill>
              </a:rPr>
              <a:t>желаемые</a:t>
            </a:r>
            <a:r>
              <a:rPr lang="ru-RU" sz="2400">
                <a:solidFill>
                  <a:srgbClr val="000000"/>
                </a:solidFill>
              </a:rPr>
              <a:t> результаты личностного и познавательного развития обучающихся мотивированно определяют </a:t>
            </a:r>
            <a:r>
              <a:rPr lang="ru-RU" sz="2400" b="1">
                <a:solidFill>
                  <a:srgbClr val="FF0000"/>
                </a:solidFill>
              </a:rPr>
              <a:t>цели </a:t>
            </a:r>
            <a:r>
              <a:rPr lang="ru-RU" sz="2400" b="1">
                <a:solidFill>
                  <a:srgbClr val="000000"/>
                </a:solidFill>
              </a:rPr>
              <a:t>личностного</a:t>
            </a:r>
            <a:r>
              <a:rPr lang="ru-RU" sz="2400">
                <a:solidFill>
                  <a:srgbClr val="000000"/>
                </a:solidFill>
              </a:rPr>
              <a:t>, </a:t>
            </a:r>
            <a:r>
              <a:rPr lang="ru-RU" sz="2400" b="1">
                <a:solidFill>
                  <a:srgbClr val="000000"/>
                </a:solidFill>
              </a:rPr>
              <a:t>социального</a:t>
            </a:r>
            <a:r>
              <a:rPr lang="ru-RU" sz="2400">
                <a:solidFill>
                  <a:srgbClr val="000000"/>
                </a:solidFill>
              </a:rPr>
              <a:t> </a:t>
            </a:r>
            <a:r>
              <a:rPr lang="ru-RU" sz="2400" b="1">
                <a:solidFill>
                  <a:srgbClr val="000000"/>
                </a:solidFill>
              </a:rPr>
              <a:t>и познавательного </a:t>
            </a:r>
            <a:r>
              <a:rPr lang="ru-RU" sz="2400">
                <a:solidFill>
                  <a:srgbClr val="000000"/>
                </a:solidFill>
              </a:rPr>
              <a:t>развития обучающихся </a:t>
            </a:r>
            <a:r>
              <a:rPr lang="ru-RU" sz="2400" b="1">
                <a:solidFill>
                  <a:srgbClr val="FF0000"/>
                </a:solidFill>
              </a:rPr>
              <a:t>:</a:t>
            </a:r>
          </a:p>
          <a:p>
            <a:pPr marL="342900" indent="-341313"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b="1">
                <a:solidFill>
                  <a:srgbClr val="FF0000"/>
                </a:solidFill>
              </a:rPr>
              <a:t>Основная цель: </a:t>
            </a:r>
            <a:r>
              <a:rPr lang="ru-RU" sz="2400">
                <a:solidFill>
                  <a:srgbClr val="000000"/>
                </a:solidFill>
              </a:rPr>
              <a:t>развитие личности обучающегося на основе </a:t>
            </a:r>
            <a:r>
              <a:rPr lang="ru-RU" sz="2400" b="1">
                <a:solidFill>
                  <a:srgbClr val="000000"/>
                </a:solidFill>
              </a:rPr>
              <a:t>усвоения универсальных учебных действий,  познания и освоения мира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0F86CEB-07F0-4FCC-9DBB-48F57630BA59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 lIns="90000" tIns="45000" rIns="90000" bIns="4500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mtClean="0">
                <a:solidFill>
                  <a:srgbClr val="000000"/>
                </a:solidFill>
              </a:rPr>
              <a:t>Интегративный результат: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42900" indent="-341313"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b="1">
                <a:solidFill>
                  <a:srgbClr val="000000"/>
                </a:solidFill>
              </a:rPr>
              <a:t>Создание </a:t>
            </a:r>
            <a:r>
              <a:rPr lang="ru-RU" sz="2400" b="1" u="sng">
                <a:solidFill>
                  <a:srgbClr val="FF0000"/>
                </a:solidFill>
              </a:rPr>
              <a:t>комфортной развивающей образовательной среды</a:t>
            </a:r>
            <a:r>
              <a:rPr lang="ru-RU" sz="2400" b="1">
                <a:solidFill>
                  <a:srgbClr val="000000"/>
                </a:solidFill>
              </a:rPr>
              <a:t>, которая:</a:t>
            </a:r>
          </a:p>
          <a:p>
            <a:pPr marL="342900" indent="-341313"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b="1">
                <a:solidFill>
                  <a:srgbClr val="000000"/>
                </a:solidFill>
              </a:rPr>
              <a:t>обеспечивает высокое качество образования, его доступность, открытость и привлекательность для обучающихся, их родителей (законных представителей) и всего общества, духовно-нравственное развитие и воспитание  обучающихся; </a:t>
            </a:r>
          </a:p>
          <a:p>
            <a:pPr marL="342900" indent="-341313"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b="1">
                <a:solidFill>
                  <a:srgbClr val="000000"/>
                </a:solidFill>
              </a:rPr>
              <a:t>гарантирует охрану и укрепление физического, психологического и социального здоровья  обучающихся</a:t>
            </a:r>
          </a:p>
          <a:p>
            <a:pPr marL="342900" indent="-341313"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400" b="1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2816179-F06B-43D7-840D-3149B32829A0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 lIns="90000" tIns="45000" rIns="90000" bIns="4500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mtClean="0">
                <a:solidFill>
                  <a:srgbClr val="000000"/>
                </a:solidFill>
              </a:rPr>
              <a:t>Результаты обучения: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42900" indent="-341313"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150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1313"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b="1">
                <a:solidFill>
                  <a:srgbClr val="FF0000"/>
                </a:solidFill>
              </a:rPr>
              <a:t>Предметные</a:t>
            </a:r>
            <a:r>
              <a:rPr lang="ru-RU" sz="2800" b="1">
                <a:solidFill>
                  <a:srgbClr val="000000"/>
                </a:solidFill>
              </a:rPr>
              <a:t> – освоенный обучающимися в ходе изучения учебного предмета опыт специфической для данной предметной области  деятельности по получению нового знания, его преобразованию и применению, а также система основополагающих элементов научного знания, лежащих в основе современной научной картины мира.</a:t>
            </a:r>
          </a:p>
          <a:p>
            <a:pPr marL="342900" indent="-341313"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15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AC68836-77E5-4237-9234-394A5BEE0D87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 lIns="90000" tIns="45000" rIns="90000" bIns="4500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mtClean="0">
                <a:solidFill>
                  <a:srgbClr val="000000"/>
                </a:solidFill>
              </a:rPr>
              <a:t>Результаты обучения: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42900" indent="-341313"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b="1">
                <a:solidFill>
                  <a:srgbClr val="FF0000"/>
                </a:solidFill>
              </a:rPr>
              <a:t>Личностные</a:t>
            </a:r>
            <a:r>
              <a:rPr lang="ru-RU" sz="2800" b="1">
                <a:solidFill>
                  <a:srgbClr val="C0504D"/>
                </a:solidFill>
              </a:rPr>
              <a:t> </a:t>
            </a:r>
            <a:r>
              <a:rPr lang="ru-RU" sz="2800" b="1">
                <a:solidFill>
                  <a:srgbClr val="000000"/>
                </a:solidFill>
              </a:rPr>
              <a:t>- готовность и способность обучающихся к саморазвитию, сформированность мотивации к обучению и познанию, ценностно-смысловые установки обучающихся, отражающие их индивидуально-личностные позиции, социальные компетенции, личностные качества; сформированность основ гражданской идентичности.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74C4EF3-523B-4A3A-BB3B-3B1EDBFAEB28}" type="slidenum">
              <a:rPr lang="ru-RU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 lIns="90000" tIns="45000" rIns="90000" bIns="4500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mtClean="0">
                <a:solidFill>
                  <a:srgbClr val="000000"/>
                </a:solidFill>
              </a:rPr>
              <a:t>Результаты обучения: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42900" indent="-341313"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b="1">
                <a:solidFill>
                  <a:srgbClr val="FF0000"/>
                </a:solidFill>
              </a:rPr>
              <a:t>Метапредметные</a:t>
            </a:r>
            <a:r>
              <a:rPr lang="ru-RU" sz="3200" b="1">
                <a:solidFill>
                  <a:srgbClr val="000000"/>
                </a:solidFill>
              </a:rPr>
              <a:t> - освоенные обучающимися </a:t>
            </a:r>
            <a:r>
              <a:rPr lang="ru-RU" sz="3200" b="1" u="sng">
                <a:solidFill>
                  <a:srgbClr val="000000"/>
                </a:solidFill>
              </a:rPr>
              <a:t>универсальные учебные действия</a:t>
            </a:r>
            <a:r>
              <a:rPr lang="ru-RU" sz="3200" b="1">
                <a:solidFill>
                  <a:srgbClr val="000000"/>
                </a:solidFill>
              </a:rPr>
              <a:t> (познавательные, регулятивные и коммуникативные), обеспечивающие овладение ключевыми компетенциями, составляющими основу умения учиться, и межпредметными понятиями.</a:t>
            </a:r>
          </a:p>
          <a:p>
            <a:pPr marL="342900" indent="-341313"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80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1313"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15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0DF1594-747B-4C86-B51C-46F0B0A1679F}" type="slidenum">
              <a:rPr lang="ru-RU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315913" y="1268413"/>
            <a:ext cx="8229600" cy="4525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42900" indent="-341313"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b="1" u="sng">
                <a:solidFill>
                  <a:srgbClr val="000000"/>
                </a:solidFill>
              </a:rPr>
              <a:t>Приоритетным направлением </a:t>
            </a:r>
            <a:r>
              <a:rPr lang="ru-RU" sz="2400" b="1">
                <a:solidFill>
                  <a:srgbClr val="000000"/>
                </a:solidFill>
              </a:rPr>
              <a:t>новых образовательных стандартов является реализация </a:t>
            </a:r>
            <a:r>
              <a:rPr lang="ru-RU" sz="2400" b="1">
                <a:solidFill>
                  <a:srgbClr val="FF0000"/>
                </a:solidFill>
              </a:rPr>
              <a:t>РАЗВИВАЮЩЕГО</a:t>
            </a:r>
            <a:r>
              <a:rPr lang="ru-RU" sz="2400" b="1">
                <a:solidFill>
                  <a:srgbClr val="000000"/>
                </a:solidFill>
              </a:rPr>
              <a:t> потенциала образования.</a:t>
            </a:r>
          </a:p>
          <a:p>
            <a:pPr marL="342900" indent="-341313"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b="1" u="sng">
                <a:solidFill>
                  <a:srgbClr val="000000"/>
                </a:solidFill>
              </a:rPr>
              <a:t>Актуальной задачей</a:t>
            </a:r>
            <a:r>
              <a:rPr lang="ru-RU" sz="2400" b="1">
                <a:solidFill>
                  <a:srgbClr val="000000"/>
                </a:solidFill>
              </a:rPr>
              <a:t> становится о</a:t>
            </a:r>
            <a:r>
              <a:rPr lang="ru-RU" sz="2400" b="1">
                <a:solidFill>
                  <a:srgbClr val="FF0000"/>
                </a:solidFill>
              </a:rPr>
              <a:t>беспечение развития универсальных учебных действий</a:t>
            </a:r>
            <a:r>
              <a:rPr lang="ru-RU" sz="2400" b="1">
                <a:solidFill>
                  <a:srgbClr val="000000"/>
                </a:solidFill>
              </a:rPr>
              <a:t> как собственно </a:t>
            </a:r>
            <a:r>
              <a:rPr lang="ru-RU" sz="2400" b="1">
                <a:solidFill>
                  <a:srgbClr val="FF0000"/>
                </a:solidFill>
              </a:rPr>
              <a:t>ПСИХОЛОГИЧЕСКОЙ </a:t>
            </a:r>
            <a:r>
              <a:rPr lang="ru-RU" sz="2400" b="1">
                <a:solidFill>
                  <a:srgbClr val="000000"/>
                </a:solidFill>
              </a:rPr>
              <a:t>составляющей ядра образования</a:t>
            </a:r>
            <a:r>
              <a:rPr lang="ru-RU" sz="2400">
                <a:solidFill>
                  <a:srgbClr val="000000"/>
                </a:solidFill>
              </a:rPr>
              <a:t>.  </a:t>
            </a:r>
          </a:p>
          <a:p>
            <a:pPr marL="342900" indent="-341313">
              <a:spcBef>
                <a:spcPts val="638"/>
              </a:spcBef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b="1">
                <a:solidFill>
                  <a:srgbClr val="000000"/>
                </a:solidFill>
              </a:rPr>
              <a:t>Изменение парадигмы педагогического образования превращает его по существу в</a:t>
            </a:r>
            <a:r>
              <a:rPr lang="ru-RU" sz="2400" b="1" u="sng">
                <a:solidFill>
                  <a:srgbClr val="000000"/>
                </a:solidFill>
              </a:rPr>
              <a:t> </a:t>
            </a:r>
            <a:r>
              <a:rPr lang="ru-RU" sz="2400" b="1">
                <a:solidFill>
                  <a:srgbClr val="000000"/>
                </a:solidFill>
              </a:rPr>
              <a:t>образование </a:t>
            </a:r>
            <a:r>
              <a:rPr lang="ru-RU" sz="2600" b="1" u="sng">
                <a:solidFill>
                  <a:srgbClr val="FF0000"/>
                </a:solidFill>
              </a:rPr>
              <a:t>ПСИХОЛОГО-ПЕДАГОГИЧЕСКОЕ</a:t>
            </a:r>
            <a:r>
              <a:rPr lang="ru-RU" sz="2600" b="1" u="sng">
                <a:solidFill>
                  <a:srgbClr val="FF0000"/>
                </a:solidFill>
                <a:latin typeface="Calibri" pitchFamily="34" charset="0"/>
              </a:rPr>
              <a:t>. 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463</TotalTime>
  <Words>1061</Words>
  <Application>Microsoft Office PowerPoint</Application>
  <PresentationFormat>Экран (4:3)</PresentationFormat>
  <Paragraphs>107</Paragraphs>
  <Slides>21</Slides>
  <Notes>21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Обычная</vt:lpstr>
      <vt:lpstr>Тема педагогического совета: </vt:lpstr>
      <vt:lpstr>  </vt:lpstr>
      <vt:lpstr>Требования :</vt:lpstr>
      <vt:lpstr>Требования :</vt:lpstr>
      <vt:lpstr>Интегративный результат:</vt:lpstr>
      <vt:lpstr>Результаты обучения:</vt:lpstr>
      <vt:lpstr>Результаты обучения:</vt:lpstr>
      <vt:lpstr>Результаты обучения:</vt:lpstr>
      <vt:lpstr>Слайд 9</vt:lpstr>
      <vt:lpstr>Слайд 10</vt:lpstr>
      <vt:lpstr>Познавательные УУД (универсальные логические действия) </vt:lpstr>
      <vt:lpstr>Коммуникативные УУД</vt:lpstr>
      <vt:lpstr>Личностные УУД</vt:lpstr>
      <vt:lpstr>Регулятивные УУД</vt:lpstr>
      <vt:lpstr>Задачи психолого-педагогического сопровождения :</vt:lpstr>
      <vt:lpstr>Задачи психолого-педагогического сопровождения :</vt:lpstr>
      <vt:lpstr>Содержание психолого-педагогического сопровождения</vt:lpstr>
      <vt:lpstr>Содержание психолого-педагогического сопровождения процессов социализации и воспитания:</vt:lpstr>
      <vt:lpstr>Психологическая готовность каждого педагога</vt:lpstr>
      <vt:lpstr>Системно-деятельностный подход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Валерий</dc:creator>
  <cp:lastModifiedBy>Валерий</cp:lastModifiedBy>
  <cp:revision>58</cp:revision>
  <dcterms:created xsi:type="dcterms:W3CDTF">2012-10-21T11:20:10Z</dcterms:created>
  <dcterms:modified xsi:type="dcterms:W3CDTF">2014-06-13T20:24:22Z</dcterms:modified>
</cp:coreProperties>
</file>