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67" r:id="rId5"/>
    <p:sldId id="257" r:id="rId6"/>
    <p:sldId id="259" r:id="rId7"/>
    <p:sldId id="260" r:id="rId8"/>
    <p:sldId id="261" r:id="rId9"/>
    <p:sldId id="262" r:id="rId10"/>
    <p:sldId id="263" r:id="rId11"/>
    <p:sldId id="264" r:id="rId12"/>
    <p:sldId id="268" r:id="rId13"/>
    <p:sldId id="270" r:id="rId14"/>
    <p:sldId id="269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9029-DF78-4FAE-95F9-0D4B277097B7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9FA5B-EA90-4C9D-B9EC-D51A6C4204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9029-DF78-4FAE-95F9-0D4B277097B7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9FA5B-EA90-4C9D-B9EC-D51A6C4204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9029-DF78-4FAE-95F9-0D4B277097B7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9FA5B-EA90-4C9D-B9EC-D51A6C42041E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9029-DF78-4FAE-95F9-0D4B277097B7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9FA5B-EA90-4C9D-B9EC-D51A6C42041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9029-DF78-4FAE-95F9-0D4B277097B7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9FA5B-EA90-4C9D-B9EC-D51A6C4204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9029-DF78-4FAE-95F9-0D4B277097B7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9FA5B-EA90-4C9D-B9EC-D51A6C42041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9029-DF78-4FAE-95F9-0D4B277097B7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9FA5B-EA90-4C9D-B9EC-D51A6C4204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9029-DF78-4FAE-95F9-0D4B277097B7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9FA5B-EA90-4C9D-B9EC-D51A6C4204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9029-DF78-4FAE-95F9-0D4B277097B7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9FA5B-EA90-4C9D-B9EC-D51A6C4204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9029-DF78-4FAE-95F9-0D4B277097B7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9FA5B-EA90-4C9D-B9EC-D51A6C42041E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9029-DF78-4FAE-95F9-0D4B277097B7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9FA5B-EA90-4C9D-B9EC-D51A6C42041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ECF9029-DF78-4FAE-95F9-0D4B277097B7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E19FA5B-EA90-4C9D-B9EC-D51A6C42041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304765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Дидактические игры как средство развития познавательного интереса учащихся при обучении физики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48064" y="3645024"/>
            <a:ext cx="4572000" cy="1473200"/>
          </a:xfrm>
        </p:spPr>
        <p:txBody>
          <a:bodyPr/>
          <a:lstStyle/>
          <a:p>
            <a:pPr algn="l"/>
            <a:r>
              <a:rPr lang="ru-RU" altLang="ru-RU" b="1" dirty="0" smtClean="0">
                <a:solidFill>
                  <a:schemeClr val="tx2"/>
                </a:solidFill>
              </a:rPr>
              <a:t>Подготовила  </a:t>
            </a:r>
            <a:r>
              <a:rPr lang="ru-RU" altLang="ru-RU" b="1" dirty="0">
                <a:solidFill>
                  <a:schemeClr val="tx2"/>
                </a:solidFill>
              </a:rPr>
              <a:t>Семенова Н. </a:t>
            </a:r>
            <a:r>
              <a:rPr lang="ru-RU" altLang="ru-RU" b="1" dirty="0" smtClean="0">
                <a:solidFill>
                  <a:schemeClr val="tx2"/>
                </a:solidFill>
              </a:rPr>
              <a:t>В.</a:t>
            </a:r>
          </a:p>
          <a:p>
            <a:pPr algn="l"/>
            <a:r>
              <a:rPr lang="ru-RU" altLang="ru-RU" b="1" dirty="0" smtClean="0">
                <a:solidFill>
                  <a:schemeClr val="tx2"/>
                </a:solidFill>
              </a:rPr>
              <a:t>учитель </a:t>
            </a:r>
            <a:r>
              <a:rPr lang="ru-RU" altLang="ru-RU" b="1" dirty="0">
                <a:solidFill>
                  <a:schemeClr val="tx2"/>
                </a:solidFill>
              </a:rPr>
              <a:t>физики МБОУ  </a:t>
            </a:r>
            <a:r>
              <a:rPr lang="ru-RU" altLang="ru-RU" b="1" dirty="0" smtClean="0">
                <a:solidFill>
                  <a:schemeClr val="tx2"/>
                </a:solidFill>
              </a:rPr>
              <a:t>                                                                           лицей </a:t>
            </a:r>
            <a:r>
              <a:rPr lang="ru-RU" altLang="ru-RU" b="1" dirty="0">
                <a:solidFill>
                  <a:schemeClr val="tx2"/>
                </a:solidFill>
              </a:rPr>
              <a:t>им. </a:t>
            </a:r>
            <a:r>
              <a:rPr lang="ru-RU" altLang="ru-RU" b="1" dirty="0" smtClean="0">
                <a:solidFill>
                  <a:schemeClr val="tx2"/>
                </a:solidFill>
              </a:rPr>
              <a:t>генерал-майора </a:t>
            </a:r>
            <a:r>
              <a:rPr lang="ru-RU" altLang="ru-RU" b="1" dirty="0">
                <a:solidFill>
                  <a:schemeClr val="tx2"/>
                </a:solidFill>
              </a:rPr>
              <a:t>Хисматулина В. И.</a:t>
            </a:r>
          </a:p>
          <a:p>
            <a:pPr algn="l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83768" y="616530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 smtClean="0">
                <a:solidFill>
                  <a:schemeClr val="tx2"/>
                </a:solidFill>
              </a:rPr>
              <a:t>15.05.2014</a:t>
            </a:r>
            <a:endParaRPr lang="ru-RU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08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8891474"/>
              </p:ext>
            </p:extLst>
          </p:nvPr>
        </p:nvGraphicFramePr>
        <p:xfrm>
          <a:off x="1043608" y="2348880"/>
          <a:ext cx="7447930" cy="34098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3195"/>
                <a:gridCol w="1275037"/>
                <a:gridCol w="1872208"/>
                <a:gridCol w="1944216"/>
                <a:gridCol w="1543274"/>
              </a:tblGrid>
              <a:tr h="269624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10435" algn="l"/>
                        </a:tabLst>
                      </a:pPr>
                      <a:r>
                        <a:rPr lang="ru-RU" sz="1200" b="1" dirty="0" smtClean="0">
                          <a:effectLst/>
                        </a:rPr>
                        <a:t>Структура </a:t>
                      </a:r>
                      <a:r>
                        <a:rPr lang="ru-RU" sz="1200" b="1" dirty="0">
                          <a:effectLst/>
                        </a:rPr>
                        <a:t>дидактической игры в формате новых игровых технологий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690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</a:rPr>
                        <a:t>Содержание дидактической игры</a:t>
                      </a:r>
                      <a:endParaRPr lang="ru-RU" sz="1100" b="1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02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Для ученика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</a:rPr>
                        <a:t>Игровая задача</a:t>
                      </a:r>
                      <a:endParaRPr lang="ru-RU" sz="1100" b="1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</a:rPr>
                        <a:t>Игровое действие</a:t>
                      </a:r>
                      <a:endParaRPr lang="ru-RU" sz="1100" b="1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2"/>
                          </a:solidFill>
                          <a:effectLst/>
                        </a:rPr>
                        <a:t>Правила игры</a:t>
                      </a:r>
                      <a:endParaRPr lang="ru-RU" sz="1100" b="1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2"/>
                          </a:solidFill>
                          <a:effectLst/>
                        </a:rPr>
                        <a:t>Результаты (подведение итогов)</a:t>
                      </a:r>
                      <a:endParaRPr lang="ru-RU" sz="1100" b="1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</a:tr>
              <a:tr h="23235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Для учителя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</a:rPr>
                        <a:t>Учебно- практическая задача, обусловленная  целью урока</a:t>
                      </a:r>
                      <a:endParaRPr lang="ru-RU" sz="1100" b="1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</a:rPr>
                        <a:t>Формирование умений и навыков, а также умений их оценивать.  Употребление</a:t>
                      </a:r>
                      <a:endParaRPr lang="ru-RU" sz="1100" b="1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</a:rPr>
                        <a:t>дидактических единиц, операций с ними для реализации системно-деятельностного подхода </a:t>
                      </a:r>
                      <a:endParaRPr lang="ru-RU" sz="1100" b="1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</a:rPr>
                        <a:t>Управление деятельностью учащихся, установление взаимоотношений между детьми, между детьми и учителем с целью развития/формирования УУД</a:t>
                      </a:r>
                      <a:endParaRPr lang="ru-RU" sz="1100" b="1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</a:rPr>
                        <a:t>Анализ результативности решения учебно-практических задач и достижения цели урока</a:t>
                      </a:r>
                      <a:endParaRPr lang="ru-RU" sz="1100" b="1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Структура дидактической игры</a:t>
            </a:r>
          </a:p>
        </p:txBody>
      </p:sp>
    </p:spTree>
    <p:extLst>
      <p:ext uri="{BB962C8B-B14F-4D97-AF65-F5344CB8AC3E}">
        <p14:creationId xmlns:p14="http://schemas.microsoft.com/office/powerpoint/2010/main" val="56510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Требования </a:t>
            </a:r>
            <a:r>
              <a:rPr lang="ru-RU" b="1" dirty="0"/>
              <a:t>к дидактическим играм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8390837"/>
              </p:ext>
            </p:extLst>
          </p:nvPr>
        </p:nvGraphicFramePr>
        <p:xfrm>
          <a:off x="611560" y="2276872"/>
          <a:ext cx="8064896" cy="33843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31552"/>
                <a:gridCol w="4033344"/>
              </a:tblGrid>
              <a:tr h="28347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Принципы создания дидактических игр, предъявляемые к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77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</a:rPr>
                        <a:t>деятельности учителя</a:t>
                      </a:r>
                      <a:endParaRPr lang="ru-RU" sz="1100" b="1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</a:rPr>
                        <a:t>деятельности ученика</a:t>
                      </a:r>
                      <a:endParaRPr lang="ru-RU" sz="1100" b="1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</a:tr>
              <a:tr h="28231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</a:rPr>
                        <a:t>1.Игры должны соответствовать определенным учебно-воспитательным задачам, программным требованиям к знаниям, умениям, навыкам, требованиям стандарта.</a:t>
                      </a:r>
                      <a:endParaRPr lang="ru-RU" sz="1100" b="1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</a:rPr>
                        <a:t>2. Игры должны соответствовать изучаемому материалу и строиться с учетом подготовленности учащихся и их психологических особенностей.</a:t>
                      </a:r>
                      <a:endParaRPr lang="ru-RU" sz="1100" b="1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</a:rPr>
                        <a:t>3. Игры должны базироваться на определенном дидактическом материале и методике его применения.</a:t>
                      </a:r>
                      <a:endParaRPr lang="ru-RU" sz="1100" b="1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ru-RU" sz="1100" b="1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ru-RU" sz="1100" b="1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</a:rPr>
                        <a:t>1. Самостоятельность. Способствует формированию у учащихся чувства ответственности за выполняемую работу, веру в свои потенциальные возможности.</a:t>
                      </a:r>
                      <a:endParaRPr lang="ru-RU" sz="1100" b="1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</a:rPr>
                        <a:t>2. Творчество. </a:t>
                      </a:r>
                      <a:endParaRPr lang="ru-RU" sz="1100" b="1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</a:rPr>
                        <a:t>3. Эмоциональность. Цель игры должна быть достижимой, а оформление её - красочным и разнообразным.</a:t>
                      </a:r>
                      <a:endParaRPr lang="ru-RU" sz="1100" b="1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</a:rPr>
                        <a:t>4. </a:t>
                      </a:r>
                      <a:r>
                        <a:rPr lang="ru-RU" sz="1200" b="1" dirty="0" err="1" smtClean="0">
                          <a:solidFill>
                            <a:schemeClr val="tx2"/>
                          </a:solidFill>
                          <a:effectLst/>
                        </a:rPr>
                        <a:t>Соревновательность</a:t>
                      </a:r>
                      <a:r>
                        <a:rPr lang="ru-RU" sz="1200" b="1" dirty="0" smtClean="0">
                          <a:solidFill>
                            <a:schemeClr val="tx2"/>
                          </a:solidFill>
                          <a:effectLst/>
                        </a:rPr>
                        <a:t>. </a:t>
                      </a: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</a:rPr>
                        <a:t>В играх обязателен элемент соревнования между командами или отдельными участниками игры</a:t>
                      </a:r>
                      <a:endParaRPr lang="ru-RU" sz="1100" b="1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</a:rPr>
                        <a:t>5. Равный уровень участников. </a:t>
                      </a:r>
                      <a:endParaRPr lang="ru-RU" sz="1200" b="1" dirty="0" smtClean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solidFill>
                            <a:schemeClr val="tx2"/>
                          </a:solidFill>
                          <a:effectLst/>
                        </a:rPr>
                        <a:t>6. Добровольность </a:t>
                      </a: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</a:rPr>
                        <a:t>участия в составе </a:t>
                      </a:r>
                      <a:r>
                        <a:rPr lang="ru-RU" sz="1200" b="1" dirty="0" smtClean="0">
                          <a:solidFill>
                            <a:schemeClr val="tx2"/>
                          </a:solidFill>
                          <a:effectLst/>
                        </a:rPr>
                        <a:t>команды</a:t>
                      </a:r>
                      <a:endParaRPr lang="ru-RU" sz="1100" b="1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841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Классификация дидактических игр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132457"/>
              </p:ext>
            </p:extLst>
          </p:nvPr>
        </p:nvGraphicFramePr>
        <p:xfrm>
          <a:off x="395536" y="1916832"/>
          <a:ext cx="8424862" cy="40324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2005"/>
                <a:gridCol w="1418072"/>
                <a:gridCol w="1418072"/>
                <a:gridCol w="1265884"/>
                <a:gridCol w="1561463"/>
                <a:gridCol w="1379366"/>
              </a:tblGrid>
              <a:tr h="47204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98" marR="67798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Имитационные игры</a:t>
                      </a:r>
                      <a:endParaRPr lang="ru-RU" sz="11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98" marR="6779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Игры-соревнования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98" marR="67798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Символические игры, игры с раздаточным материалом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98" marR="67798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Занимательные задания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98" marR="67798" marT="0" marB="0"/>
                </a:tc>
              </a:tr>
              <a:tr h="7314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</a:rPr>
                        <a:t>деловые игры</a:t>
                      </a:r>
                      <a:endParaRPr lang="ru-RU" sz="1100" b="1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ru-RU" sz="1100" b="1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98" marR="677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</a:rPr>
                        <a:t>ролевые игры</a:t>
                      </a:r>
                      <a:endParaRPr lang="ru-RU" sz="1100" b="1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98" marR="67798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89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Примеры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98" marR="677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</a:rPr>
                        <a:t>1.Работа НИИ: «Способы </a:t>
                      </a:r>
                      <a:r>
                        <a:rPr lang="ru-RU" sz="1200" b="1" dirty="0" smtClean="0">
                          <a:solidFill>
                            <a:schemeClr val="tx2"/>
                          </a:solidFill>
                          <a:effectLst/>
                        </a:rPr>
                        <a:t>индицирования </a:t>
                      </a: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</a:rPr>
                        <a:t>тока</a:t>
                      </a:r>
                      <a:r>
                        <a:rPr lang="ru-RU" sz="1200" b="1" dirty="0" smtClean="0">
                          <a:solidFill>
                            <a:schemeClr val="tx2"/>
                          </a:solidFill>
                          <a:effectLst/>
                        </a:rPr>
                        <a:t>.»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2"/>
                          </a:solidFill>
                          <a:effectLst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</a:rPr>
                        <a:t>2.Урок - деловая игра "Работает институт тепловых явлений»</a:t>
                      </a:r>
                      <a:endParaRPr lang="ru-RU" sz="1100" b="1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ru-RU" sz="1100" b="1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98" marR="677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</a:rPr>
                        <a:t>1.Пресс-конференция на тему "Реактивное движение"    </a:t>
                      </a:r>
                      <a:endParaRPr lang="ru-RU" sz="1100" b="1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</a:rPr>
                        <a:t>2. Игра «Что? Где? Когда</a:t>
                      </a:r>
                      <a:r>
                        <a:rPr lang="ru-RU" sz="1200" b="1" dirty="0" smtClean="0">
                          <a:solidFill>
                            <a:schemeClr val="tx2"/>
                          </a:solidFill>
                          <a:effectLst/>
                        </a:rPr>
                        <a:t>?» -«</a:t>
                      </a: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</a:rPr>
                        <a:t>Движение и взаимодействие тел». Игры-путешествия</a:t>
                      </a:r>
                      <a:endParaRPr lang="ru-RU" sz="1100" b="1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ru-RU" sz="1100" b="1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98" marR="677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</a:rPr>
                        <a:t>1.Физический бой «Законы движения тел»</a:t>
                      </a:r>
                      <a:endParaRPr lang="ru-RU" sz="1100" b="1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r>
                        <a:rPr lang="ru-RU" sz="1200" b="1" dirty="0" smtClean="0">
                          <a:solidFill>
                            <a:schemeClr val="tx2"/>
                          </a:solidFill>
                          <a:effectLst/>
                        </a:rPr>
                        <a:t>2.Викторина</a:t>
                      </a:r>
                      <a:endParaRPr lang="ru-RU" sz="1100" b="1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2"/>
                          </a:solidFill>
                          <a:effectLst/>
                        </a:rPr>
                        <a:t>«Вперед, к звездам!».</a:t>
                      </a:r>
                      <a:endParaRPr lang="ru-RU" sz="1100" b="1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ru-RU" sz="1100" b="1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98" marR="677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</a:rPr>
                        <a:t>1.«Электрическая цепь» </a:t>
                      </a:r>
                      <a:endParaRPr lang="ru-RU" sz="1100" b="1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</a:rPr>
                        <a:t>2. «Сила» </a:t>
                      </a:r>
                      <a:r>
                        <a:rPr lang="ru-RU" sz="1200" b="1" dirty="0" smtClean="0">
                          <a:solidFill>
                            <a:schemeClr val="tx2"/>
                          </a:solidFill>
                          <a:effectLst/>
                        </a:rPr>
                        <a:t>3.Физическое </a:t>
                      </a: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</a:rPr>
                        <a:t>домино</a:t>
                      </a:r>
                      <a:endParaRPr lang="ru-RU" sz="1100" b="1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98" marR="677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2"/>
                          </a:solidFill>
                          <a:effectLst/>
                        </a:rPr>
                        <a:t>1.«Крестики-нолики</a:t>
                      </a: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</a:rPr>
                        <a:t>».</a:t>
                      </a:r>
                      <a:endParaRPr lang="ru-RU" sz="1100" b="1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2"/>
                          </a:solidFill>
                          <a:effectLst/>
                        </a:rPr>
                        <a:t>2.Кроссворды, </a:t>
                      </a:r>
                      <a:r>
                        <a:rPr lang="ru-RU" sz="1100" b="1" dirty="0" smtClean="0">
                          <a:solidFill>
                            <a:schemeClr val="tx2"/>
                          </a:solidFill>
                          <a:effectLst/>
                        </a:rPr>
                        <a:t>р</a:t>
                      </a:r>
                      <a:r>
                        <a:rPr lang="ru-RU" sz="1200" b="1" dirty="0" smtClean="0">
                          <a:solidFill>
                            <a:schemeClr val="tx2"/>
                          </a:solidFill>
                          <a:effectLst/>
                        </a:rPr>
                        <a:t>ебусы. </a:t>
                      </a:r>
                      <a:endParaRPr lang="ru-RU" sz="1100" b="1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2"/>
                          </a:solidFill>
                          <a:effectLst/>
                        </a:rPr>
                        <a:t>3. Инсценировки.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98" marR="6779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736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2625741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/>
              <a:t>Дает возможность учащемуся </a:t>
            </a:r>
            <a:r>
              <a:rPr lang="ru-RU" b="1" dirty="0" smtClean="0"/>
              <a:t>понять личные мотивы учения</a:t>
            </a:r>
            <a:r>
              <a:rPr lang="ru-RU" b="1" dirty="0"/>
              <a:t>, сформировать универсальные  способы познания,  то есть формировать цели и программы собственной самостоятельной деятельности и предвидеть ее ближайшие </a:t>
            </a:r>
            <a:r>
              <a:rPr lang="ru-RU" b="1" dirty="0" smtClean="0"/>
              <a:t>результаты, учит личной саморегуляции и самоорганизации  в коллективе.</a:t>
            </a:r>
            <a:endParaRPr lang="ru-RU" b="1" dirty="0"/>
          </a:p>
          <a:p>
            <a:pPr algn="just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Дидактическая игра</a:t>
            </a:r>
          </a:p>
        </p:txBody>
      </p:sp>
    </p:spTree>
    <p:extLst>
      <p:ext uri="{BB962C8B-B14F-4D97-AF65-F5344CB8AC3E}">
        <p14:creationId xmlns:p14="http://schemas.microsoft.com/office/powerpoint/2010/main" val="273439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fontAlgn="t"/>
            <a:r>
              <a:rPr lang="ru-RU" altLang="ru-RU" b="1" dirty="0"/>
              <a:t>1. Определить  дидактическую цель игры на основе требований к результатам  в рамках ФГОС.</a:t>
            </a:r>
          </a:p>
          <a:p>
            <a:pPr algn="just" fontAlgn="t"/>
            <a:r>
              <a:rPr lang="ru-RU" altLang="ru-RU" b="1" dirty="0"/>
              <a:t>2. Сформулировать дидактическую задачу.</a:t>
            </a:r>
          </a:p>
          <a:p>
            <a:pPr algn="just" fontAlgn="t"/>
            <a:r>
              <a:rPr lang="ru-RU" altLang="ru-RU" b="1" dirty="0"/>
              <a:t>3. Определить конечные  свойства продукта и средства его получения (спрогнозировать результат).</a:t>
            </a:r>
          </a:p>
          <a:p>
            <a:pPr algn="just" fontAlgn="t"/>
            <a:r>
              <a:rPr lang="ru-RU" altLang="ru-RU" b="1" dirty="0"/>
              <a:t>4.Спрогнозировть процесс решения задач. </a:t>
            </a:r>
          </a:p>
          <a:p>
            <a:pPr algn="just" fontAlgn="t"/>
            <a:r>
              <a:rPr lang="ru-RU" altLang="ru-RU" b="1" dirty="0"/>
              <a:t>5. Определить и сформировать условия для проведения процесса.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794528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b="1" dirty="0" smtClean="0"/>
              <a:t>Дидактическая </a:t>
            </a:r>
            <a:r>
              <a:rPr lang="ru-RU" sz="4000" b="1" dirty="0"/>
              <a:t>игра –средство развития познавательного интереса учащихся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155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 fontScale="70000" lnSpcReduction="20000"/>
          </a:bodyPr>
          <a:lstStyle/>
          <a:p>
            <a:pPr lvl="0" fontAlgn="t"/>
            <a:r>
              <a:rPr lang="ru-RU" dirty="0" smtClean="0"/>
              <a:t>Федеральные образовательные государственные стандарт ы основного  и среднего (полного)  общего образования. </a:t>
            </a:r>
          </a:p>
          <a:p>
            <a:pPr lvl="0" fontAlgn="t"/>
            <a:r>
              <a:rPr lang="ru-RU" dirty="0" smtClean="0"/>
              <a:t>Вавилова </a:t>
            </a:r>
            <a:r>
              <a:rPr lang="ru-RU" dirty="0"/>
              <a:t>Л.Н., Кузина Т.С. Методические рекомендации/ Под общ. ред. В.М.. Паниной. – Кемерово: Изд-во ГОУ «КРИРПО», 2007.- 94 с.</a:t>
            </a:r>
          </a:p>
          <a:p>
            <a:pPr lvl="0" fontAlgn="t"/>
            <a:r>
              <a:rPr lang="ru-RU" dirty="0"/>
              <a:t>Дыбина О.В. Игровые технологии ознакомления дошкольников с предметным миром. Практико-ориентированная монография – М.: Педагогическое общество России, 2008. – 128 с.</a:t>
            </a:r>
          </a:p>
          <a:p>
            <a:pPr lvl="0" fontAlgn="t"/>
            <a:r>
              <a:rPr lang="ru-RU" dirty="0" smtClean="0"/>
              <a:t>Кривко-Апинян </a:t>
            </a:r>
            <a:r>
              <a:rPr lang="ru-RU" dirty="0"/>
              <a:t>Т.А. Мир игры, Эйдос, 1992. </a:t>
            </a:r>
            <a:r>
              <a:rPr lang="ru-RU" dirty="0" smtClean="0"/>
              <a:t>– </a:t>
            </a:r>
          </a:p>
          <a:p>
            <a:pPr lvl="0" fontAlgn="t"/>
            <a:r>
              <a:rPr lang="ru-RU" dirty="0"/>
              <a:t>Михайленко Т. М. Игровые технологии как вид педагогических технологий </a:t>
            </a:r>
            <a:r>
              <a:rPr lang="ru-RU" dirty="0" smtClean="0"/>
              <a:t>/ </a:t>
            </a:r>
            <a:r>
              <a:rPr lang="ru-RU" dirty="0"/>
              <a:t>Т. М. Михайленко // Педагогика: традиции и инновации: материалы междунар. науч. конф. (г. Челябинск, октябрь 2011 г.).Т. I.  — Челябинск: Два комсомольца, 2011. — С. 140-146</a:t>
            </a:r>
            <a:r>
              <a:rPr lang="ru-RU" dirty="0" smtClean="0"/>
              <a:t>.</a:t>
            </a:r>
          </a:p>
          <a:p>
            <a:r>
              <a:rPr lang="ru-RU" dirty="0" smtClean="0"/>
              <a:t>И. Я. Ланина. </a:t>
            </a:r>
            <a:r>
              <a:rPr lang="ru-RU" dirty="0"/>
              <a:t>«Формирование познавательных интересов учащихся на уроках физики» Москва, Просвещение 1995 г</a:t>
            </a:r>
            <a:r>
              <a:rPr lang="ru-RU" dirty="0" smtClean="0"/>
              <a:t>.</a:t>
            </a:r>
          </a:p>
          <a:p>
            <a:r>
              <a:rPr lang="ru-RU" dirty="0"/>
              <a:t>Ланина И.Я. 100 игр по физике.-М. Просвещ., 1995</a:t>
            </a:r>
          </a:p>
          <a:p>
            <a:r>
              <a:rPr lang="ru-RU" dirty="0"/>
              <a:t>С.А</a:t>
            </a:r>
            <a:r>
              <a:rPr lang="ru-RU" dirty="0" smtClean="0"/>
              <a:t>. Шмаков </a:t>
            </a:r>
            <a:r>
              <a:rPr lang="ru-RU" dirty="0"/>
              <a:t>«Игра и дети» Москва Просвещение 1998г.</a:t>
            </a:r>
          </a:p>
          <a:p>
            <a:r>
              <a:rPr lang="ru-RU" dirty="0"/>
              <a:t>К</a:t>
            </a:r>
            <a:r>
              <a:rPr lang="ru-RU" dirty="0" smtClean="0"/>
              <a:t>. Д. Ушинский </a:t>
            </a:r>
            <a:r>
              <a:rPr lang="ru-RU" dirty="0"/>
              <a:t>«Избранные педагогические сочинения» т.1, Москва Учпедгиз 1963г.</a:t>
            </a:r>
          </a:p>
          <a:p>
            <a:pPr lvl="0" fontAlgn="t"/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8482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b="1" dirty="0" smtClean="0"/>
              <a:t> ФГОС - организация процесса обучения на основе системно-деятельностного подхода.</a:t>
            </a:r>
          </a:p>
          <a:p>
            <a:pPr algn="just"/>
            <a:r>
              <a:rPr lang="ru-RU" b="1" dirty="0" smtClean="0"/>
              <a:t>Системно-деятельностный подход -  формирование УУД (универсальных учебных действий) – активная учебно-познавательная деятельность обучающихся - достижение результатов обучения (личностных, предметных, метапредметных) .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Игра – активная познавательная деятельность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51687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9843636"/>
              </p:ext>
            </p:extLst>
          </p:nvPr>
        </p:nvGraphicFramePr>
        <p:xfrm>
          <a:off x="1043608" y="1628800"/>
          <a:ext cx="7560841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4968553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Задачи, направленные</a:t>
                      </a:r>
                      <a:r>
                        <a:rPr lang="ru-RU" b="1" baseline="0" dirty="0" smtClean="0"/>
                        <a:t> на формирование и оценку  навыков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Дети  должны освоить, научиться сделать …, работать  с … 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Освоения</a:t>
                      </a:r>
                      <a:r>
                        <a:rPr lang="ru-RU" sz="1800" b="1" kern="1200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систематических знаний</a:t>
                      </a:r>
                      <a:endParaRPr lang="ru-RU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Модели и понятия, алгоритмы и процедуры, анализ связей между объектами и процессами </a:t>
                      </a:r>
                      <a:endParaRPr lang="ru-RU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Самостоятельного</a:t>
                      </a:r>
                      <a:r>
                        <a:rPr lang="ru-RU" sz="1800" b="1" kern="1200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приобретения, и интеграции знаний</a:t>
                      </a:r>
                      <a:endParaRPr lang="ru-RU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Сравнение, анализ, синтез, обобщение, интерпретация, оценка, классификация по родовидовым признакам, установление аналогий и причинно-следственных связей, построение рассуждения.</a:t>
                      </a:r>
                      <a:endParaRPr lang="ru-RU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Разрешения проблем  /проблемных ситуаций</a:t>
                      </a:r>
                      <a:endParaRPr lang="ru-RU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Выбор или разработка оптимального либо наиболее эффективного решения.</a:t>
                      </a:r>
                      <a:endParaRPr lang="ru-RU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Сотрудничества</a:t>
                      </a:r>
                      <a:endParaRPr lang="ru-RU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Работать в группе / паре с распределением ролей/функций и разделением ответственности за конечный результат</a:t>
                      </a:r>
                      <a:endParaRPr lang="ru-RU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Достижение результатов  через решение учебно-познавательных и учебно-практических задач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10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5223035"/>
              </p:ext>
            </p:extLst>
          </p:nvPr>
        </p:nvGraphicFramePr>
        <p:xfrm>
          <a:off x="899592" y="1700808"/>
          <a:ext cx="7560841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4968553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Задачи, направленные</a:t>
                      </a:r>
                      <a:r>
                        <a:rPr lang="ru-RU" b="1" baseline="0" dirty="0" smtClean="0"/>
                        <a:t> на формирование и оценку  навыков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Дети  должны освоить, научиться сделать …, работать  с … 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2"/>
                          </a:solidFill>
                        </a:rPr>
                        <a:t>Коммуникации</a:t>
                      </a:r>
                      <a:endParaRPr lang="ru-RU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Создание текста/высказывания с заданными параметрам: коммуникативной задачей, темой, объемом, форматом. </a:t>
                      </a:r>
                      <a:endParaRPr lang="ru-RU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2"/>
                          </a:solidFill>
                        </a:rPr>
                        <a:t>Самоорганизация  и само -регуляция</a:t>
                      </a:r>
                      <a:endParaRPr lang="ru-RU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Функции организации выполнения задания</a:t>
                      </a:r>
                      <a:endParaRPr lang="ru-RU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2"/>
                          </a:solidFill>
                        </a:rPr>
                        <a:t>Рефлексии</a:t>
                      </a:r>
                      <a:endParaRPr lang="ru-RU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Самостоятельная оценка или анализ собственной учебной деятельности</a:t>
                      </a:r>
                      <a:endParaRPr lang="ru-RU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2"/>
                          </a:solidFill>
                        </a:rPr>
                        <a:t>Формирование ценностно-смысловых</a:t>
                      </a:r>
                      <a:r>
                        <a:rPr lang="ru-RU" b="1" baseline="0" dirty="0" smtClean="0">
                          <a:solidFill>
                            <a:schemeClr val="tx2"/>
                          </a:solidFill>
                        </a:rPr>
                        <a:t> установок</a:t>
                      </a:r>
                      <a:endParaRPr lang="ru-RU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Формирование и выражение своей</a:t>
                      </a:r>
                      <a:r>
                        <a:rPr lang="ru-RU" sz="1800" b="1" kern="1200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позиции на основе представлений о нравственно-этических ценностях, аргументация.</a:t>
                      </a:r>
                      <a:endParaRPr lang="ru-RU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tx2"/>
                          </a:solidFill>
                        </a:rPr>
                        <a:t>ИКТ</a:t>
                      </a:r>
                      <a:r>
                        <a:rPr lang="ru-RU" b="1" baseline="0" dirty="0" smtClean="0">
                          <a:solidFill>
                            <a:schemeClr val="tx2"/>
                          </a:solidFill>
                        </a:rPr>
                        <a:t> компетентность</a:t>
                      </a:r>
                      <a:endParaRPr lang="ru-RU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повышение </a:t>
                      </a:r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эффективности процесса формирования вышеперечисленных навыков.</a:t>
                      </a:r>
                      <a:endParaRPr lang="ru-RU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Достижение результатов  через решение учебно-познавательных и учебно-практических задач</a:t>
            </a:r>
          </a:p>
        </p:txBody>
      </p:sp>
    </p:spTree>
    <p:extLst>
      <p:ext uri="{BB962C8B-B14F-4D97-AF65-F5344CB8AC3E}">
        <p14:creationId xmlns:p14="http://schemas.microsoft.com/office/powerpoint/2010/main" val="227435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1772816"/>
            <a:ext cx="7408333" cy="3450696"/>
          </a:xfrm>
        </p:spPr>
        <p:txBody>
          <a:bodyPr>
            <a:normAutofit fontScale="92500"/>
          </a:bodyPr>
          <a:lstStyle/>
          <a:p>
            <a:pPr indent="-182880" algn="just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/>
              <a:t>Игра </a:t>
            </a:r>
            <a:r>
              <a:rPr lang="ru-RU" b="1" dirty="0" smtClean="0"/>
              <a:t> - синтез групповой и индивидуальной активности, средство проявления и развития свойств личности.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 smtClean="0"/>
              <a:t>Игра</a:t>
            </a:r>
            <a:r>
              <a:rPr lang="ru-RU" b="1" dirty="0"/>
              <a:t>, эта жизненная лаборатория детства, дающая тот аромат, ту атмосферу молодой жизни, без которой эта пора её была бы бесполезна для человечества. </a:t>
            </a:r>
          </a:p>
          <a:p>
            <a:pPr marL="0" indent="0" algn="just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dirty="0" smtClean="0"/>
              <a:t>                                                                                           (</a:t>
            </a:r>
            <a:r>
              <a:rPr lang="ru-RU" b="1" dirty="0"/>
              <a:t>Шацкий С.А.)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/>
              <a:t>Игра - модель социального взаимодействия, средство усвоения ребенком социальных установок…</a:t>
            </a:r>
          </a:p>
          <a:p>
            <a:pPr marL="45720" indent="0" algn="just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dirty="0" smtClean="0"/>
              <a:t>                                                                                       (Леонтьев</a:t>
            </a:r>
            <a:r>
              <a:rPr lang="ru-RU" b="1" dirty="0"/>
              <a:t> Н.А.</a:t>
            </a:r>
            <a:r>
              <a:rPr lang="ru-RU" b="1" dirty="0" smtClean="0"/>
              <a:t>) 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Игра</a:t>
            </a:r>
          </a:p>
        </p:txBody>
      </p:sp>
    </p:spTree>
    <p:extLst>
      <p:ext uri="{BB962C8B-B14F-4D97-AF65-F5344CB8AC3E}">
        <p14:creationId xmlns:p14="http://schemas.microsoft.com/office/powerpoint/2010/main" val="264122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71600" y="1988840"/>
            <a:ext cx="7408333" cy="3450696"/>
          </a:xfrm>
        </p:spPr>
        <p:txBody>
          <a:bodyPr>
            <a:normAutofit lnSpcReduction="10000"/>
          </a:bodyPr>
          <a:lstStyle/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/>
              <a:t>Дидактическая игра (игра обучающая) – это вид деятельности, занимаясь которой, дети учатся.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/>
              <a:t>Мотивация игры лежит в самом процессе выполнения данной деятельности.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/>
              <a:t>Игра эмоционально окрашивает монотонную деятельность по запоминанию, повторению, закреплению или усвоению информации, и активизирует все психические процессы и функции ребенка.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b="1" dirty="0" smtClean="0"/>
              <a:t>Игра - как дидактический метод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11250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71600" y="3068960"/>
            <a:ext cx="7408333" cy="2121685"/>
          </a:xfrm>
        </p:spPr>
        <p:txBody>
          <a:bodyPr/>
          <a:lstStyle/>
          <a:p>
            <a:pPr algn="just"/>
            <a:r>
              <a:rPr lang="ru-RU" altLang="ru-RU" b="1" dirty="0"/>
              <a:t>Игра – развивающая деятельность, принцип, метод и форма жизнедеятельности, зона социализации, защищенности, </a:t>
            </a:r>
            <a:r>
              <a:rPr lang="ru-RU" altLang="ru-RU" b="1" dirty="0" smtClean="0"/>
              <a:t>самореабилитации, </a:t>
            </a:r>
            <a:r>
              <a:rPr lang="ru-RU" altLang="ru-RU" b="1" dirty="0"/>
              <a:t>сотрудничества, содружества, сотворчества с детьми и взрослыми.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Игра - как личностно-значимая  деятельность ученика</a:t>
            </a:r>
          </a:p>
        </p:txBody>
      </p:sp>
    </p:spTree>
    <p:extLst>
      <p:ext uri="{BB962C8B-B14F-4D97-AF65-F5344CB8AC3E}">
        <p14:creationId xmlns:p14="http://schemas.microsoft.com/office/powerpoint/2010/main" val="282928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altLang="ru-RU" b="1" dirty="0"/>
              <a:t>Дидактическая игра из педагогического приема превращается  в элемент игровой технологии</a:t>
            </a:r>
          </a:p>
          <a:p>
            <a:pPr algn="just"/>
            <a:r>
              <a:rPr lang="ru-RU" altLang="ru-RU" b="1" dirty="0" smtClean="0"/>
              <a:t>Игровая  </a:t>
            </a:r>
            <a:r>
              <a:rPr lang="ru-RU" altLang="ru-RU" b="1" dirty="0"/>
              <a:t>технология – это </a:t>
            </a:r>
            <a:r>
              <a:rPr lang="ru-RU" altLang="ru-RU" b="1" dirty="0" smtClean="0"/>
              <a:t>проектирование </a:t>
            </a:r>
            <a:r>
              <a:rPr lang="ru-RU" altLang="ru-RU" b="1" dirty="0"/>
              <a:t>и </a:t>
            </a:r>
            <a:r>
              <a:rPr lang="ru-RU" altLang="ru-RU" b="1" dirty="0" smtClean="0"/>
              <a:t>воспроизведение педагогических действий, имеющих своей целью ясно и четко сформулированный результат в виде дидактической цели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 условиях перехода на ФГОС</a:t>
            </a:r>
          </a:p>
        </p:txBody>
      </p:sp>
    </p:spTree>
    <p:extLst>
      <p:ext uri="{BB962C8B-B14F-4D97-AF65-F5344CB8AC3E}">
        <p14:creationId xmlns:p14="http://schemas.microsoft.com/office/powerpoint/2010/main" val="5095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/>
              <a:t>Структурными единицами игры можно считать роли, которые берут на себя играющие, сюжет и отношения, которые передаются в игре и  воспроизводятся играющими,  правила игры, которым играющие подчиняются</a:t>
            </a:r>
            <a:r>
              <a:rPr lang="ru-RU" b="1" dirty="0" smtClean="0"/>
              <a:t>. </a:t>
            </a:r>
          </a:p>
          <a:p>
            <a:pPr marL="0" indent="0" algn="just">
              <a:buNone/>
            </a:pPr>
            <a:r>
              <a:rPr lang="ru-RU" b="1" dirty="0" smtClean="0"/>
              <a:t>                                                                            (Эльконин Л.Д.)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Структура дидактической игры</a:t>
            </a:r>
          </a:p>
        </p:txBody>
      </p:sp>
    </p:spTree>
    <p:extLst>
      <p:ext uri="{BB962C8B-B14F-4D97-AF65-F5344CB8AC3E}">
        <p14:creationId xmlns:p14="http://schemas.microsoft.com/office/powerpoint/2010/main" val="87977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108</TotalTime>
  <Words>982</Words>
  <Application>Microsoft Office PowerPoint</Application>
  <PresentationFormat>Экран (4:3)</PresentationFormat>
  <Paragraphs>122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Волна</vt:lpstr>
      <vt:lpstr>Дидактические игры как средство развития познавательного интереса учащихся при обучении физики </vt:lpstr>
      <vt:lpstr>Игра – активная познавательная деятельность </vt:lpstr>
      <vt:lpstr>Достижение результатов  через решение учебно-познавательных и учебно-практических задач</vt:lpstr>
      <vt:lpstr>Достижение результатов  через решение учебно-познавательных и учебно-практических задач</vt:lpstr>
      <vt:lpstr>Игра</vt:lpstr>
      <vt:lpstr> Игра - как дидактический метод</vt:lpstr>
      <vt:lpstr>Игра - как личностно-значимая  деятельность ученика</vt:lpstr>
      <vt:lpstr>В условиях перехода на ФГОС</vt:lpstr>
      <vt:lpstr>Структура дидактической игры</vt:lpstr>
      <vt:lpstr>Структура дидактической игры</vt:lpstr>
      <vt:lpstr> Требования к дидактическим играм </vt:lpstr>
      <vt:lpstr>Классификация дидактических игр</vt:lpstr>
      <vt:lpstr>Дидактическая игра</vt:lpstr>
      <vt:lpstr> Дидактическая игра –средство развития познавательного интереса учащихся </vt:lpstr>
      <vt:lpstr>Источники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Дидактические игры как средство развития познавательного интереса учащихся при обучении физики</dc:title>
  <dc:creator>Админ</dc:creator>
  <cp:lastModifiedBy>Админ</cp:lastModifiedBy>
  <cp:revision>12</cp:revision>
  <dcterms:created xsi:type="dcterms:W3CDTF">2014-05-15T12:36:15Z</dcterms:created>
  <dcterms:modified xsi:type="dcterms:W3CDTF">2014-05-15T14:25:03Z</dcterms:modified>
</cp:coreProperties>
</file>