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CF9029-DF78-4FAE-95F9-0D4B277097B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19FA5B-EA90-4C9D-B9EC-D51A6C4204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0476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Дидактические игры как средство развития познавательного интереса учащихся при обучении физики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645024"/>
            <a:ext cx="4572000" cy="1473200"/>
          </a:xfrm>
        </p:spPr>
        <p:txBody>
          <a:bodyPr/>
          <a:lstStyle/>
          <a:p>
            <a:pPr algn="l"/>
            <a:r>
              <a:rPr lang="ru-RU" altLang="ru-RU" b="1" dirty="0" smtClean="0">
                <a:solidFill>
                  <a:schemeClr val="tx2"/>
                </a:solidFill>
              </a:rPr>
              <a:t>Подготовила  </a:t>
            </a:r>
            <a:r>
              <a:rPr lang="ru-RU" altLang="ru-RU" b="1" dirty="0">
                <a:solidFill>
                  <a:schemeClr val="tx2"/>
                </a:solidFill>
              </a:rPr>
              <a:t>Семенова Н. </a:t>
            </a:r>
            <a:r>
              <a:rPr lang="ru-RU" altLang="ru-RU" b="1" dirty="0" smtClean="0">
                <a:solidFill>
                  <a:schemeClr val="tx2"/>
                </a:solidFill>
              </a:rPr>
              <a:t>В.</a:t>
            </a:r>
          </a:p>
          <a:p>
            <a:pPr algn="l"/>
            <a:r>
              <a:rPr lang="ru-RU" altLang="ru-RU" b="1" dirty="0" smtClean="0">
                <a:solidFill>
                  <a:schemeClr val="tx2"/>
                </a:solidFill>
              </a:rPr>
              <a:t>учитель </a:t>
            </a:r>
            <a:r>
              <a:rPr lang="ru-RU" altLang="ru-RU" b="1" dirty="0">
                <a:solidFill>
                  <a:schemeClr val="tx2"/>
                </a:solidFill>
              </a:rPr>
              <a:t>физики МБОУ  </a:t>
            </a:r>
            <a:r>
              <a:rPr lang="ru-RU" altLang="ru-RU" b="1" dirty="0" smtClean="0">
                <a:solidFill>
                  <a:schemeClr val="tx2"/>
                </a:solidFill>
              </a:rPr>
              <a:t>                                                                           лицей </a:t>
            </a:r>
            <a:r>
              <a:rPr lang="ru-RU" altLang="ru-RU" b="1" dirty="0">
                <a:solidFill>
                  <a:schemeClr val="tx2"/>
                </a:solidFill>
              </a:rPr>
              <a:t>им. </a:t>
            </a:r>
            <a:r>
              <a:rPr lang="ru-RU" altLang="ru-RU" b="1" dirty="0" smtClean="0">
                <a:solidFill>
                  <a:schemeClr val="tx2"/>
                </a:solidFill>
              </a:rPr>
              <a:t>генерал-майора </a:t>
            </a:r>
            <a:r>
              <a:rPr lang="ru-RU" altLang="ru-RU" b="1" dirty="0">
                <a:solidFill>
                  <a:schemeClr val="tx2"/>
                </a:solidFill>
              </a:rPr>
              <a:t>Хисматулина В. И.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61653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2"/>
                </a:solidFill>
              </a:rPr>
              <a:t>15.05.2014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891474"/>
              </p:ext>
            </p:extLst>
          </p:nvPr>
        </p:nvGraphicFramePr>
        <p:xfrm>
          <a:off x="1043608" y="2348880"/>
          <a:ext cx="7447930" cy="3409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195"/>
                <a:gridCol w="1275037"/>
                <a:gridCol w="1872208"/>
                <a:gridCol w="1944216"/>
                <a:gridCol w="1543274"/>
              </a:tblGrid>
              <a:tr h="2696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10435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Структура </a:t>
                      </a:r>
                      <a:r>
                        <a:rPr lang="ru-RU" sz="1200" b="1" dirty="0">
                          <a:effectLst/>
                        </a:rPr>
                        <a:t>дидактической игры в формате новых игровых технологий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Содержание дидактической игры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Для ученика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Игровая задача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Игровое действие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</a:rPr>
                        <a:t>Правила игры</a:t>
                      </a:r>
                      <a:endParaRPr lang="ru-RU" sz="11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</a:rPr>
                        <a:t>Результаты (подведение итогов)</a:t>
                      </a:r>
                      <a:endParaRPr lang="ru-RU" sz="11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2323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Для учителя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Учебно- практическая задача, обусловленная  целью урока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Формирование умений и навыков, а также умений их оценивать.  Употребление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дидактических единиц, операций с ними для реализации системно-деятельностного подхода 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Управление деятельностью учащихся, установление взаимоотношений между детьми, между детьми и учителем с целью развития/формирования УУД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Анализ результативности решения учебно-практических задач и достижения цели урока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дидактической игры</a:t>
            </a:r>
          </a:p>
        </p:txBody>
      </p:sp>
    </p:spTree>
    <p:extLst>
      <p:ext uri="{BB962C8B-B14F-4D97-AF65-F5344CB8AC3E}">
        <p14:creationId xmlns:p14="http://schemas.microsoft.com/office/powerpoint/2010/main" val="5651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Требования </a:t>
            </a:r>
            <a:r>
              <a:rPr lang="ru-RU" b="1" dirty="0"/>
              <a:t>к дидактическим играм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90837"/>
              </p:ext>
            </p:extLst>
          </p:nvPr>
        </p:nvGraphicFramePr>
        <p:xfrm>
          <a:off x="611560" y="2276872"/>
          <a:ext cx="8064896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1552"/>
                <a:gridCol w="4033344"/>
              </a:tblGrid>
              <a:tr h="2834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Принципы создания дидактических игр, предъявляемые к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деятельности учителя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деятельности ученика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823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1.Игры должны соответствовать определенным учебно-воспитательным задачам, программным требованиям к знаниям, умениям, навыкам, требованиям стандарта.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2. Игры должны соответствовать изучаемому материалу и строиться с учетом подготовленности учащихся и их психологических особенностей.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3. Игры должны базироваться на определенном дидактическом материале и методике его применения.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 Самостоятельность. Способствует формированию у учащихся чувства ответственности за выполняемую работу, веру в свои потенциальные возможности.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2. Творчество. 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3. Эмоциональность. Цель игры должна быть достижимой, а оформление её - красочным и разнообразным.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4. </a:t>
                      </a:r>
                      <a:r>
                        <a:rPr lang="ru-RU" sz="1200" b="1" dirty="0" err="1" smtClean="0">
                          <a:solidFill>
                            <a:schemeClr val="tx2"/>
                          </a:solidFill>
                          <a:effectLst/>
                        </a:rPr>
                        <a:t>Соревновательность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В играх обязателен элемент соревнования между командами или отдельными участниками игры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5. Равный уровень участников. </a:t>
                      </a:r>
                      <a:endParaRPr lang="ru-RU" sz="12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6. Добровольность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участия в составе 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команды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дидактических игр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32457"/>
              </p:ext>
            </p:extLst>
          </p:nvPr>
        </p:nvGraphicFramePr>
        <p:xfrm>
          <a:off x="395536" y="1916832"/>
          <a:ext cx="8424862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005"/>
                <a:gridCol w="1418072"/>
                <a:gridCol w="1418072"/>
                <a:gridCol w="1265884"/>
                <a:gridCol w="1561463"/>
                <a:gridCol w="1379366"/>
              </a:tblGrid>
              <a:tr h="4720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Имитационные игры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Игры-соревнования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Символические игры, игры с раздаточным материалом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Занимательные задания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</a:tr>
              <a:tr h="731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деловые игры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ролевые игры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Примеры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1.Работа НИИ: «Способы 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индицирования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тока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.»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2.Урок - деловая игра "Работает институт тепловых явлений»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1.Пресс-конференция на тему "Реактивное движение"    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2. Игра «Что? Где? Когда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?» -«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Движение и взаимодействие тел». Игры-путешествия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1.Физический бой «Законы движения тел»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2.Викторина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«Вперед, к звездам!».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1.«Электрическая цепь» 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2. «Сила» 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3.Физическое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домино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1.«Крестики-нолики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».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2.Кроссворды, </a:t>
                      </a:r>
                      <a:r>
                        <a:rPr lang="ru-RU" sz="1100" b="1" dirty="0" smtClean="0">
                          <a:solidFill>
                            <a:schemeClr val="tx2"/>
                          </a:solidFill>
                          <a:effectLst/>
                        </a:rPr>
                        <a:t>р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ебусы. 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</a:rPr>
                        <a:t>3. Инсценировки.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98" marR="677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3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62574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Дает возможность учащемуся </a:t>
            </a:r>
            <a:r>
              <a:rPr lang="ru-RU" b="1" dirty="0" smtClean="0"/>
              <a:t>понять личные мотивы учения</a:t>
            </a:r>
            <a:r>
              <a:rPr lang="ru-RU" b="1" dirty="0"/>
              <a:t>, сформировать универсальные  способы познания,  то есть формировать цели и программы собственной самостоятельной деятельности и предвидеть ее ближайшие </a:t>
            </a:r>
            <a:r>
              <a:rPr lang="ru-RU" b="1" dirty="0" smtClean="0"/>
              <a:t>результаты, учит личной саморегуляции и самоорганизации  в коллективе.</a:t>
            </a:r>
            <a:endParaRPr lang="ru-RU" b="1" dirty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Дидактическая игра</a:t>
            </a:r>
          </a:p>
        </p:txBody>
      </p:sp>
    </p:spTree>
    <p:extLst>
      <p:ext uri="{BB962C8B-B14F-4D97-AF65-F5344CB8AC3E}">
        <p14:creationId xmlns:p14="http://schemas.microsoft.com/office/powerpoint/2010/main" val="2734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t"/>
            <a:r>
              <a:rPr lang="ru-RU" altLang="ru-RU" b="1" dirty="0"/>
              <a:t>1. Определить  дидактическую цель игры на основе требований к результатам  в рамках ФГОС.</a:t>
            </a:r>
          </a:p>
          <a:p>
            <a:pPr algn="just" fontAlgn="t"/>
            <a:r>
              <a:rPr lang="ru-RU" altLang="ru-RU" b="1" dirty="0"/>
              <a:t>2. Сформулировать дидактическую задачу.</a:t>
            </a:r>
          </a:p>
          <a:p>
            <a:pPr algn="just" fontAlgn="t"/>
            <a:r>
              <a:rPr lang="ru-RU" altLang="ru-RU" b="1" dirty="0"/>
              <a:t>3. Определить конечные  свойства продукта и средства его получения (спрогнозировать результат).</a:t>
            </a:r>
          </a:p>
          <a:p>
            <a:pPr algn="just" fontAlgn="t"/>
            <a:r>
              <a:rPr lang="ru-RU" altLang="ru-RU" b="1" dirty="0"/>
              <a:t>4.Спрогнозировть процесс решения задач. </a:t>
            </a:r>
          </a:p>
          <a:p>
            <a:pPr algn="just" fontAlgn="t"/>
            <a:r>
              <a:rPr lang="ru-RU" altLang="ru-RU" b="1" dirty="0"/>
              <a:t>5. Определить и сформировать условия для проведения процесса.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Дидактическая </a:t>
            </a:r>
            <a:r>
              <a:rPr lang="ru-RU" sz="4000" b="1" dirty="0"/>
              <a:t>игра –средство развития познавательного интереса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5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0000" lnSpcReduction="20000"/>
          </a:bodyPr>
          <a:lstStyle/>
          <a:p>
            <a:pPr lvl="0" fontAlgn="t"/>
            <a:r>
              <a:rPr lang="ru-RU" dirty="0" smtClean="0"/>
              <a:t>Федеральные образовательные государственные стандарт ы основного  и среднего (полного)  общего образования. </a:t>
            </a:r>
          </a:p>
          <a:p>
            <a:pPr lvl="0" fontAlgn="t"/>
            <a:r>
              <a:rPr lang="ru-RU" dirty="0" smtClean="0"/>
              <a:t>Вавилова </a:t>
            </a:r>
            <a:r>
              <a:rPr lang="ru-RU" dirty="0"/>
              <a:t>Л.Н., Кузина Т.С. Методические рекомендации/ Под общ. ред. В.М.. Паниной. – Кемерово: Изд-во ГОУ «КРИРПО», 2007.- 94 с.</a:t>
            </a:r>
          </a:p>
          <a:p>
            <a:pPr lvl="0" fontAlgn="t"/>
            <a:r>
              <a:rPr lang="ru-RU" dirty="0"/>
              <a:t>Дыбина О.В. Игровые технологии ознакомления дошкольников с предметным миром. Практико-ориентированная монография – М.: Педагогическое общество России, 2008. – 128 с.</a:t>
            </a:r>
          </a:p>
          <a:p>
            <a:pPr lvl="0" fontAlgn="t"/>
            <a:r>
              <a:rPr lang="ru-RU" dirty="0" smtClean="0"/>
              <a:t>Кривко-Апинян </a:t>
            </a:r>
            <a:r>
              <a:rPr lang="ru-RU" dirty="0"/>
              <a:t>Т.А. Мир игры, Эйдос, 1992. </a:t>
            </a:r>
            <a:r>
              <a:rPr lang="ru-RU" dirty="0" smtClean="0"/>
              <a:t>– </a:t>
            </a:r>
          </a:p>
          <a:p>
            <a:pPr lvl="0" fontAlgn="t"/>
            <a:r>
              <a:rPr lang="ru-RU" dirty="0"/>
              <a:t>Михайленко Т. М. Игровые технологии как вид педагогических технологий </a:t>
            </a:r>
            <a:r>
              <a:rPr lang="ru-RU" dirty="0" smtClean="0"/>
              <a:t>/ </a:t>
            </a:r>
            <a:r>
              <a:rPr lang="ru-RU" dirty="0"/>
              <a:t>Т. М. Михайленко // Педагогика: традиции и инновации: материалы междунар. науч. конф. (г. Челябинск, октябрь 2011 г.).Т. I.  — Челябинск: Два комсомольца, 2011. — С. 140-146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И. Я. Ланина. </a:t>
            </a:r>
            <a:r>
              <a:rPr lang="ru-RU" dirty="0"/>
              <a:t>«Формирование познавательных интересов учащихся на уроках физики» Москва, Просвещение 1995 г</a:t>
            </a:r>
            <a:r>
              <a:rPr lang="ru-RU" dirty="0" smtClean="0"/>
              <a:t>.</a:t>
            </a:r>
          </a:p>
          <a:p>
            <a:r>
              <a:rPr lang="ru-RU" dirty="0"/>
              <a:t>Ланина И.Я. 100 игр по физике.-М. Просвещ., 1995</a:t>
            </a:r>
          </a:p>
          <a:p>
            <a:r>
              <a:rPr lang="ru-RU" dirty="0"/>
              <a:t>С.А</a:t>
            </a:r>
            <a:r>
              <a:rPr lang="ru-RU" dirty="0" smtClean="0"/>
              <a:t>. Шмаков </a:t>
            </a:r>
            <a:r>
              <a:rPr lang="ru-RU" dirty="0"/>
              <a:t>«Игра и дети» Москва Просвещение 1998г.</a:t>
            </a:r>
          </a:p>
          <a:p>
            <a:r>
              <a:rPr lang="ru-RU" dirty="0"/>
              <a:t>К</a:t>
            </a:r>
            <a:r>
              <a:rPr lang="ru-RU" dirty="0" smtClean="0"/>
              <a:t>. Д. Ушинский </a:t>
            </a:r>
            <a:r>
              <a:rPr lang="ru-RU" dirty="0"/>
              <a:t>«Избранные педагогические сочинения» т.1, Москва Учпедгиз 1963г.</a:t>
            </a:r>
          </a:p>
          <a:p>
            <a:pPr lvl="0" fontAlgn="t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4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 ФГОС - организация процесса обучения на основе системно-деятельностного подхода.</a:t>
            </a:r>
          </a:p>
          <a:p>
            <a:pPr algn="just"/>
            <a:r>
              <a:rPr lang="ru-RU" b="1" dirty="0" smtClean="0"/>
              <a:t>Системно-деятельностный подход -  формирование УУД (универсальных учебных действий) – активная учебно-познавательная деятельность обучающихся - достижение результатов обучения (личностных, предметных, метапредметных) 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Игра – активная познавательная деятельность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68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43636"/>
              </p:ext>
            </p:extLst>
          </p:nvPr>
        </p:nvGraphicFramePr>
        <p:xfrm>
          <a:off x="1043608" y="1628800"/>
          <a:ext cx="756084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49685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Задачи, направленные</a:t>
                      </a:r>
                      <a:r>
                        <a:rPr lang="ru-RU" b="1" baseline="0" dirty="0" smtClean="0"/>
                        <a:t> на формирование и оценку  навыков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 должны освоить, научиться сделать …, работать  с …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Освоения</a:t>
                      </a: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систематических знаний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Модели и понятия, алгоритмы и процедуры, анализ связей между объектами и процессами 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Самостоятельного</a:t>
                      </a: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приобретения, и интеграции знаний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Сравнение, анализ, синтез, обобщение, интерпретация, оценка, классификация по родовидовым признакам, установление аналогий и причинно-следственных связей, построение рассуждения.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Разрешения проблем  /проблемных ситуаций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или разработка оптимального либо наиболее эффективного решения.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Сотрудничества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Работать в группе / паре с распределением ролей/функций и разделением ответственности за конечный результат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Достижение результатов  через решение учебно-познавательных и учебно-практических задач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223035"/>
              </p:ext>
            </p:extLst>
          </p:nvPr>
        </p:nvGraphicFramePr>
        <p:xfrm>
          <a:off x="899592" y="1700808"/>
          <a:ext cx="756084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49685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Задачи, направленные</a:t>
                      </a:r>
                      <a:r>
                        <a:rPr lang="ru-RU" b="1" baseline="0" dirty="0" smtClean="0"/>
                        <a:t> на формирование и оценку  навыков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 должны освоить, научиться сделать …, работать  с …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Коммуникации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текста/высказывания с заданными параметрам: коммуникативной задачей, темой, объемом, форматом. 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Самоорганизация  и само -регуляция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Функции организации выполнения задания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Рефлексии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оценка или анализ собственной учебной деятельности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Формирование ценностно-смысловых</a:t>
                      </a:r>
                      <a:r>
                        <a:rPr lang="ru-RU" b="1" baseline="0" dirty="0" smtClean="0">
                          <a:solidFill>
                            <a:schemeClr val="tx2"/>
                          </a:solidFill>
                        </a:rPr>
                        <a:t> установок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и выражение своей</a:t>
                      </a: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позиции на основе представлений о нравственно-этических ценностях, аргументация.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ИКТ</a:t>
                      </a:r>
                      <a:r>
                        <a:rPr lang="ru-RU" b="1" baseline="0" dirty="0" smtClean="0">
                          <a:solidFill>
                            <a:schemeClr val="tx2"/>
                          </a:solidFill>
                        </a:rPr>
                        <a:t> компетентность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эффективности процесса формирования вышеперечисленных навыков.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Достижение результатов  через решение учебно-познавательных и учебно-практических задач</a:t>
            </a:r>
          </a:p>
        </p:txBody>
      </p:sp>
    </p:spTree>
    <p:extLst>
      <p:ext uri="{BB962C8B-B14F-4D97-AF65-F5344CB8AC3E}">
        <p14:creationId xmlns:p14="http://schemas.microsoft.com/office/powerpoint/2010/main" val="22743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 fontScale="92500"/>
          </a:bodyPr>
          <a:lstStyle/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/>
              <a:t>Игра </a:t>
            </a:r>
            <a:r>
              <a:rPr lang="ru-RU" b="1" dirty="0" smtClean="0"/>
              <a:t> - синтез групповой и индивидуальной активности, средство проявления и развития свойств личности.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Игра</a:t>
            </a:r>
            <a:r>
              <a:rPr lang="ru-RU" b="1" dirty="0"/>
              <a:t>, эта жизненная лаборатория детства, дающая тот аромат, ту атмосферу молодой жизни, без которой эта пора её была бы бесполезна для человечества. 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/>
              <a:t>                                                                                           (</a:t>
            </a:r>
            <a:r>
              <a:rPr lang="ru-RU" b="1" dirty="0"/>
              <a:t>Шацкий С.А.)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/>
              <a:t>Игра - модель социального взаимодействия, средство усвоения ребенком социальных установок…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/>
              <a:t>                                                                                       (Леонтьев</a:t>
            </a:r>
            <a:r>
              <a:rPr lang="ru-RU" b="1" dirty="0"/>
              <a:t> Н.А.</a:t>
            </a:r>
            <a:r>
              <a:rPr lang="ru-RU" b="1" dirty="0" smtClean="0"/>
              <a:t>)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Игра</a:t>
            </a:r>
          </a:p>
        </p:txBody>
      </p:sp>
    </p:spTree>
    <p:extLst>
      <p:ext uri="{BB962C8B-B14F-4D97-AF65-F5344CB8AC3E}">
        <p14:creationId xmlns:p14="http://schemas.microsoft.com/office/powerpoint/2010/main" val="26412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88840"/>
            <a:ext cx="7408333" cy="3450696"/>
          </a:xfrm>
        </p:spPr>
        <p:txBody>
          <a:bodyPr>
            <a:normAutofit lnSpcReduction="10000"/>
          </a:bodyPr>
          <a:lstStyle/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/>
              <a:t>Дидактическая игра (игра обучающая) – это вид деятельности, занимаясь которой, дети учатся.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/>
              <a:t>Мотивация игры лежит в самом процессе выполнения данной деятельности.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/>
              <a:t>Игра эмоционально окрашивает монотонную деятельность по запоминанию, повторению, закреплению или усвоению информации, и активизирует все психические процессы и функции ребенка.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Игра - как дидактический метод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25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3068960"/>
            <a:ext cx="7408333" cy="2121685"/>
          </a:xfrm>
        </p:spPr>
        <p:txBody>
          <a:bodyPr/>
          <a:lstStyle/>
          <a:p>
            <a:pPr algn="just"/>
            <a:r>
              <a:rPr lang="ru-RU" altLang="ru-RU" b="1" dirty="0"/>
              <a:t>Игра – развивающая деятельность, принцип, метод и форма жизнедеятельности, зона социализации, защищенности, </a:t>
            </a:r>
            <a:r>
              <a:rPr lang="ru-RU" altLang="ru-RU" b="1" dirty="0" smtClean="0"/>
              <a:t>самореабилитации, </a:t>
            </a:r>
            <a:r>
              <a:rPr lang="ru-RU" altLang="ru-RU" b="1" dirty="0"/>
              <a:t>сотрудничества, содружества, сотворчества с детьми и взрослыми.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Игра - как личностно-значимая  деятельность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28292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dirty="0"/>
              <a:t>Дидактическая игра из педагогического приема превращается  в элемент игровой технологии</a:t>
            </a:r>
          </a:p>
          <a:p>
            <a:pPr algn="just"/>
            <a:r>
              <a:rPr lang="ru-RU" altLang="ru-RU" b="1" dirty="0" smtClean="0"/>
              <a:t>Игровая  </a:t>
            </a:r>
            <a:r>
              <a:rPr lang="ru-RU" altLang="ru-RU" b="1" dirty="0"/>
              <a:t>технология – это </a:t>
            </a:r>
            <a:r>
              <a:rPr lang="ru-RU" altLang="ru-RU" b="1" dirty="0" smtClean="0"/>
              <a:t>проектирование </a:t>
            </a:r>
            <a:r>
              <a:rPr lang="ru-RU" altLang="ru-RU" b="1" dirty="0"/>
              <a:t>и </a:t>
            </a:r>
            <a:r>
              <a:rPr lang="ru-RU" altLang="ru-RU" b="1" dirty="0" smtClean="0"/>
              <a:t>воспроизведение педагогических действий, имеющих своей целью ясно и четко сформулированный результат в виде дидактической цели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условиях перехода на ФГОС</a:t>
            </a:r>
          </a:p>
        </p:txBody>
      </p:sp>
    </p:spTree>
    <p:extLst>
      <p:ext uri="{BB962C8B-B14F-4D97-AF65-F5344CB8AC3E}">
        <p14:creationId xmlns:p14="http://schemas.microsoft.com/office/powerpoint/2010/main" val="509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Структурными единицами игры можно считать роли, которые берут на себя играющие, сюжет и отношения, которые передаются в игре и  воспроизводятся играющими,  правила игры, которым играющие подчиняются</a:t>
            </a:r>
            <a:r>
              <a:rPr lang="ru-RU" b="1" dirty="0" smtClean="0"/>
              <a:t>. </a:t>
            </a:r>
          </a:p>
          <a:p>
            <a:pPr marL="0" indent="0" algn="just">
              <a:buNone/>
            </a:pPr>
            <a:r>
              <a:rPr lang="ru-RU" b="1" dirty="0" smtClean="0"/>
              <a:t>                                                                            (Эльконин Л.Д.)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дидактической игры</a:t>
            </a:r>
          </a:p>
        </p:txBody>
      </p:sp>
    </p:spTree>
    <p:extLst>
      <p:ext uri="{BB962C8B-B14F-4D97-AF65-F5344CB8AC3E}">
        <p14:creationId xmlns:p14="http://schemas.microsoft.com/office/powerpoint/2010/main" val="8797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982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Дидактические игры как средство развития познавательного интереса учащихся при обучении физики </vt:lpstr>
      <vt:lpstr>Игра – активная познавательная деятельность </vt:lpstr>
      <vt:lpstr>Достижение результатов  через решение учебно-познавательных и учебно-практических задач</vt:lpstr>
      <vt:lpstr>Достижение результатов  через решение учебно-познавательных и учебно-практических задач</vt:lpstr>
      <vt:lpstr>Игра</vt:lpstr>
      <vt:lpstr> Игра - как дидактический метод</vt:lpstr>
      <vt:lpstr>Игра - как личностно-значимая  деятельность ученика</vt:lpstr>
      <vt:lpstr>В условиях перехода на ФГОС</vt:lpstr>
      <vt:lpstr>Структура дидактической игры</vt:lpstr>
      <vt:lpstr>Структура дидактической игры</vt:lpstr>
      <vt:lpstr> Требования к дидактическим играм </vt:lpstr>
      <vt:lpstr>Классификация дидактических игр</vt:lpstr>
      <vt:lpstr>Дидактическая игра</vt:lpstr>
      <vt:lpstr> Дидактическая игра –средство развития познавательного интереса учащихся </vt:lpstr>
      <vt:lpstr>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как средство развития познавательного интереса учащихся при обучении физики</dc:title>
  <dc:creator>Админ</dc:creator>
  <cp:lastModifiedBy>Админ</cp:lastModifiedBy>
  <cp:revision>12</cp:revision>
  <dcterms:created xsi:type="dcterms:W3CDTF">2014-05-15T12:36:15Z</dcterms:created>
  <dcterms:modified xsi:type="dcterms:W3CDTF">2014-05-15T14:25:03Z</dcterms:modified>
</cp:coreProperties>
</file>