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1" r:id="rId1"/>
  </p:sldMasterIdLst>
  <p:sldIdLst>
    <p:sldId id="278" r:id="rId2"/>
    <p:sldId id="277" r:id="rId3"/>
    <p:sldId id="258" r:id="rId4"/>
    <p:sldId id="265" r:id="rId5"/>
    <p:sldId id="259" r:id="rId6"/>
    <p:sldId id="275" r:id="rId7"/>
    <p:sldId id="260" r:id="rId8"/>
    <p:sldId id="262" r:id="rId9"/>
    <p:sldId id="263" r:id="rId10"/>
    <p:sldId id="266" r:id="rId11"/>
    <p:sldId id="267" r:id="rId12"/>
    <p:sldId id="269" r:id="rId13"/>
    <p:sldId id="270" r:id="rId14"/>
    <p:sldId id="280" r:id="rId15"/>
    <p:sldId id="282" r:id="rId16"/>
    <p:sldId id="273" r:id="rId17"/>
    <p:sldId id="274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ru.wikipedia.org/wiki/%D0%A3%D0%BF%D1%80%D1%83%D0%B3%D0%B8%D0%B5_%D0%B2%D0%BE%D0%BB%D0%BD%D1%8B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ru.wikipedia.org/wiki/%D0%9E%D1%80%D0%B3%D0%B0%D0%BD%D1%8B_%D1%87%D1%83%D0%B2%D1%81%D1%82%D0%B2" TargetMode="Externa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rlpreviewCACDT09H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3"/>
            <a:ext cx="4332288" cy="580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27984" y="1772816"/>
            <a:ext cx="4320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Влияние шума на человека</a:t>
            </a:r>
            <a:endParaRPr kumimoji="0" lang="ru-RU" sz="48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81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-99392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Звуки влияющие негативно на организмы</a:t>
            </a: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urlpreviewCAU02XU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680222"/>
            <a:ext cx="2663825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urlpreviewCAQIGXD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437112"/>
            <a:ext cx="3221037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urlpreviewCAHRVYO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641203"/>
            <a:ext cx="29400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39552" y="1124744"/>
            <a:ext cx="75608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5000"/>
              <a:tabLst/>
              <a:defRPr/>
            </a:pP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kumimoji="0" lang="ru-RU" sz="28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мире больше всего звуков, оказывающих отрицательное влияние и негативно действующих на нервную систему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311872"/>
            <a:ext cx="1573212" cy="2565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11872"/>
            <a:ext cx="1573213" cy="2565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859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46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Негативные звуки</a:t>
            </a: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185615"/>
              </p:ext>
            </p:extLst>
          </p:nvPr>
        </p:nvGraphicFramePr>
        <p:xfrm>
          <a:off x="827585" y="764705"/>
          <a:ext cx="7632847" cy="5544615"/>
        </p:xfrm>
        <a:graphic>
          <a:graphicData uri="http://schemas.openxmlformats.org/drawingml/2006/table">
            <a:tbl>
              <a:tblPr/>
              <a:tblGrid>
                <a:gridCol w="2804895"/>
                <a:gridCol w="1803672"/>
                <a:gridCol w="3024280"/>
              </a:tblGrid>
              <a:tr h="5988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звука</a:t>
                      </a:r>
                    </a:p>
                  </a:txBody>
                  <a:tcPr marT="45710" marB="45710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Дб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Влияние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51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 шумы</a:t>
                      </a:r>
                    </a:p>
                  </a:txBody>
                  <a:tcPr marT="45710" marB="45710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70-80 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Вызывают усталость, рассеянность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51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Концерты современных групп</a:t>
                      </a:r>
                    </a:p>
                  </a:txBody>
                  <a:tcPr marT="45710" marB="45710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110-120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Напрягающее действие на психику 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55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Реактивные самолёты</a:t>
                      </a:r>
                    </a:p>
                  </a:txBody>
                  <a:tcPr marT="45710" marB="45710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120-130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Травмирующие действие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755576" y="1268760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55576" y="2852936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55576" y="4437112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635896" y="629399"/>
            <a:ext cx="72008" cy="5751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436096" y="629399"/>
            <a:ext cx="0" cy="5751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409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636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Строение уха.</a:t>
            </a:r>
            <a:endParaRPr kumimoji="0" lang="ru-RU" sz="36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img2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68" y="1268760"/>
            <a:ext cx="3415680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1132518"/>
            <a:ext cx="46492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ru-RU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Наружное </a:t>
            </a:r>
            <a:r>
              <a:rPr kumimoji="0" lang="ru-RU" altLang="ru-RU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ухо: 1 — ушная раковина; 2 — слуховой проход; 3 — барабанная перепонка. </a:t>
            </a:r>
          </a:p>
          <a:p>
            <a:pPr marL="88900" marR="0" lvl="0" indent="-88900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ru-RU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Среднее </a:t>
            </a:r>
            <a:r>
              <a:rPr kumimoji="0" lang="ru-RU" altLang="ru-RU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ухо: 4 — полость среднего уха; 5 — слуховая труба; косточки среднего уха: молоточек (а), наковальня (б), стремечко (в). </a:t>
            </a:r>
          </a:p>
          <a:p>
            <a:pPr marR="0" lvl="0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ru-RU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Внутреннее </a:t>
            </a:r>
            <a:r>
              <a:rPr kumimoji="0" lang="ru-RU" altLang="ru-RU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ухо: 6 — улитка; 7 — слуховой нерв. </a:t>
            </a:r>
          </a:p>
          <a:p>
            <a:pPr marR="0" lvl="0" defTabSz="91440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ru-RU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Вестибулярный </a:t>
            </a:r>
            <a:r>
              <a:rPr kumimoji="0" lang="ru-RU" altLang="ru-RU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аппарат:    8 — преддверие с мешочками; 9 — полукружные каналы</a:t>
            </a:r>
          </a:p>
        </p:txBody>
      </p:sp>
    </p:spTree>
    <p:extLst>
      <p:ext uri="{BB962C8B-B14F-4D97-AF65-F5344CB8AC3E}">
        <p14:creationId xmlns:p14="http://schemas.microsoft.com/office/powerpoint/2010/main" val="141939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sheme-d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20688"/>
            <a:ext cx="54006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980728"/>
            <a:ext cx="3024336" cy="491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5000"/>
              <a:tabLst/>
              <a:defRPr/>
            </a:pPr>
            <a:r>
              <a:rPr kumimoji="0" lang="ru-RU" sz="2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Продолжительное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звука с громкостью свыше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kumimoji="0" lang="ru-RU" sz="2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Дб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вредно для здоровья человека. 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5000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высший порог для человека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r>
              <a:rPr kumimoji="0" lang="ru-RU" sz="2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Дб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-27384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Слуховой порог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81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21122" y="116632"/>
            <a:ext cx="2451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Громкость</a:t>
            </a:r>
          </a:p>
        </p:txBody>
      </p:sp>
      <p:pic>
        <p:nvPicPr>
          <p:cNvPr id="3" name="Picture 4" descr="ух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792485"/>
            <a:ext cx="1872208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764704"/>
            <a:ext cx="6120680" cy="5706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5000"/>
              <a:defRPr/>
            </a:pPr>
            <a:r>
              <a:rPr lang="ru-RU" sz="2000" kern="0" dirty="0" smtClean="0">
                <a:solidFill>
                  <a:prstClr val="black"/>
                </a:solidFill>
              </a:rPr>
              <a:t>      </a:t>
            </a:r>
            <a:r>
              <a:rPr lang="ru-RU" sz="24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Ухо </a:t>
            </a:r>
            <a:r>
              <a:rPr lang="ru-RU" sz="24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настроено воспринимать обычный звук в 55-60 децибел. Громкий звук составит 70 децибел. Но переходя все пороги нормального восприятия, сильный по интенсивности звук вызывает невероятный слуховой стресс</a:t>
            </a:r>
            <a:r>
              <a:rPr lang="ru-RU" sz="24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5000"/>
              <a:defRPr/>
            </a:pPr>
            <a:r>
              <a:rPr lang="ru-RU" sz="24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Громкость звука на площадке, где установлены стенки с мощными динамиками, используемые во время рок-концертов, достигает 120 </a:t>
            </a:r>
            <a:r>
              <a:rPr lang="ru-RU" sz="24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в </a:t>
            </a:r>
            <a:r>
              <a:rPr lang="ru-RU" sz="24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середине </a:t>
            </a:r>
            <a:r>
              <a:rPr lang="ru-RU" sz="24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площадки до 140-160 </a:t>
            </a:r>
            <a:r>
              <a:rPr lang="ru-RU" sz="24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(120 </a:t>
            </a:r>
            <a:r>
              <a:rPr lang="ru-RU" sz="24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соответствует громкости рёва взлетающего реактивного самолета в непосредственной близости, а средние величины у плейера с наушниками составляют 80-110 </a:t>
            </a:r>
            <a:r>
              <a:rPr lang="ru-RU" sz="24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</a:p>
        </p:txBody>
      </p:sp>
    </p:spTree>
    <p:extLst>
      <p:ext uri="{BB962C8B-B14F-4D97-AF65-F5344CB8AC3E}">
        <p14:creationId xmlns:p14="http://schemas.microsoft.com/office/powerpoint/2010/main" val="122057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го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84784"/>
            <a:ext cx="2592288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7" descr="громкост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777686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1812880"/>
            <a:ext cx="4752528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A3C145"/>
              </a:buClr>
              <a:buSzPct val="80000"/>
              <a:defRPr/>
            </a:pPr>
            <a:r>
              <a:rPr lang="ru-RU" sz="2000" kern="0" dirty="0" smtClean="0">
                <a:solidFill>
                  <a:prstClr val="black"/>
                </a:solidFill>
              </a:rPr>
              <a:t>  </a:t>
            </a:r>
            <a:r>
              <a:rPr lang="ru-RU" sz="24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4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такого звукового стресса, из </a:t>
            </a:r>
            <a:r>
              <a:rPr lang="ru-RU" sz="24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надпочечников </a:t>
            </a:r>
            <a:r>
              <a:rPr lang="ru-RU" sz="24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выделяется стрессовый гормон </a:t>
            </a:r>
            <a:r>
              <a:rPr lang="ru-RU" sz="24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адреналин</a:t>
            </a:r>
            <a:r>
              <a:rPr lang="ru-RU" sz="24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Такой </a:t>
            </a:r>
            <a:r>
              <a:rPr lang="ru-RU" sz="24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происходит при каждой стрессовой ситуации</a:t>
            </a:r>
            <a:r>
              <a:rPr lang="ru-RU" sz="24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воздействие раздражителя не прекращается и происходит перепроизводство адреналина, который стирает часть запечатленной в мозгу </a:t>
            </a:r>
            <a:r>
              <a:rPr lang="ru-RU" sz="24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r>
              <a:rPr lang="ru-RU" sz="24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136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40439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Действия громкой музыки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организм человека</a:t>
            </a: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86407"/>
            <a:ext cx="7200800" cy="3280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 свидетельствам врачей, постоянный шум плохо сказывается на работе многих жизненно важных органов: сердца, печени, органов пищеварения и слуха. 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Ухудшение слуха</a:t>
            </a:r>
          </a:p>
          <a:p>
            <a:pPr marL="342900" marR="0" lvl="0" indent="-342900" algn="just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Воспаление                                            среднего уха</a:t>
            </a:r>
          </a:p>
        </p:txBody>
      </p:sp>
      <p:pic>
        <p:nvPicPr>
          <p:cNvPr id="4" name="Picture 4" descr="орган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57925"/>
            <a:ext cx="2880320" cy="25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190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01322" y="334397"/>
            <a:ext cx="24593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Наушники</a:t>
            </a: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268760"/>
            <a:ext cx="4788024" cy="4142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Громкая музыка поражает клетки внутреннего уха, а если атака идет из мини-наушников то эффект усиливается сочетанием внешних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шумов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0" lvl="0" defTabSz="91440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75000"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defTabSz="91440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Безопаснее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наушники, защищающие ухо от посторонних шумов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7" descr="urlpreviewCAJCIDE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980728"/>
            <a:ext cx="1872208" cy="2307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Музыкотерапия для дете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548038"/>
            <a:ext cx="1872208" cy="2401242"/>
          </a:xfrm>
          <a:prstGeom prst="rect">
            <a:avLst/>
          </a:prstGeom>
          <a:noFill/>
          <a:ln w="47625">
            <a:solidFill>
              <a:sysClr val="window" lastClr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75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3888" y="3199616"/>
            <a:ext cx="48965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kern="1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Соблюдайте </a:t>
            </a:r>
            <a:r>
              <a:rPr lang="ru-RU" sz="2800" b="1" kern="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звуковые </a:t>
            </a:r>
            <a:r>
              <a:rPr lang="ru-RU" sz="2800" b="1" kern="1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пределы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kern="1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Слушайте спокойную музыку и природные звуки</a:t>
            </a:r>
            <a:endParaRPr lang="ru-RU" sz="2800" b="1" kern="1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kern="1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Используйте наушники больших размеров</a:t>
            </a:r>
            <a:endParaRPr lang="ru-RU" sz="2800" b="1" kern="1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urlpreviewCAS8NKR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01" y="619770"/>
            <a:ext cx="2089150" cy="2061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urlpreviewCARAHVZU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861" y="619769"/>
            <a:ext cx="2311587" cy="2061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urlpreviewCAM99V4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19770"/>
            <a:ext cx="2454024" cy="2061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арф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09" y="3163127"/>
            <a:ext cx="2454023" cy="3290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1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1325086"/>
            <a:ext cx="28083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5000"/>
              <a:defRPr/>
            </a:pPr>
            <a:r>
              <a:rPr lang="ru-RU" sz="28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В </a:t>
            </a:r>
            <a:r>
              <a:rPr lang="ru-RU" sz="2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мире</a:t>
            </a:r>
            <a:r>
              <a:rPr lang="ru-RU" sz="28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много разнообразных </a:t>
            </a:r>
            <a:r>
              <a:rPr lang="ru-RU" sz="2800" kern="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звуков. </a:t>
            </a:r>
          </a:p>
        </p:txBody>
      </p:sp>
      <p:pic>
        <p:nvPicPr>
          <p:cNvPr id="3" name="Picture 5" descr="urlpreviewCAH5IDG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275" y="980728"/>
            <a:ext cx="2016125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urlpreviewCAJKCLH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933056"/>
            <a:ext cx="2846388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urlpreviewCABBSJ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411" y="3879225"/>
            <a:ext cx="3658965" cy="2718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83568" y="46365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Распространенность звуков</a:t>
            </a:r>
          </a:p>
        </p:txBody>
      </p:sp>
      <p:pic>
        <p:nvPicPr>
          <p:cNvPr id="7" name="Picture 4" descr="луж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80" y="1196752"/>
            <a:ext cx="2304628" cy="223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75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-27384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Что такое звук?</a:t>
            </a: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603845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5000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широком смысле —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hlinkClick r:id="rId2" tooltip="Упругие волны"/>
              </a:rPr>
              <a:t>упругие волны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продольно распространяющиеся в среде и создающие в ней механические колебания </a:t>
            </a:r>
          </a:p>
        </p:txBody>
      </p:sp>
      <p:pic>
        <p:nvPicPr>
          <p:cNvPr id="4" name="Picture 7" descr="300px-Gromko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2178050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з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060848"/>
            <a:ext cx="482600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699792" y="4005064"/>
            <a:ext cx="53645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</a:rPr>
              <a:t>в узком смысле — субъективное восприятие этих колебаний специальными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hlinkClick r:id="rId5" tooltip="Органы чувств"/>
              </a:rPr>
              <a:t>органами чувств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</a:rPr>
              <a:t> животных или человека. </a:t>
            </a:r>
          </a:p>
        </p:txBody>
      </p:sp>
    </p:spTree>
    <p:extLst>
      <p:ext uri="{BB962C8B-B14F-4D97-AF65-F5344CB8AC3E}">
        <p14:creationId xmlns:p14="http://schemas.microsoft.com/office/powerpoint/2010/main" val="161727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urlpreviewCAAUCFV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16504"/>
            <a:ext cx="4104456" cy="319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urlpreviewCA2M4LI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24744"/>
            <a:ext cx="3604766" cy="380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1181070"/>
            <a:ext cx="41044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5000"/>
              <a:defRPr/>
            </a:pPr>
            <a:r>
              <a:rPr lang="ru-RU" sz="2800" b="1" kern="0" dirty="0" smtClean="0">
                <a:solidFill>
                  <a:prstClr val="black"/>
                </a:solidFill>
              </a:rPr>
              <a:t> </a:t>
            </a:r>
            <a:r>
              <a:rPr lang="ru-RU" sz="2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Единицей измерения </a:t>
            </a:r>
            <a:r>
              <a:rPr lang="ru-RU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громкости звуков </a:t>
            </a:r>
            <a:r>
              <a:rPr lang="ru-RU" sz="2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</a:t>
            </a:r>
            <a:r>
              <a:rPr lang="ru-RU" sz="2800" kern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Дб</a:t>
            </a:r>
            <a:r>
              <a:rPr lang="ru-RU" sz="2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(децибел)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1505" y="118373"/>
            <a:ext cx="5042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Единица измерения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10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90381"/>
            <a:ext cx="5670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Классификация</a:t>
            </a: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Organization Chart 5"/>
          <p:cNvGrpSpPr>
            <a:grpSpLocks/>
          </p:cNvGrpSpPr>
          <p:nvPr/>
        </p:nvGrpSpPr>
        <p:grpSpPr bwMode="auto">
          <a:xfrm>
            <a:off x="605385" y="666700"/>
            <a:ext cx="7443644" cy="5618365"/>
            <a:chOff x="476" y="754"/>
            <a:chExt cx="4715" cy="2647"/>
          </a:xfrm>
        </p:grpSpPr>
        <p:sp>
          <p:nvSpPr>
            <p:cNvPr id="6" name="Picture 17" descr="urlpreviewCAU8AXPA"/>
            <p:cNvSpPr>
              <a:spLocks noChangeAspect="1" noChangeArrowheads="1"/>
            </p:cNvSpPr>
            <p:nvPr/>
          </p:nvSpPr>
          <p:spPr bwMode="auto">
            <a:xfrm rot="5400000">
              <a:off x="2312" y="550"/>
              <a:ext cx="1043" cy="14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Picture 16" descr="urlpreviewCAMKTZ9Z"/>
            <p:cNvSpPr>
              <a:spLocks noChangeAspect="1" noChangeArrowheads="1"/>
            </p:cNvSpPr>
            <p:nvPr/>
          </p:nvSpPr>
          <p:spPr bwMode="auto">
            <a:xfrm>
              <a:off x="476" y="2341"/>
              <a:ext cx="1360" cy="10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Picture 14" descr="urlpreviewCARGRUP1"/>
            <p:cNvSpPr>
              <a:spLocks noChangeAspect="1" noChangeArrowheads="1"/>
            </p:cNvSpPr>
            <p:nvPr/>
          </p:nvSpPr>
          <p:spPr bwMode="auto">
            <a:xfrm>
              <a:off x="3793" y="2392"/>
              <a:ext cx="1398" cy="9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_s1039"/>
            <p:cNvSpPr>
              <a:spLocks noChangeArrowheads="1"/>
            </p:cNvSpPr>
            <p:nvPr/>
          </p:nvSpPr>
          <p:spPr bwMode="auto">
            <a:xfrm>
              <a:off x="2113" y="2342"/>
              <a:ext cx="1442" cy="1059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smtClean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rPr>
                <a:t>РЕЧЕВЫЕ И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smtClean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rPr>
                <a:t>ФОНЕМЫ</a:t>
              </a:r>
            </a:p>
          </p:txBody>
        </p:sp>
      </p:grpSp>
      <p:pic>
        <p:nvPicPr>
          <p:cNvPr id="7" name="Picture 15" descr="urlpreviewCAZX0YU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50" y="4077071"/>
            <a:ext cx="2303462" cy="217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7516265" cy="5432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83568" y="4293096"/>
            <a:ext cx="2210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ФОНЕТИЧЕСКИЕ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91880" y="4293096"/>
            <a:ext cx="1974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РЕЧЕВЫЕ   И ФОНЕМЫ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1880" y="1268760"/>
            <a:ext cx="1614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  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ЗВУК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8144" y="4293096"/>
            <a:ext cx="2259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МУЗЫКАЛЬНЫЕ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4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90381"/>
            <a:ext cx="5166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Нейтральные звуки</a:t>
            </a: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860519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SzPct val="75000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Практически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все звуки оказывают своё влияние на окружающий мир, но есть группа нейтральных звуков.</a:t>
            </a:r>
          </a:p>
        </p:txBody>
      </p:sp>
      <p:pic>
        <p:nvPicPr>
          <p:cNvPr id="4" name="Picture 5" descr="urlpreviewCAKB5HG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156416"/>
            <a:ext cx="3016002" cy="222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urlpreviewCAFR3MP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132856"/>
            <a:ext cx="3096344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urlpreviewCA5PDVO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56794"/>
            <a:ext cx="3024634" cy="222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450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18373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Нейтральные звуки</a:t>
            </a: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305695"/>
              </p:ext>
            </p:extLst>
          </p:nvPr>
        </p:nvGraphicFramePr>
        <p:xfrm>
          <a:off x="323528" y="908721"/>
          <a:ext cx="8136903" cy="5616623"/>
        </p:xfrm>
        <a:graphic>
          <a:graphicData uri="http://schemas.openxmlformats.org/drawingml/2006/table">
            <a:tbl>
              <a:tblPr/>
              <a:tblGrid>
                <a:gridCol w="3135578"/>
                <a:gridCol w="1711307"/>
                <a:gridCol w="3290018"/>
              </a:tblGrid>
              <a:tr h="5582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звука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Дб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Влияние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77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Дыхание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10-15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производит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никакого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воздействия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12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Шелест листвы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20-30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производит никакого воздействия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93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Звуки дождя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30-40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производит никакого воздействия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3707904" y="836712"/>
            <a:ext cx="0" cy="5688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292080" y="836712"/>
            <a:ext cx="0" cy="5688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67544" y="1340768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95536" y="2780928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67544" y="4365104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618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90381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Звуки влияющие благотворно</a:t>
            </a: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052736"/>
            <a:ext cx="418858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Звуки природы оказывают 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мощное </a:t>
            </a:r>
            <a:r>
              <a:rPr lang="ru-RU" sz="2800" kern="0" noProof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</a:t>
            </a:r>
            <a:r>
              <a:rPr lang="ru-RU" sz="2800" kern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авл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ивающее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воздействие, снимают стресс и напряжение</a:t>
            </a:r>
          </a:p>
        </p:txBody>
      </p:sp>
      <p:pic>
        <p:nvPicPr>
          <p:cNvPr id="6" name="Picture 6" descr="птич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190" y="857122"/>
            <a:ext cx="3084226" cy="2715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rlpreviewCA5S5OZ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08635"/>
            <a:ext cx="3527425" cy="2616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urlpreviewCAASI48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429000"/>
            <a:ext cx="3032249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599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-2738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Благотворные звуки</a:t>
            </a: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709405"/>
              </p:ext>
            </p:extLst>
          </p:nvPr>
        </p:nvGraphicFramePr>
        <p:xfrm>
          <a:off x="755576" y="773416"/>
          <a:ext cx="7632849" cy="5607912"/>
        </p:xfrm>
        <a:graphic>
          <a:graphicData uri="http://schemas.openxmlformats.org/drawingml/2006/table">
            <a:tbl>
              <a:tblPr/>
              <a:tblGrid>
                <a:gridCol w="2941827"/>
                <a:gridCol w="1604901"/>
                <a:gridCol w="3086121"/>
              </a:tblGrid>
              <a:tr h="5868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звука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Дб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Влияние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05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Пение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птиц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25-35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Успокаивающее действие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2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Морской прибой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30-40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Производит релаксирующее действие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8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Классическая, оркестровая музыка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60-70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Тонизирующее расслабляющее действие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3707904" y="764704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292080" y="764704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83568" y="119675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83568" y="2708920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83568" y="4293096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817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</TotalTime>
  <Words>491</Words>
  <Application>Microsoft Office PowerPoint</Application>
  <PresentationFormat>Экран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33</cp:revision>
  <dcterms:created xsi:type="dcterms:W3CDTF">2014-11-30T12:20:16Z</dcterms:created>
  <dcterms:modified xsi:type="dcterms:W3CDTF">2014-12-05T05:35:57Z</dcterms:modified>
</cp:coreProperties>
</file>