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B561-011F-4DCB-B453-B9C656284817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7AA0-FCFF-4C64-8A71-A7B67AA38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4201-FE26-46FA-91C0-F37F7AB72749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D3D8-2469-4A0B-9A88-D975F4718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B5BE-67F0-4F23-B7F3-B048CC4D3A8E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78CA-4B81-4BFF-9045-4B1F3B5F9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F90C-84A1-4072-94C7-B83207034E0D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7A5D-9DCC-4D76-914A-D2AEFE59F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1893-F90A-4C98-8696-E3A4A12610E6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674A-03E9-4854-B099-8EE078939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FA12-FC8B-4C0A-B186-F03E6DC0610D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B377-A7BF-40ED-ADA4-A5086DCE0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BECE-291C-475A-96BC-652F59DB253A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A344-DAFC-4216-BE9C-E13BE51F3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6877-18F8-4DBE-9158-F11C79CB092C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5ED4-B066-4714-893E-41EA821F5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0260-CAA6-4B29-A5E6-EBA482CE8229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D52F-C9A5-497C-8C99-2701AC79A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99CB-A1C6-4FE2-BA9D-3374F9D819E8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E40A-442D-45F4-88A4-A3827FAC6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26EB-6A77-4814-AC3C-0B4BD3D16CA4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8857-7BFC-4234-BD70-1239894D9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C2E9B1-8AEB-4264-AEBE-78AAB413B9C4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F36C33-318C-4146-BE81-8C46A81C7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2700" cmpd="sng">
            <a:solidFill>
              <a:schemeClr val="accent6">
                <a:satMod val="120000"/>
                <a:shade val="80000"/>
              </a:schemeClr>
            </a:solidFill>
            <a:prstDash val="solid"/>
          </a:ln>
          <a:solidFill>
            <a:srgbClr val="FFFEFE"/>
          </a:solidFill>
          <a:effectLst>
            <a:glow rad="53100">
              <a:schemeClr val="accent6">
                <a:satMod val="180000"/>
                <a:alpha val="30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EFE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EFE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EFE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EFE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EFE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EFE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EFE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EFE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821A08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821A08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21A08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821A08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821A08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Формирование УУД на уроках истории и обществознания</a:t>
            </a:r>
            <a:endParaRPr lang="ru-RU" sz="6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000504"/>
            <a:ext cx="6400800" cy="17526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Мелешко Ю.П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МБОУ СОШ №16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у</a:t>
            </a:r>
            <a:r>
              <a:rPr lang="ru-RU" sz="2800" dirty="0" smtClean="0">
                <a:solidFill>
                  <a:schemeClr val="accent1"/>
                </a:solidFill>
              </a:rPr>
              <a:t>читель истории и обществознания</a:t>
            </a:r>
            <a:endParaRPr lang="ru-RU" sz="28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42938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Методы формирования и способы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диагноститки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регулятивных УУД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Проектная деятельность</a:t>
            </a:r>
            <a:r>
              <a:rPr lang="ru-RU" sz="2800" dirty="0" smtClean="0"/>
              <a:t> предусматривает как коллективную, так и индивидуальную работу по самостоятельно выбранной теме. 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Действия </a:t>
            </a:r>
            <a:r>
              <a:rPr lang="ru-RU" sz="2800" b="1" dirty="0" smtClean="0"/>
              <a:t>самоконтроля и самооценки</a:t>
            </a:r>
            <a:r>
              <a:rPr lang="ru-RU" sz="2800" dirty="0" smtClean="0"/>
              <a:t>, под которыми понимается умение учащихся самостоятельно проконтролировать и оценить не только результаты собственной деятельности, но и её ход, эффективность. </a:t>
            </a:r>
            <a:br>
              <a:rPr lang="ru-RU" sz="2800" dirty="0" smtClean="0"/>
            </a:br>
            <a:r>
              <a:rPr lang="ru-RU" sz="2800" b="1" dirty="0" smtClean="0"/>
              <a:t>Возможны </a:t>
            </a:r>
            <a:r>
              <a:rPr lang="ru-RU" sz="2800" b="1" dirty="0" smtClean="0"/>
              <a:t>следующие виды </a:t>
            </a:r>
            <a:r>
              <a:rPr lang="ru-RU" sz="2800" b="1" dirty="0" smtClean="0"/>
              <a:t>заданий</a:t>
            </a:r>
            <a:r>
              <a:rPr lang="ru-RU" sz="2800" dirty="0" smtClean="0"/>
              <a:t>:</a:t>
            </a:r>
            <a:endParaRPr lang="ru-RU" sz="2800" dirty="0" smtClean="0"/>
          </a:p>
          <a:p>
            <a:pPr lvl="0"/>
            <a:r>
              <a:rPr lang="ru-RU" sz="2400" dirty="0" smtClean="0"/>
              <a:t>«</a:t>
            </a:r>
            <a:r>
              <a:rPr lang="ru-RU" sz="2400" dirty="0" smtClean="0"/>
              <a:t>преднамеренные ошибки»;</a:t>
            </a:r>
          </a:p>
          <a:p>
            <a:pPr lvl="0"/>
            <a:r>
              <a:rPr lang="ru-RU" sz="2400" dirty="0" smtClean="0"/>
              <a:t>поиск </a:t>
            </a:r>
            <a:r>
              <a:rPr lang="ru-RU" sz="2400" dirty="0" smtClean="0"/>
              <a:t>информации в предложенных источниках;</a:t>
            </a:r>
          </a:p>
          <a:p>
            <a:pPr lvl="0"/>
            <a:r>
              <a:rPr lang="ru-RU" sz="2400" dirty="0" smtClean="0"/>
              <a:t>в</a:t>
            </a:r>
            <a:r>
              <a:rPr lang="ru-RU" sz="2400" dirty="0" smtClean="0"/>
              <a:t>заимоконтроль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36217596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0"/>
            <a:ext cx="2428892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Методы формирования и способы диагностики коммуникативных УУД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Д</a:t>
            </a:r>
            <a:r>
              <a:rPr lang="ru-RU" sz="2800" dirty="0" smtClean="0"/>
              <a:t>ля </a:t>
            </a:r>
            <a:r>
              <a:rPr lang="ru-RU" sz="2800" dirty="0" smtClean="0"/>
              <a:t>развития коммуникативных УУД очень важны </a:t>
            </a:r>
            <a:r>
              <a:rPr lang="ru-RU" sz="2800" b="1" i="1" dirty="0" smtClean="0"/>
              <a:t>групповые формы работы</a:t>
            </a:r>
            <a:r>
              <a:rPr lang="ru-RU" sz="2800" dirty="0" smtClean="0"/>
              <a:t>. </a:t>
            </a:r>
            <a:endParaRPr lang="en-US" sz="2800" dirty="0" smtClean="0"/>
          </a:p>
          <a:p>
            <a:pPr algn="ctr">
              <a:buNone/>
            </a:pPr>
            <a:r>
              <a:rPr lang="ru-RU" sz="2800" b="1" dirty="0" smtClean="0"/>
              <a:t>Виды </a:t>
            </a:r>
            <a:r>
              <a:rPr lang="ru-RU" sz="2800" b="1" dirty="0" smtClean="0"/>
              <a:t>заданий</a:t>
            </a:r>
            <a:r>
              <a:rPr lang="ru-RU" sz="2800" dirty="0" smtClean="0"/>
              <a:t>:</a:t>
            </a:r>
          </a:p>
          <a:p>
            <a:pPr lvl="0"/>
            <a:r>
              <a:rPr lang="ru-RU" sz="2800" dirty="0" smtClean="0"/>
              <a:t>составь </a:t>
            </a:r>
            <a:r>
              <a:rPr lang="ru-RU" sz="2800" dirty="0" smtClean="0"/>
              <a:t>задание партнеру;</a:t>
            </a:r>
          </a:p>
          <a:p>
            <a:pPr lvl="0"/>
            <a:r>
              <a:rPr lang="ru-RU" sz="2800" dirty="0" smtClean="0"/>
              <a:t>отзыв </a:t>
            </a:r>
            <a:r>
              <a:rPr lang="ru-RU" sz="2800" dirty="0" smtClean="0"/>
              <a:t>на работу товарища;</a:t>
            </a:r>
          </a:p>
          <a:p>
            <a:pPr lvl="0"/>
            <a:r>
              <a:rPr lang="ru-RU" sz="2800" dirty="0" smtClean="0"/>
              <a:t>групповая </a:t>
            </a:r>
            <a:r>
              <a:rPr lang="ru-RU" sz="2800" dirty="0" smtClean="0"/>
              <a:t>работа по </a:t>
            </a:r>
            <a:r>
              <a:rPr lang="ru-RU" sz="2800" dirty="0" smtClean="0"/>
              <a:t>составлению</a:t>
            </a:r>
            <a:r>
              <a:rPr lang="en-US" sz="2800" dirty="0" smtClean="0"/>
              <a:t> </a:t>
            </a:r>
            <a:r>
              <a:rPr lang="ru-RU" sz="2800" dirty="0" smtClean="0"/>
              <a:t>кроссворда</a:t>
            </a:r>
            <a:r>
              <a:rPr lang="ru-RU" sz="2800" dirty="0" smtClean="0"/>
              <a:t>;</a:t>
            </a:r>
          </a:p>
          <a:p>
            <a:pPr lvl="0"/>
            <a:r>
              <a:rPr lang="ru-RU" sz="2800" dirty="0" smtClean="0"/>
              <a:t>«</a:t>
            </a:r>
            <a:r>
              <a:rPr lang="ru-RU" sz="2800" dirty="0" smtClean="0"/>
              <a:t>отгадай, о ком говорим»;</a:t>
            </a:r>
          </a:p>
          <a:p>
            <a:pPr lvl="0"/>
            <a:r>
              <a:rPr lang="ru-RU" sz="2800" dirty="0" smtClean="0"/>
              <a:t>диалоговое </a:t>
            </a:r>
            <a:r>
              <a:rPr lang="ru-RU" sz="2800" dirty="0" smtClean="0"/>
              <a:t>слушание (формулировка вопросов для обратной связи);</a:t>
            </a:r>
          </a:p>
          <a:p>
            <a:pPr lvl="0"/>
            <a:r>
              <a:rPr lang="ru-RU" sz="2800" dirty="0" smtClean="0"/>
              <a:t>Ривин-методика</a:t>
            </a:r>
            <a:endParaRPr lang="ru-RU" sz="2800" dirty="0" smtClean="0"/>
          </a:p>
          <a:p>
            <a:pPr lvl="0"/>
            <a:r>
              <a:rPr lang="ru-RU" sz="2800" dirty="0" smtClean="0"/>
              <a:t>Проектная деятельность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0_8684e_b442272e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1214422"/>
            <a:ext cx="1643042" cy="292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Конструктор урока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6347"/>
          <a:ext cx="2857488" cy="558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488"/>
              </a:tblGrid>
              <a:tr h="55873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Вызов: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Мозговой штурм; 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Игра-упражнение «Веер»;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«Поясните цитату»;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«Как вы объясните народную мудрость»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«Вы согласны с этим высказыванием?»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«Как бы вы прокомментировали эпиграф»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Постановка проблемы на примере сопоставления фактов или приведения в пример интересных статистических данных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«Верите ли вы, что…»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«З-Х-У» («знаю-хочу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узнать-узнал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»)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«Что это…» (своеобразный «черный ящик»)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16" y="1428736"/>
          <a:ext cx="2571768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</a:tblGrid>
              <a:tr h="46037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Осмысление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инсерт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(пометки на полях)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«Бортовой журнал»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со стопами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«Сводная таблица»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«Тонкие и толстые вопросы»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Зиг-заг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«Мое мнение»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«Мозговой штурм»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Фишбоун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«Что? Где? Когда?» (заполнение таблицы из трех столбцов: что?, где?, когда?)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Стратегия решения проблем «Идеал»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86512" y="1142984"/>
          <a:ext cx="2690810" cy="550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0"/>
              </a:tblGrid>
              <a:tr h="55007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Рефлексия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Рефлексивный экран вопросов;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Сформулируйте 3 вопроса по сегодняшней теме 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«Мое мнение»;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нового вы узнали на уроке; 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Поговорки – зеркало настроения;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«Телеграмма»;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«Давайте пошушукаемся»; Ключевая фраза: «Прошепчите соседу о том, как вы себя чувствуете»;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«Птичий двор – зеркала настроения»;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«Пейзаж – зеркала души»;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«Барометр настроения»;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«Точка зрения»;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«Неоконченное предложение».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6050" y="714356"/>
          <a:ext cx="364333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Используемые приемы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857247609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0"/>
            <a:ext cx="106680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2600342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</a:t>
            </a:r>
            <a:r>
              <a:rPr lang="ru-RU" sz="6600" dirty="0" smtClean="0"/>
              <a:t>внимание</a:t>
            </a:r>
            <a:r>
              <a:rPr lang="ru-RU" sz="6000" dirty="0" smtClean="0"/>
              <a:t>!!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429000"/>
            <a:ext cx="6400800" cy="1752600"/>
          </a:xfrm>
        </p:spPr>
        <p:txBody>
          <a:bodyPr/>
          <a:lstStyle/>
          <a:p>
            <a:r>
              <a:rPr lang="ru-RU" sz="4400" dirty="0" smtClean="0"/>
              <a:t>Творческих успехов!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Виды УУД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43510"/>
          </a:xfrm>
        </p:spPr>
        <p:txBody>
          <a:bodyPr/>
          <a:lstStyle/>
          <a:p>
            <a:endParaRPr lang="ru-RU" sz="3600" dirty="0" smtClean="0"/>
          </a:p>
          <a:p>
            <a:r>
              <a:rPr lang="ru-RU" sz="4000" dirty="0" smtClean="0"/>
              <a:t>Личностные						</a:t>
            </a:r>
          </a:p>
          <a:p>
            <a:r>
              <a:rPr lang="ru-RU" sz="4000" dirty="0" smtClean="0"/>
              <a:t>Регулятивные</a:t>
            </a:r>
          </a:p>
          <a:p>
            <a:r>
              <a:rPr lang="ru-RU" sz="4000" dirty="0" smtClean="0"/>
              <a:t>Коммуникативные</a:t>
            </a:r>
          </a:p>
          <a:p>
            <a:r>
              <a:rPr lang="ru-RU" sz="4000" dirty="0" smtClean="0"/>
              <a:t>Познавательные</a:t>
            </a:r>
            <a:endParaRPr lang="ru-RU" sz="4000" dirty="0"/>
          </a:p>
        </p:txBody>
      </p:sp>
      <p:pic>
        <p:nvPicPr>
          <p:cNvPr id="4" name="Рисунок 3" descr="Um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643050"/>
            <a:ext cx="357186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28604"/>
            <a:ext cx="5400684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Личностные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УУД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ru-RU" dirty="0" smtClean="0"/>
              <a:t>Обеспечивают </a:t>
            </a:r>
            <a:r>
              <a:rPr lang="ru-RU" dirty="0" smtClean="0"/>
              <a:t>ценностно-смысловую ориентацию учащихся (умение соотносить поступки и события с принятыми этическими принципами, знание моральных норм и умение выделить нравственный аспект поведения), а также ориентацию в социальных ролях и межличностных отношениях.</a:t>
            </a:r>
            <a:endParaRPr lang="ru-RU" dirty="0"/>
          </a:p>
        </p:txBody>
      </p:sp>
      <p:pic>
        <p:nvPicPr>
          <p:cNvPr id="4" name="Рисунок 3" descr="b34eccb4e7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3714776" cy="2224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Регулятивные УУД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</a:t>
            </a:r>
            <a:r>
              <a:rPr lang="ru-RU" dirty="0" smtClean="0"/>
              <a:t>беспечивают организацию учащимся своей учебной деятельности. </a:t>
            </a:r>
          </a:p>
        </p:txBody>
      </p:sp>
      <p:pic>
        <p:nvPicPr>
          <p:cNvPr id="4" name="Рисунок 3" descr="1618647-e0d41c60906bb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071810"/>
            <a:ext cx="585791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Познавательные УУД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Включают</a:t>
            </a:r>
            <a:r>
              <a:rPr lang="ru-RU" i="1" dirty="0" smtClean="0"/>
              <a:t> </a:t>
            </a:r>
            <a:r>
              <a:rPr lang="ru-RU" i="1" dirty="0" err="1" smtClean="0"/>
              <a:t>общеучебные</a:t>
            </a:r>
            <a:r>
              <a:rPr lang="ru-RU" i="1" dirty="0" smtClean="0"/>
              <a:t>,</a:t>
            </a:r>
            <a:endParaRPr lang="en-US" i="1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логические действия</a:t>
            </a:r>
            <a:r>
              <a:rPr lang="ru-RU" i="1" dirty="0" smtClean="0"/>
              <a:t>,</a:t>
            </a:r>
            <a:endParaRPr lang="en-US" i="1" dirty="0" smtClean="0"/>
          </a:p>
          <a:p>
            <a:pPr>
              <a:buNone/>
            </a:pPr>
            <a:r>
              <a:rPr lang="ru-RU" dirty="0" smtClean="0"/>
              <a:t> а также</a:t>
            </a:r>
            <a:r>
              <a:rPr lang="ru-RU" i="1" dirty="0" smtClean="0"/>
              <a:t> действия </a:t>
            </a:r>
            <a:r>
              <a:rPr lang="ru-RU" i="1" dirty="0" smtClean="0"/>
              <a:t>постановки</a:t>
            </a:r>
            <a:endParaRPr lang="en-US" i="1" dirty="0" smtClean="0"/>
          </a:p>
          <a:p>
            <a:pPr>
              <a:buNone/>
            </a:pPr>
            <a:r>
              <a:rPr lang="ru-RU" dirty="0" smtClean="0"/>
              <a:t> и</a:t>
            </a:r>
            <a:r>
              <a:rPr lang="ru-RU" i="1" dirty="0" smtClean="0"/>
              <a:t> решения проблем.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89981443_29b8b4fb76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562" y="2579682"/>
            <a:ext cx="3465438" cy="4278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8638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Коммуникативные УУД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Обеспечивают </a:t>
            </a:r>
            <a:r>
              <a:rPr lang="ru-RU" dirty="0" smtClean="0"/>
              <a:t>социальную компетентность и учет позиции других людей, партнера по общению или деятельности, умение слушать и вступать в диалог; участвовать в коллективном обсуждении проблем; интегрироваться в группу сверстников и строить продуктивное взаимодействие и сотрудничество со сверстниками и взрослыми. </a:t>
            </a:r>
          </a:p>
          <a:p>
            <a:endParaRPr lang="ru-RU" dirty="0"/>
          </a:p>
        </p:txBody>
      </p:sp>
      <p:pic>
        <p:nvPicPr>
          <p:cNvPr id="6" name="Рисунок 5" descr="0_6e192_fe3600e7_XL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0"/>
            <a:ext cx="3071802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Рабочие тетради-помощники в развитии УУД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7858148" cy="4525963"/>
          </a:xfrm>
        </p:spPr>
        <p:txBody>
          <a:bodyPr/>
          <a:lstStyle/>
          <a:p>
            <a:pPr lvl="0"/>
            <a:r>
              <a:rPr lang="ru-RU" sz="2800" dirty="0" smtClean="0"/>
              <a:t>"умные" тесты, проверяющие не столько знание фактов, сколько понимание каких-то характерных черт, признаков, тенденций развития исторических </a:t>
            </a:r>
            <a:r>
              <a:rPr lang="ru-RU" sz="2800" dirty="0" smtClean="0"/>
              <a:t>явлений;</a:t>
            </a:r>
            <a:endParaRPr lang="ru-RU" sz="2800" dirty="0" smtClean="0"/>
          </a:p>
          <a:p>
            <a:pPr lvl="0"/>
            <a:r>
              <a:rPr lang="ru-RU" sz="2800" dirty="0" smtClean="0"/>
              <a:t>заполнение систематизирующих и сравнительных таблиц, логических схем;</a:t>
            </a:r>
          </a:p>
          <a:p>
            <a:pPr lvl="0"/>
            <a:r>
              <a:rPr lang="ru-RU" sz="2800" dirty="0" smtClean="0"/>
              <a:t>задания на анализ цифровой информации;</a:t>
            </a:r>
          </a:p>
          <a:p>
            <a:pPr lvl="0"/>
            <a:r>
              <a:rPr lang="ru-RU" sz="2800" dirty="0" smtClean="0"/>
              <a:t>задания, требующие использования информации одновременно из нескольких предлагаемых  источников;</a:t>
            </a:r>
          </a:p>
          <a:p>
            <a:r>
              <a:rPr lang="ru-RU" sz="2800" dirty="0" smtClean="0"/>
              <a:t>задания на определение персоналий по приведенной </a:t>
            </a:r>
            <a:r>
              <a:rPr lang="ru-RU" sz="2800" dirty="0" smtClean="0"/>
              <a:t>характеристике.</a:t>
            </a:r>
            <a:endParaRPr lang="ru-RU" sz="2800" dirty="0"/>
          </a:p>
        </p:txBody>
      </p:sp>
      <p:pic>
        <p:nvPicPr>
          <p:cNvPr id="5" name="Рисунок 4" descr="0005-004-Kljuchevye-napravlenija-razvitija-shko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928670"/>
            <a:ext cx="1571604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Методы формирования и способы диагностики личностных УУД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.Участие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проектах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выбор интересной для ребенка темы, распределение ролей в группе, определение своего вклада в коллективную работу, и т.д.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ворческие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задания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.Дневники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предметное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помогает учителю: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ситуации успеха для каждого ученика, повышение самооценки и уверенности в собственных возможностях;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максимально раскрыть индивидуальные способности каждого ребенка;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развивать познавательные интересы учащихся и формировать готовность к самостоятельному познанию;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-формировать установки на творческую деятельность, развивать мотивации дальнейшего творческого роста;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положительные моральные и нравственные качества личности;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приобретении навыков рефлексии, формировании у ребенка умения анализировать собственные интересы, склонности, потребности и соотносить их с имеющимися возможностями ("я реальный", "я идеальный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4" name="Рисунок 3" descr="235639513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500174"/>
            <a:ext cx="142876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Методы формирования и способы диагностики познавательных УУД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800" b="1" dirty="0" smtClean="0"/>
              <a:t>Использование </a:t>
            </a:r>
            <a:r>
              <a:rPr lang="ru-RU" sz="2800" b="1" dirty="0" smtClean="0"/>
              <a:t>ИКТ на уроках </a:t>
            </a:r>
            <a:r>
              <a:rPr lang="ru-RU" sz="2800" b="1" dirty="0" smtClean="0"/>
              <a:t>истории</a:t>
            </a:r>
            <a:r>
              <a:rPr lang="ru-RU" sz="2800" dirty="0" smtClean="0"/>
              <a:t>: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     </a:t>
            </a:r>
            <a:r>
              <a:rPr lang="ru-RU" sz="2800" dirty="0" smtClean="0"/>
              <a:t>Уроки демонстрационного типа.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 Уроки компьютерного тестирования.</a:t>
            </a:r>
          </a:p>
          <a:p>
            <a:pPr indent="-306000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 Уроки конструирования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800" i="1" dirty="0" smtClean="0"/>
              <a:t> </a:t>
            </a:r>
            <a:r>
              <a:rPr lang="ru-RU" sz="2800" i="1" dirty="0" smtClean="0"/>
              <a:t>    </a:t>
            </a:r>
            <a:r>
              <a:rPr lang="ru-RU" sz="2800" b="1" dirty="0" smtClean="0"/>
              <a:t>Информационный </a:t>
            </a:r>
            <a:r>
              <a:rPr lang="ru-RU" sz="2800" b="1" dirty="0" smtClean="0"/>
              <a:t>поиск в сети Интернет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b="1" dirty="0" smtClean="0"/>
              <a:t>Использование </a:t>
            </a:r>
            <a:r>
              <a:rPr lang="ru-RU" sz="2800" b="1" dirty="0" err="1" smtClean="0"/>
              <a:t>мультимедийных</a:t>
            </a:r>
            <a:r>
              <a:rPr lang="ru-RU" sz="2800" b="1" dirty="0" smtClean="0"/>
              <a:t> пособий</a:t>
            </a:r>
            <a:r>
              <a:rPr lang="ru-RU" sz="2800" b="1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</a:t>
            </a:r>
            <a:r>
              <a:rPr lang="ru-RU" sz="2800" dirty="0" smtClean="0"/>
              <a:t>) электронные учебники, электронные энциклопедии, </a:t>
            </a:r>
            <a:r>
              <a:rPr lang="ru-RU" sz="2800" dirty="0" err="1" smtClean="0"/>
              <a:t>медиатеки</a:t>
            </a:r>
            <a:r>
              <a:rPr lang="ru-RU" sz="2800" dirty="0" smtClean="0"/>
              <a:t> цифровых образовательных ресурсов; </a:t>
            </a:r>
            <a:br>
              <a:rPr lang="ru-RU" sz="2800" dirty="0" smtClean="0"/>
            </a:br>
            <a:r>
              <a:rPr lang="ru-RU" sz="2800" dirty="0" smtClean="0"/>
              <a:t>2</a:t>
            </a:r>
            <a:r>
              <a:rPr lang="ru-RU" sz="2800" dirty="0" smtClean="0"/>
              <a:t>) электронные интерактивные тренажеры, тесты; </a:t>
            </a:r>
            <a:br>
              <a:rPr lang="ru-RU" sz="2800" dirty="0" smtClean="0"/>
            </a:br>
            <a:r>
              <a:rPr lang="ru-RU" sz="2800" dirty="0" smtClean="0"/>
              <a:t>3</a:t>
            </a:r>
            <a:r>
              <a:rPr lang="ru-RU" sz="2800" dirty="0" smtClean="0"/>
              <a:t>) ресурсы Интернета. </a:t>
            </a:r>
          </a:p>
          <a:p>
            <a:endParaRPr lang="ru-RU" dirty="0"/>
          </a:p>
        </p:txBody>
      </p:sp>
      <p:pic>
        <p:nvPicPr>
          <p:cNvPr id="7" name="Рисунок 6" descr="353757351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1428736"/>
            <a:ext cx="157160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58585858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school58585858</Template>
  <TotalTime>138</TotalTime>
  <Words>636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Constantia</vt:lpstr>
      <vt:lpstr>school58585858</vt:lpstr>
      <vt:lpstr>Формирование УУД на уроках истории и обществознания</vt:lpstr>
      <vt:lpstr>Виды УУД:</vt:lpstr>
      <vt:lpstr>Личностные  УУД</vt:lpstr>
      <vt:lpstr>Регулятивные УУД</vt:lpstr>
      <vt:lpstr>Познавательные УУД</vt:lpstr>
      <vt:lpstr>Коммуникативные УУД</vt:lpstr>
      <vt:lpstr>Рабочие тетради-помощники в развитии УУД: </vt:lpstr>
      <vt:lpstr>Методы формирования и способы диагностики личностных УУД</vt:lpstr>
      <vt:lpstr>Методы формирования и способы диагностики познавательных УУД</vt:lpstr>
      <vt:lpstr>Методы формирования и способы диагноститки регулятивных УУД</vt:lpstr>
      <vt:lpstr>Методы формирования и способы диагностики коммуникативных УУД</vt:lpstr>
      <vt:lpstr>Конструктор урока</vt:lpstr>
      <vt:lpstr>Спасибо за внимание!!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на уроках истории и обществознания</dc:title>
  <dc:creator>Julia</dc:creator>
  <cp:lastModifiedBy>Julia</cp:lastModifiedBy>
  <cp:revision>14</cp:revision>
  <dcterms:created xsi:type="dcterms:W3CDTF">2013-09-26T04:34:49Z</dcterms:created>
  <dcterms:modified xsi:type="dcterms:W3CDTF">2013-09-26T06:53:15Z</dcterms:modified>
</cp:coreProperties>
</file>