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handoutMasterIdLst>
    <p:handoutMasterId r:id="rId12"/>
  </p:handoutMasterIdLst>
  <p:sldIdLst>
    <p:sldId id="273" r:id="rId3"/>
    <p:sldId id="274" r:id="rId4"/>
    <p:sldId id="275" r:id="rId5"/>
    <p:sldId id="278" r:id="rId6"/>
    <p:sldId id="279" r:id="rId7"/>
    <p:sldId id="280" r:id="rId8"/>
    <p:sldId id="281" r:id="rId9"/>
    <p:sldId id="272" r:id="rId10"/>
  </p:sldIdLst>
  <p:sldSz cx="9144000" cy="6858000" type="screen4x3"/>
  <p:notesSz cx="6881813" cy="97107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  <a:srgbClr val="BC0000"/>
    <a:srgbClr val="FF4343"/>
    <a:srgbClr val="FF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386" autoAdjust="0"/>
    <p:restoredTop sz="94660"/>
  </p:normalViewPr>
  <p:slideViewPr>
    <p:cSldViewPr>
      <p:cViewPr varScale="1">
        <p:scale>
          <a:sx n="38" d="100"/>
          <a:sy n="38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3059"/>
        <p:guide pos="216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19" cy="485537"/>
          </a:xfrm>
          <a:prstGeom prst="rect">
            <a:avLst/>
          </a:prstGeom>
        </p:spPr>
        <p:txBody>
          <a:bodyPr vert="horz" lIns="94813" tIns="47406" rIns="94813" bIns="4740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8103" y="1"/>
            <a:ext cx="2982119" cy="485537"/>
          </a:xfrm>
          <a:prstGeom prst="rect">
            <a:avLst/>
          </a:prstGeom>
        </p:spPr>
        <p:txBody>
          <a:bodyPr vert="horz" lIns="94813" tIns="47406" rIns="94813" bIns="47406" rtlCol="0"/>
          <a:lstStyle>
            <a:lvl1pPr algn="r">
              <a:defRPr sz="1200"/>
            </a:lvl1pPr>
          </a:lstStyle>
          <a:p>
            <a:fld id="{BB0AEF01-D2E6-4647-9068-BA16F7F557F2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223517"/>
            <a:ext cx="2982119" cy="485537"/>
          </a:xfrm>
          <a:prstGeom prst="rect">
            <a:avLst/>
          </a:prstGeom>
        </p:spPr>
        <p:txBody>
          <a:bodyPr vert="horz" lIns="94813" tIns="47406" rIns="94813" bIns="4740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8103" y="9223517"/>
            <a:ext cx="2982119" cy="485537"/>
          </a:xfrm>
          <a:prstGeom prst="rect">
            <a:avLst/>
          </a:prstGeom>
        </p:spPr>
        <p:txBody>
          <a:bodyPr vert="horz" lIns="94813" tIns="47406" rIns="94813" bIns="47406" rtlCol="0" anchor="b"/>
          <a:lstStyle>
            <a:lvl1pPr algn="r">
              <a:defRPr sz="1200"/>
            </a:lvl1pPr>
          </a:lstStyle>
          <a:p>
            <a:fld id="{2B627D6D-497E-4029-9BCC-90F6CC515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913" cy="485775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7313" y="1"/>
            <a:ext cx="2982912" cy="485775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E05EE0E4-B4D7-4CDC-96FA-9EF2B7845AC6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8663"/>
            <a:ext cx="4852988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613275"/>
            <a:ext cx="5505450" cy="4368800"/>
          </a:xfrm>
          <a:prstGeom prst="rect">
            <a:avLst/>
          </a:prstGeom>
        </p:spPr>
        <p:txBody>
          <a:bodyPr vert="horz" lIns="91439" tIns="45719" rIns="91439" bIns="4571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223375"/>
            <a:ext cx="2982913" cy="485775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7313" y="9223375"/>
            <a:ext cx="2982912" cy="485775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0AD86938-F133-476C-B6FF-1F18C573B8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D0643-FC34-429D-A40B-C6D87E5030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E8773-0FC6-4122-9749-2E5B885454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DFE77-B9DE-4460-A192-76320123CB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8D214-C238-4768-BE50-B557C03F66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34540-9FB6-4A47-9A07-83DFCCA090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208CD-04FF-47FE-A740-942493669A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8D9DF-7E7A-40DD-9DB8-9530303C70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5321B-F302-4B2B-8637-68C2BC72F0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F34B1-0887-4296-BD97-E71B4405FC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CD4DD-5DC9-4E43-AF52-3E16B0C2E3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CD947-AB51-4A38-8FCE-09B2B58994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2E0E85D-1204-4FFE-A939-F2B1DF5188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1484313" y="528638"/>
            <a:ext cx="64627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003A1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Карась Светлана Владимировна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учитель русского языка и литературы</a:t>
            </a:r>
          </a:p>
        </p:txBody>
      </p:sp>
      <p:sp>
        <p:nvSpPr>
          <p:cNvPr id="5124" name="Прямоугольник 2"/>
          <p:cNvSpPr>
            <a:spLocks noChangeArrowheads="1"/>
          </p:cNvSpPr>
          <p:nvPr/>
        </p:nvSpPr>
        <p:spPr bwMode="auto">
          <a:xfrm>
            <a:off x="571472" y="5286388"/>
            <a:ext cx="81439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Segoe Print" pitchFamily="2" charset="0"/>
              </a:rPr>
              <a:t>Система воспитательной работы НЕМО (</a:t>
            </a:r>
            <a:r>
              <a:rPr lang="ru-RU" b="1" i="1" dirty="0" err="1" smtClean="0">
                <a:solidFill>
                  <a:schemeClr val="bg1"/>
                </a:solidFill>
                <a:latin typeface="Segoe Print" pitchFamily="2" charset="0"/>
              </a:rPr>
              <a:t>нельзя-можно</a:t>
            </a:r>
            <a:r>
              <a:rPr lang="ru-RU" b="1" i="1" dirty="0" smtClean="0">
                <a:solidFill>
                  <a:schemeClr val="bg1"/>
                </a:solidFill>
                <a:latin typeface="Segoe Print" pitchFamily="2" charset="0"/>
              </a:rPr>
              <a:t>, не могу – </a:t>
            </a:r>
            <a:r>
              <a:rPr lang="ru-RU" b="1" i="1" dirty="0" err="1" smtClean="0">
                <a:solidFill>
                  <a:schemeClr val="bg1"/>
                </a:solidFill>
                <a:latin typeface="Segoe Print" pitchFamily="2" charset="0"/>
              </a:rPr>
              <a:t>могу</a:t>
            </a:r>
            <a:r>
              <a:rPr lang="ru-RU" b="1" i="1" dirty="0" smtClean="0">
                <a:solidFill>
                  <a:schemeClr val="bg1"/>
                </a:solidFill>
                <a:latin typeface="Segoe Print" pitchFamily="2" charset="0"/>
              </a:rPr>
              <a:t>)</a:t>
            </a:r>
            <a:endParaRPr lang="ru-RU" b="1" i="1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867400" y="1125538"/>
            <a:ext cx="3276600" cy="48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endParaRPr lang="ru-RU" b="1" u="sng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20000"/>
              </a:lnSpc>
              <a:defRPr/>
            </a:pPr>
            <a:r>
              <a:rPr lang="ru-RU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Квалификационная категория:</a:t>
            </a:r>
          </a:p>
          <a:p>
            <a:pPr algn="ctr">
              <a:lnSpc>
                <a:spcPct val="120000"/>
              </a:lnSpc>
              <a:defRPr/>
            </a:pPr>
            <a:r>
              <a:rPr lang="ru-RU" b="1" dirty="0" smtClean="0"/>
              <a:t>высшая</a:t>
            </a:r>
            <a:endParaRPr lang="en-US" b="1" dirty="0"/>
          </a:p>
          <a:p>
            <a:pPr algn="ctr">
              <a:lnSpc>
                <a:spcPct val="120000"/>
              </a:lnSpc>
              <a:defRPr/>
            </a:pPr>
            <a:endParaRPr lang="ru-RU" b="1" u="sng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20000"/>
              </a:lnSpc>
              <a:defRPr/>
            </a:pPr>
            <a:endParaRPr lang="ru-RU" b="1" u="sng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20000"/>
              </a:lnSpc>
              <a:defRPr/>
            </a:pPr>
            <a:r>
              <a:rPr lang="ru-RU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Награждена</a:t>
            </a:r>
          </a:p>
          <a:p>
            <a:pPr algn="ctr">
              <a:lnSpc>
                <a:spcPct val="120000"/>
              </a:lnSpc>
              <a:defRPr/>
            </a:pPr>
            <a:r>
              <a:rPr lang="ru-RU" b="1" dirty="0"/>
              <a:t>Благодарностями  Департамента образования городского округа Самара </a:t>
            </a:r>
            <a:endParaRPr lang="en-US" b="1" dirty="0"/>
          </a:p>
          <a:p>
            <a:pPr algn="ctr">
              <a:lnSpc>
                <a:spcPct val="120000"/>
              </a:lnSpc>
              <a:defRPr/>
            </a:pPr>
            <a:r>
              <a:rPr lang="ru-RU" b="1" dirty="0"/>
              <a:t> </a:t>
            </a:r>
          </a:p>
          <a:p>
            <a:pPr algn="ctr">
              <a:lnSpc>
                <a:spcPct val="120000"/>
              </a:lnSpc>
              <a:defRPr/>
            </a:pPr>
            <a:endParaRPr lang="ru-RU" b="1" dirty="0"/>
          </a:p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ru-RU" dirty="0"/>
              <a:t>       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1268413"/>
            <a:ext cx="32766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ru-RU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Место работы:</a:t>
            </a:r>
          </a:p>
          <a:p>
            <a:pPr algn="ctr">
              <a:lnSpc>
                <a:spcPct val="120000"/>
              </a:lnSpc>
              <a:defRPr/>
            </a:pPr>
            <a:r>
              <a:rPr lang="ru-RU" b="1" dirty="0"/>
              <a:t>МБОУ СОШ № 96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b="1" dirty="0"/>
              <a:t>г.о. Самара</a:t>
            </a:r>
          </a:p>
          <a:p>
            <a:pPr algn="ctr">
              <a:lnSpc>
                <a:spcPct val="120000"/>
              </a:lnSpc>
              <a:defRPr/>
            </a:pPr>
            <a:endParaRPr lang="ru-RU" b="1" dirty="0"/>
          </a:p>
          <a:p>
            <a:pPr algn="ctr">
              <a:lnSpc>
                <a:spcPct val="120000"/>
              </a:lnSpc>
              <a:defRPr/>
            </a:pPr>
            <a:r>
              <a:rPr lang="ru-RU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Образование:</a:t>
            </a:r>
          </a:p>
          <a:p>
            <a:pPr algn="ctr">
              <a:lnSpc>
                <a:spcPct val="120000"/>
              </a:lnSpc>
              <a:defRPr/>
            </a:pPr>
            <a:r>
              <a:rPr lang="ru-RU" b="1" dirty="0"/>
              <a:t> высшее  педагогическое</a:t>
            </a:r>
            <a:endParaRPr lang="en-US" b="1" dirty="0"/>
          </a:p>
          <a:p>
            <a:pPr algn="ctr">
              <a:lnSpc>
                <a:spcPct val="120000"/>
              </a:lnSpc>
              <a:defRPr/>
            </a:pPr>
            <a:r>
              <a:rPr lang="ru-RU" b="1" dirty="0"/>
              <a:t>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Стаж педагогической работы:</a:t>
            </a:r>
          </a:p>
          <a:p>
            <a:pPr algn="ctr">
              <a:lnSpc>
                <a:spcPct val="120000"/>
              </a:lnSpc>
              <a:defRPr/>
            </a:pPr>
            <a:r>
              <a:rPr lang="ru-RU" b="1" dirty="0" smtClean="0"/>
              <a:t>22 года </a:t>
            </a:r>
            <a:endParaRPr lang="en-US" b="1" dirty="0"/>
          </a:p>
          <a:p>
            <a:pPr algn="ctr">
              <a:lnSpc>
                <a:spcPct val="120000"/>
              </a:lnSpc>
              <a:defRPr/>
            </a:pPr>
            <a:endParaRPr lang="ru-RU" b="1" dirty="0"/>
          </a:p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ru-RU" dirty="0"/>
              <a:t>       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5127" name="Picture 8" descr="G:\ПНПО\x_2825be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412875"/>
            <a:ext cx="28797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СИСТЕМА воспитательной работы «НЕМО»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«НЕМО» – Нельзя – Можно; НЕ могу – </a:t>
            </a:r>
            <a:r>
              <a:rPr lang="ru-RU" dirty="0" err="1" smtClean="0"/>
              <a:t>МОгу</a:t>
            </a:r>
            <a:r>
              <a:rPr lang="ru-RU" dirty="0" smtClean="0"/>
              <a:t>.</a:t>
            </a:r>
          </a:p>
          <a:p>
            <a:r>
              <a:rPr lang="ru-RU" b="1" i="1" dirty="0" smtClean="0"/>
              <a:t>«Многие беды имеют своими корнями как раз то, что человека с детства не учат управлять своими желаниями, не учат правильно относиться к понятиям можно, надо, нельзя». Сухомлинский В. 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Учащиеся иногда неправильно относятся к понятиям «можно» - «нельзя», их необходимо с детства учить правильно управлять своими желаниями, создавать условия для приобретения позитивного социального опыта.</a:t>
            </a:r>
          </a:p>
          <a:p>
            <a:pPr lvl="0"/>
            <a:r>
              <a:rPr lang="ru-RU" dirty="0" smtClean="0"/>
              <a:t>Многие учащиеся не принимают активного участия в жизни класса, школы, так как считают, что не могут этого сделать по нескольким причинам: не имеют способностей, желания, времени. Важно помочь перейти учащимся эту черту, чтобы «</a:t>
            </a:r>
            <a:r>
              <a:rPr lang="ru-RU" b="1" dirty="0" smtClean="0"/>
              <a:t>НЕ МОГУ</a:t>
            </a:r>
            <a:r>
              <a:rPr lang="ru-RU" dirty="0" smtClean="0"/>
              <a:t>» превратилось в «</a:t>
            </a:r>
            <a:r>
              <a:rPr lang="ru-RU" b="1" dirty="0" smtClean="0"/>
              <a:t>МОГУ</a:t>
            </a:r>
            <a:r>
              <a:rPr lang="ru-RU" dirty="0" smtClean="0"/>
              <a:t>», в </a:t>
            </a:r>
            <a:r>
              <a:rPr lang="ru-RU" b="1" dirty="0" smtClean="0"/>
              <a:t>ХОЧУ</a:t>
            </a:r>
            <a:r>
              <a:rPr lang="ru-RU" dirty="0" smtClean="0"/>
              <a:t>, в </a:t>
            </a:r>
            <a:r>
              <a:rPr lang="ru-RU" b="1" dirty="0" smtClean="0"/>
              <a:t>БУДУ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340369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Цель моей воспитательной системы – </a:t>
            </a:r>
            <a:r>
              <a:rPr lang="ru-RU" dirty="0" smtClean="0"/>
              <a:t>воспитание активной высоконравственной личности через осознание собственной значимости и </a:t>
            </a:r>
            <a:r>
              <a:rPr lang="ru-RU" dirty="0" err="1" smtClean="0"/>
              <a:t>самоценности</a:t>
            </a:r>
            <a:r>
              <a:rPr lang="ru-RU" dirty="0" smtClean="0"/>
              <a:t> </a:t>
            </a:r>
            <a:r>
              <a:rPr lang="ru-RU" dirty="0" err="1" smtClean="0"/>
              <a:t>и</a:t>
            </a:r>
            <a:r>
              <a:rPr lang="ru-RU" dirty="0" smtClean="0"/>
              <a:t> необходимости участия в жизни общества. </a:t>
            </a:r>
          </a:p>
          <a:p>
            <a:r>
              <a:rPr lang="ru-RU" b="1" dirty="0" smtClean="0"/>
              <a:t>Моя программа работы со своим классом</a:t>
            </a:r>
            <a:r>
              <a:rPr lang="ru-RU" dirty="0" smtClean="0"/>
              <a:t> включает в себя </a:t>
            </a:r>
            <a:r>
              <a:rPr lang="ru-RU" b="1" dirty="0" smtClean="0"/>
              <a:t>четыре направления</a:t>
            </a:r>
            <a:r>
              <a:rPr lang="ru-RU" dirty="0" smtClean="0"/>
              <a:t>: «Учение», «Ценности», «Здоровье и безопасность», «Образ жизни».</a:t>
            </a:r>
          </a:p>
          <a:p>
            <a:r>
              <a:rPr lang="ru-RU" b="1" dirty="0" smtClean="0"/>
              <a:t>Главной задачей </a:t>
            </a:r>
            <a:r>
              <a:rPr lang="ru-RU" dirty="0" smtClean="0"/>
              <a:t>своей считаю создание в классе единого коллектива детей и родителей. На мой взгляд, именно классный руководитель может стать тем связующим звеном, своеобразным координатором, который способен сплотить этот коллектив.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Мой класс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21507" name="Picture 2" descr="G:\ПНПО\класс\Клас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341438"/>
            <a:ext cx="7561263" cy="52562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21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Наши будни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22531" name="Picture 2" descr="G:\ПНПО\класс\wjhqo1F-_e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81075"/>
            <a:ext cx="4211638" cy="2808288"/>
          </a:xfrm>
          <a:noFill/>
        </p:spPr>
      </p:pic>
      <p:pic>
        <p:nvPicPr>
          <p:cNvPr id="22532" name="Picture 3" descr="G:\ПНПО\класс\c9K0nSQdS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052513"/>
            <a:ext cx="4608512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G:\ПНПО\класс\37n2TdfuVN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63950"/>
            <a:ext cx="513080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 descr="G:\ПНПО\класс\Читаем детям о войн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3716338"/>
            <a:ext cx="4211637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21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Наш досуг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57346" name="Picture 2" descr="G:\ПНПО\класс\56qHcGJeyH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36613"/>
            <a:ext cx="3348038" cy="2447925"/>
          </a:xfrm>
          <a:noFill/>
        </p:spPr>
      </p:pic>
      <p:pic>
        <p:nvPicPr>
          <p:cNvPr id="57347" name="Picture 3" descr="G:\ПНПО\класс\cZJydAEnGC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836613"/>
            <a:ext cx="38877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 descr="G:\ПНПО\класс\vQe2rHt3BK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7450" y="188913"/>
            <a:ext cx="287655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 descr="G:\ПНПО\класс\Древний ми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41663"/>
            <a:ext cx="4427538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 descr="G:\ПНПО\класс\Древний мр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5600" y="3644900"/>
            <a:ext cx="37084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7" descr="G:\ПНПО\класс\Даша с грамотой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95738" y="3500438"/>
            <a:ext cx="215106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«Миру нужны новые ЛЮДИ, а не континенты…»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sz="4000" dirty="0" smtClean="0"/>
              <a:t>СПАСИБО ЗА ВНИМАНИЕ!!!</a:t>
            </a:r>
          </a:p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000" dirty="0" smtClean="0"/>
              <a:t>ВСЕМ ХОРОШЕГО ДНЯ!!!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6626" name="Picture 2" descr="http://www.ledilid.com/wp-content/uploads/2012/09/%D1%81%D0%BC%D0%B0%D0%B9%D0%BB%D0%B8%D0%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929066"/>
            <a:ext cx="333375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Другая 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F2DCD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308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Бумажная</vt:lpstr>
      <vt:lpstr>Слайд 1</vt:lpstr>
      <vt:lpstr>СИСТЕМА воспитательной работы «НЕМО»</vt:lpstr>
      <vt:lpstr>Проблемы</vt:lpstr>
      <vt:lpstr>Слайд 4</vt:lpstr>
      <vt:lpstr>Мой класс</vt:lpstr>
      <vt:lpstr>Наши будни</vt:lpstr>
      <vt:lpstr>Наш досуг</vt:lpstr>
      <vt:lpstr>«Миру нужны новые ЛЮДИ, а не континенты…»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Светлячок</cp:lastModifiedBy>
  <cp:revision>28</cp:revision>
  <dcterms:created xsi:type="dcterms:W3CDTF">2013-08-23T19:01:23Z</dcterms:created>
  <dcterms:modified xsi:type="dcterms:W3CDTF">2014-04-13T08:28:12Z</dcterms:modified>
</cp:coreProperties>
</file>