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1"/>
  </p:sldMasterIdLst>
  <p:notesMasterIdLst>
    <p:notesMasterId r:id="rId62"/>
  </p:notesMasterIdLst>
  <p:sldIdLst>
    <p:sldId id="282" r:id="rId2"/>
    <p:sldId id="318" r:id="rId3"/>
    <p:sldId id="316" r:id="rId4"/>
    <p:sldId id="312" r:id="rId5"/>
    <p:sldId id="313" r:id="rId6"/>
    <p:sldId id="314" r:id="rId7"/>
    <p:sldId id="315" r:id="rId8"/>
    <p:sldId id="311" r:id="rId9"/>
    <p:sldId id="257" r:id="rId10"/>
    <p:sldId id="288" r:id="rId11"/>
    <p:sldId id="258" r:id="rId12"/>
    <p:sldId id="289" r:id="rId13"/>
    <p:sldId id="283" r:id="rId14"/>
    <p:sldId id="290" r:id="rId15"/>
    <p:sldId id="260" r:id="rId16"/>
    <p:sldId id="291" r:id="rId17"/>
    <p:sldId id="261" r:id="rId18"/>
    <p:sldId id="292" r:id="rId19"/>
    <p:sldId id="262" r:id="rId20"/>
    <p:sldId id="293" r:id="rId21"/>
    <p:sldId id="263" r:id="rId22"/>
    <p:sldId id="294" r:id="rId23"/>
    <p:sldId id="264" r:id="rId24"/>
    <p:sldId id="295" r:id="rId25"/>
    <p:sldId id="265" r:id="rId26"/>
    <p:sldId id="296" r:id="rId27"/>
    <p:sldId id="266" r:id="rId28"/>
    <p:sldId id="297" r:id="rId29"/>
    <p:sldId id="267" r:id="rId30"/>
    <p:sldId id="298" r:id="rId31"/>
    <p:sldId id="268" r:id="rId32"/>
    <p:sldId id="299" r:id="rId33"/>
    <p:sldId id="269" r:id="rId34"/>
    <p:sldId id="300" r:id="rId35"/>
    <p:sldId id="270" r:id="rId36"/>
    <p:sldId id="301" r:id="rId37"/>
    <p:sldId id="271" r:id="rId38"/>
    <p:sldId id="302" r:id="rId39"/>
    <p:sldId id="272" r:id="rId40"/>
    <p:sldId id="284" r:id="rId41"/>
    <p:sldId id="273" r:id="rId42"/>
    <p:sldId id="285" r:id="rId43"/>
    <p:sldId id="275" r:id="rId44"/>
    <p:sldId id="287" r:id="rId45"/>
    <p:sldId id="276" r:id="rId46"/>
    <p:sldId id="308" r:id="rId47"/>
    <p:sldId id="274" r:id="rId48"/>
    <p:sldId id="286" r:id="rId49"/>
    <p:sldId id="277" r:id="rId50"/>
    <p:sldId id="303" r:id="rId51"/>
    <p:sldId id="278" r:id="rId52"/>
    <p:sldId id="304" r:id="rId53"/>
    <p:sldId id="279" r:id="rId54"/>
    <p:sldId id="305" r:id="rId55"/>
    <p:sldId id="280" r:id="rId56"/>
    <p:sldId id="306" r:id="rId57"/>
    <p:sldId id="281" r:id="rId58"/>
    <p:sldId id="307" r:id="rId59"/>
    <p:sldId id="317" r:id="rId60"/>
    <p:sldId id="310" r:id="rId6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FFFF00"/>
    <a:srgbClr val="000099"/>
    <a:srgbClr val="333300"/>
    <a:srgbClr val="FF0066"/>
    <a:srgbClr val="BAE4D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7" autoAdjust="0"/>
    <p:restoredTop sz="94761" autoAdjust="0"/>
  </p:normalViewPr>
  <p:slideViewPr>
    <p:cSldViewPr>
      <p:cViewPr varScale="1">
        <p:scale>
          <a:sx n="67" d="100"/>
          <a:sy n="67" d="100"/>
        </p:scale>
        <p:origin x="-116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0962"/>
    </p:cViewPr>
  </p:sorterViewPr>
  <p:notesViewPr>
    <p:cSldViewPr>
      <p:cViewPr varScale="1">
        <p:scale>
          <a:sx n="41" d="100"/>
          <a:sy n="41" d="100"/>
        </p:scale>
        <p:origin x="-1470" y="-11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656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C7A7971A-BCC3-4D53-9742-BB039EB07B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flipV="1">
            <a:off x="5410200" y="3810000"/>
            <a:ext cx="3733800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>
          <a:xfrm flipV="1">
            <a:off x="5410200" y="3897313"/>
            <a:ext cx="3733800" cy="19208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 flipV="1">
            <a:off x="5410200" y="4114800"/>
            <a:ext cx="3733800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5410200" y="4164013"/>
            <a:ext cx="1965325" cy="19050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Прямоугольник 9"/>
          <p:cNvSpPr/>
          <p:nvPr/>
        </p:nvSpPr>
        <p:spPr>
          <a:xfrm flipV="1">
            <a:off x="5410200" y="4198938"/>
            <a:ext cx="1965325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11" name="Скругленный прямоугольник 10"/>
          <p:cNvSpPr/>
          <p:nvPr/>
        </p:nvSpPr>
        <p:spPr bwMode="white">
          <a:xfrm>
            <a:off x="5410200" y="3962400"/>
            <a:ext cx="3063875" cy="26988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12" name="Скругленный прямоугольник 11"/>
          <p:cNvSpPr/>
          <p:nvPr/>
        </p:nvSpPr>
        <p:spPr bwMode="white">
          <a:xfrm>
            <a:off x="7377113" y="4060825"/>
            <a:ext cx="1600200" cy="36513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0" y="3649663"/>
            <a:ext cx="9144000" cy="2444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Прямоугольник 13"/>
          <p:cNvSpPr/>
          <p:nvPr/>
        </p:nvSpPr>
        <p:spPr>
          <a:xfrm>
            <a:off x="0" y="3675063"/>
            <a:ext cx="9144000" cy="1412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Прямоугольник 14"/>
          <p:cNvSpPr/>
          <p:nvPr/>
        </p:nvSpPr>
        <p:spPr>
          <a:xfrm flipV="1">
            <a:off x="6413500" y="3643313"/>
            <a:ext cx="2730500" cy="2476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Прямоугольник 15"/>
          <p:cNvSpPr/>
          <p:nvPr/>
        </p:nvSpPr>
        <p:spPr>
          <a:xfrm>
            <a:off x="0" y="0"/>
            <a:ext cx="9144000" cy="37020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7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875"/>
            <a:ext cx="960438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68DA29-C233-4F8B-A9C9-625AB9AF0ED3}" type="datetimeFigureOut">
              <a:rPr lang="ru-RU"/>
              <a:pPr>
                <a:defRPr/>
              </a:pPr>
              <a:t>07.02.2013</a:t>
            </a:fld>
            <a:endParaRPr lang="ru-RU"/>
          </a:p>
        </p:txBody>
      </p:sp>
      <p:sp>
        <p:nvSpPr>
          <p:cNvPr id="18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588"/>
            <a:ext cx="747712" cy="365125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B7EED479-4119-46FC-894B-3DA6607F64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A3A6AF-34BF-44EF-A6CE-7FB5B82EB403}" type="datetimeFigureOut">
              <a:rPr lang="ru-RU"/>
              <a:pPr>
                <a:defRPr/>
              </a:pPr>
              <a:t>07.02.2013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850D56-B5F9-4EAE-BCCB-2B00B9440E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3047A4-C242-4255-8B7D-4AFD3371E4F9}" type="datetimeFigureOut">
              <a:rPr lang="ru-RU"/>
              <a:pPr>
                <a:defRPr/>
              </a:pPr>
              <a:t>07.02.2013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C3F23B-8477-493A-8053-D5B50D059C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DC76BE-BFE6-4C14-873B-F19B0D4FD985}" type="datetimeFigureOut">
              <a:rPr lang="ru-RU"/>
              <a:pPr>
                <a:defRPr/>
              </a:pPr>
              <a:t>07.02.2013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EDB28B-7FD4-42FA-ACE4-EB7676D458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43F2EB-11C6-4F8A-B468-6613114AB0E5}" type="datetimeFigureOut">
              <a:rPr lang="ru-RU"/>
              <a:pPr>
                <a:defRPr/>
              </a:pPr>
              <a:t>07.02.2013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5E4700-ADA9-4E08-9711-58BB156BF2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873D9-D963-4FD5-8F4C-883EF372E8C9}" type="datetimeFigureOut">
              <a:rPr lang="ru-RU"/>
              <a:pPr>
                <a:defRPr/>
              </a:pPr>
              <a:t>07.02.2013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9554CE-6F5C-4F8A-B2C6-6D737179B3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E944A17A-F1F6-4AC6-8AF8-38CB03ECAF5E}" type="datetimeFigureOut">
              <a:rPr lang="ru-RU"/>
              <a:pPr>
                <a:defRPr/>
              </a:pPr>
              <a:t>07.02.2013</a:t>
            </a:fld>
            <a:endParaRPr lang="ru-RU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328E2F8A-D75B-43E6-A8BB-E2048A2070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363" y="612775"/>
            <a:ext cx="957262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A0AA9B-2463-4040-8A0A-7A8A86A988FA}" type="datetimeFigureOut">
              <a:rPr lang="ru-RU"/>
              <a:pPr>
                <a:defRPr/>
              </a:pPr>
              <a:t>07.02.2013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BD4883-0C97-490D-A177-8EA041AEB4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0BEE76-E147-422D-8AB8-E14D5B80C34F}" type="datetimeFigureOut">
              <a:rPr lang="ru-RU"/>
              <a:pPr>
                <a:defRPr/>
              </a:pPr>
              <a:t>07.02.2013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61DABB-861F-4D2A-9ECE-120060D511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7D74C2-D36F-4C86-B7F0-E1F24E0EDBD8}" type="datetimeFigureOut">
              <a:rPr lang="ru-RU"/>
              <a:pPr>
                <a:defRPr/>
              </a:pPr>
              <a:t>07.02.2013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55869-44A1-4C1B-A59E-FC3E014310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BAABD-CB6A-4529-9987-FB81948DCFB1}" type="datetimeFigureOut">
              <a:rPr lang="ru-RU"/>
              <a:pPr>
                <a:defRPr/>
              </a:pPr>
              <a:t>07.02.2013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94E16-AE4E-454C-B833-8BF224E453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0" y="366713"/>
            <a:ext cx="9144000" cy="8413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7975"/>
            <a:ext cx="9144000" cy="920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200" y="360363"/>
            <a:ext cx="3733800" cy="904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39738"/>
            <a:ext cx="3733800" cy="1809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025" y="496888"/>
            <a:ext cx="3063875" cy="28575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938" y="588963"/>
            <a:ext cx="1600200" cy="3651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5263" y="-1588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3988" y="-1588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4938" y="-1588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725" y="-1588"/>
            <a:ext cx="26988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400" y="0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4125" y="0"/>
            <a:ext cx="7938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039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40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8" y="612775"/>
            <a:ext cx="957262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fld id="{7211BCD1-1601-41C9-AE50-B57BD457DF26}" type="datetimeFigureOut">
              <a:rPr lang="ru-RU"/>
              <a:pPr>
                <a:defRPr/>
              </a:pPr>
              <a:t>07.02.2013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821C6A4-79DB-4697-A9ED-B5EFCE697E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05" r:id="rId2"/>
    <p:sldLayoutId id="2147483906" r:id="rId3"/>
    <p:sldLayoutId id="2147483907" r:id="rId4"/>
    <p:sldLayoutId id="2147483914" r:id="rId5"/>
    <p:sldLayoutId id="2147483915" r:id="rId6"/>
    <p:sldLayoutId id="2147483908" r:id="rId7"/>
    <p:sldLayoutId id="2147483909" r:id="rId8"/>
    <p:sldLayoutId id="2147483910" r:id="rId9"/>
    <p:sldLayoutId id="2147483911" r:id="rId10"/>
    <p:sldLayoutId id="2147483912" r:id="rId11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▫"/>
        <a:defRPr sz="2000" kern="1200">
          <a:solidFill>
            <a:srgbClr val="A04DA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21.xml"/><Relationship Id="rId18" Type="http://schemas.openxmlformats.org/officeDocument/2006/relationships/slide" Target="slide23.xml"/><Relationship Id="rId26" Type="http://schemas.openxmlformats.org/officeDocument/2006/relationships/slide" Target="slide55.xml"/><Relationship Id="rId3" Type="http://schemas.openxmlformats.org/officeDocument/2006/relationships/image" Target="../media/image4.jpeg"/><Relationship Id="rId21" Type="http://schemas.openxmlformats.org/officeDocument/2006/relationships/slide" Target="slide53.xml"/><Relationship Id="rId7" Type="http://schemas.openxmlformats.org/officeDocument/2006/relationships/slide" Target="slide9.xml"/><Relationship Id="rId12" Type="http://schemas.openxmlformats.org/officeDocument/2006/relationships/slide" Target="slide11.xml"/><Relationship Id="rId17" Type="http://schemas.openxmlformats.org/officeDocument/2006/relationships/slide" Target="slide13.xml"/><Relationship Id="rId25" Type="http://schemas.openxmlformats.org/officeDocument/2006/relationships/slide" Target="slide45.xml"/><Relationship Id="rId2" Type="http://schemas.openxmlformats.org/officeDocument/2006/relationships/image" Target="../media/image3.jpeg"/><Relationship Id="rId16" Type="http://schemas.openxmlformats.org/officeDocument/2006/relationships/slide" Target="slide51.xml"/><Relationship Id="rId20" Type="http://schemas.openxmlformats.org/officeDocument/2006/relationships/slide" Target="slide43.xml"/><Relationship Id="rId29" Type="http://schemas.openxmlformats.org/officeDocument/2006/relationships/slide" Target="slide3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11" Type="http://schemas.openxmlformats.org/officeDocument/2006/relationships/slide" Target="slide49.xml"/><Relationship Id="rId24" Type="http://schemas.openxmlformats.org/officeDocument/2006/relationships/slide" Target="slide35.xml"/><Relationship Id="rId5" Type="http://schemas.openxmlformats.org/officeDocument/2006/relationships/image" Target="../media/image6.jpeg"/><Relationship Id="rId15" Type="http://schemas.openxmlformats.org/officeDocument/2006/relationships/slide" Target="slide41.xml"/><Relationship Id="rId23" Type="http://schemas.openxmlformats.org/officeDocument/2006/relationships/slide" Target="slide25.xml"/><Relationship Id="rId28" Type="http://schemas.openxmlformats.org/officeDocument/2006/relationships/slide" Target="slide27.xml"/><Relationship Id="rId10" Type="http://schemas.openxmlformats.org/officeDocument/2006/relationships/slide" Target="slide39.xml"/><Relationship Id="rId19" Type="http://schemas.openxmlformats.org/officeDocument/2006/relationships/slide" Target="slide33.xml"/><Relationship Id="rId31" Type="http://schemas.openxmlformats.org/officeDocument/2006/relationships/slide" Target="slide57.xml"/><Relationship Id="rId4" Type="http://schemas.openxmlformats.org/officeDocument/2006/relationships/image" Target="../media/image5.jpeg"/><Relationship Id="rId9" Type="http://schemas.openxmlformats.org/officeDocument/2006/relationships/slide" Target="slide29.xml"/><Relationship Id="rId14" Type="http://schemas.openxmlformats.org/officeDocument/2006/relationships/slide" Target="slide31.xml"/><Relationship Id="rId22" Type="http://schemas.openxmlformats.org/officeDocument/2006/relationships/slide" Target="slide15.xml"/><Relationship Id="rId27" Type="http://schemas.openxmlformats.org/officeDocument/2006/relationships/slide" Target="slide17.xml"/><Relationship Id="rId30" Type="http://schemas.openxmlformats.org/officeDocument/2006/relationships/slide" Target="slide4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6" name="Rectangle 4"/>
          <p:cNvSpPr>
            <a:spLocks noGrp="1" noChangeArrowheads="1"/>
          </p:cNvSpPr>
          <p:nvPr>
            <p:ph type="ctrTitle" idx="4294967295"/>
          </p:nvPr>
        </p:nvSpPr>
        <p:spPr>
          <a:xfrm>
            <a:off x="107950" y="785813"/>
            <a:ext cx="9036050" cy="1587500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6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Своя игра</a:t>
            </a:r>
            <a:endParaRPr lang="ru-RU" sz="54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2051" name="Rectangle 5"/>
          <p:cNvSpPr>
            <a:spLocks noGrp="1" noChangeArrowheads="1"/>
          </p:cNvSpPr>
          <p:nvPr>
            <p:ph type="subTitle" idx="4294967295"/>
          </p:nvPr>
        </p:nvSpPr>
        <p:spPr>
          <a:xfrm>
            <a:off x="428625" y="2214563"/>
            <a:ext cx="8286750" cy="4143375"/>
          </a:xfrm>
        </p:spPr>
        <p:txBody>
          <a:bodyPr>
            <a:normAutofit fontScale="55000" lnSpcReduction="20000"/>
          </a:bodyPr>
          <a:lstStyle/>
          <a:p>
            <a:pPr marL="0" indent="0" algn="ctr" eaLnBrk="1" hangingPunct="1">
              <a:lnSpc>
                <a:spcPct val="170000"/>
              </a:lnSpc>
              <a:buFont typeface="Wingdings" pitchFamily="2" charset="2"/>
              <a:buNone/>
              <a:defRPr/>
            </a:pPr>
            <a:r>
              <a:rPr lang="ru-RU" sz="5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Чрезвычайные ситуации </a:t>
            </a:r>
          </a:p>
          <a:p>
            <a:pPr marL="0" indent="0" algn="ctr" eaLnBrk="1" hangingPunct="1">
              <a:lnSpc>
                <a:spcPct val="170000"/>
              </a:lnSpc>
              <a:buFont typeface="Wingdings" pitchFamily="2" charset="2"/>
              <a:buNone/>
              <a:defRPr/>
            </a:pPr>
            <a:r>
              <a:rPr lang="ru-RU" sz="5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природного характера</a:t>
            </a:r>
          </a:p>
          <a:p>
            <a:pPr marL="0" indent="0" algn="ctr" eaLnBrk="1" hangingPunct="1">
              <a:buFont typeface="Wingdings" pitchFamily="2" charset="2"/>
              <a:buNone/>
              <a:defRPr/>
            </a:pP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</a:t>
            </a:r>
          </a:p>
          <a:p>
            <a:pPr marL="0" indent="0" algn="ctr" eaLnBrk="1" hangingPunct="1">
              <a:buFont typeface="Wingdings" pitchFamily="2" charset="2"/>
              <a:buNone/>
              <a:defRPr/>
            </a:pPr>
            <a:endParaRPr lang="ru-RU" sz="1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Arial" charset="0"/>
            </a:endParaRPr>
          </a:p>
          <a:p>
            <a:pPr marL="0" indent="0" algn="ctr" eaLnBrk="1" hangingPunct="1">
              <a:lnSpc>
                <a:spcPct val="85000"/>
              </a:lnSpc>
              <a:buFont typeface="Wingdings" pitchFamily="2" charset="2"/>
              <a:buNone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Основы безопасности жизнедеятельности,   7 класс</a:t>
            </a:r>
          </a:p>
          <a:p>
            <a:pPr marL="0" indent="0" algn="ctr" eaLnBrk="1" hangingPunct="1">
              <a:lnSpc>
                <a:spcPct val="85000"/>
              </a:lnSpc>
              <a:buFont typeface="Wingdings" pitchFamily="2" charset="2"/>
              <a:buNone/>
              <a:defRPr/>
            </a:pPr>
            <a:endParaRPr lang="ru-RU" b="1" dirty="0" smtClean="0"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  <a:cs typeface="Arial" charset="0"/>
            </a:endParaRPr>
          </a:p>
          <a:p>
            <a:pPr marL="0" indent="0" algn="ctr" eaLnBrk="1" hangingPunct="1">
              <a:lnSpc>
                <a:spcPct val="170000"/>
              </a:lnSpc>
              <a:buFont typeface="Wingdings" pitchFamily="2" charset="2"/>
              <a:buNone/>
              <a:defRPr/>
            </a:pPr>
            <a:endParaRPr lang="ru-RU" b="1" dirty="0" smtClean="0"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  <a:cs typeface="Arial" charset="0"/>
            </a:endParaRPr>
          </a:p>
          <a:p>
            <a:pPr marL="0" indent="0" algn="ctr" eaLnBrk="1" hangingPunct="1">
              <a:lnSpc>
                <a:spcPct val="170000"/>
              </a:lnSpc>
              <a:buFont typeface="Wingdings" pitchFamily="2" charset="2"/>
              <a:buNone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Arial" charset="0"/>
              </a:rPr>
              <a:t>Перемечева Наталья Михайловна,                                                                                   </a:t>
            </a:r>
            <a:r>
              <a:rPr lang="ru-RU" dirty="0" smtClean="0">
                <a:latin typeface="Arial" charset="0"/>
                <a:cs typeface="Arial" charset="0"/>
              </a:rPr>
              <a:t>учитель ОБЖ МКОУ СОШ с. Рожки                                                                                         Малмыжского района Кировской области</a:t>
            </a:r>
          </a:p>
          <a:p>
            <a:pPr marL="0" indent="0" algn="ctr" eaLnBrk="1" hangingPunct="1">
              <a:lnSpc>
                <a:spcPct val="170000"/>
              </a:lnSpc>
              <a:buFont typeface="Wingdings" pitchFamily="2" charset="2"/>
              <a:buNone/>
              <a:defRPr/>
            </a:pPr>
            <a:r>
              <a:rPr lang="ru-RU" dirty="0" smtClean="0">
                <a:latin typeface="Arial" charset="0"/>
                <a:cs typeface="Arial" charset="0"/>
              </a:rPr>
              <a:t>2013 год</a:t>
            </a:r>
          </a:p>
          <a:p>
            <a:pPr marL="0" indent="0" algn="ctr" eaLnBrk="1" hangingPunct="1">
              <a:lnSpc>
                <a:spcPct val="85000"/>
              </a:lnSpc>
              <a:buFont typeface="Wingdings" pitchFamily="2" charset="2"/>
              <a:buNone/>
              <a:defRPr/>
            </a:pPr>
            <a:endParaRPr lang="ru-RU" sz="6600" b="1" dirty="0" smtClean="0"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3888" y="6237288"/>
            <a:ext cx="900112" cy="620712"/>
          </a:xfrm>
          <a:prstGeom prst="actionButtonHome">
            <a:avLst/>
          </a:prstGeom>
          <a:gradFill rotWithShape="1">
            <a:gsLst>
              <a:gs pos="0">
                <a:schemeClr val="accent2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Arial" charset="0"/>
            </a:endParaRPr>
          </a:p>
        </p:txBody>
      </p:sp>
      <p:sp>
        <p:nvSpPr>
          <p:cNvPr id="14339" name="Text Box 6"/>
          <p:cNvSpPr txBox="1">
            <a:spLocks noChangeArrowheads="1"/>
          </p:cNvSpPr>
          <p:nvPr/>
        </p:nvSpPr>
        <p:spPr bwMode="auto">
          <a:xfrm>
            <a:off x="785813" y="1071563"/>
            <a:ext cx="785018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sz="6000"/>
          </a:p>
        </p:txBody>
      </p:sp>
      <p:sp>
        <p:nvSpPr>
          <p:cNvPr id="14340" name="Rectangle 5"/>
          <p:cNvSpPr>
            <a:spLocks noChangeArrowheads="1"/>
          </p:cNvSpPr>
          <p:nvPr/>
        </p:nvSpPr>
        <p:spPr bwMode="auto">
          <a:xfrm>
            <a:off x="4483100" y="1268413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endParaRPr lang="ru-RU" sz="3600">
              <a:latin typeface="Arial" charset="0"/>
            </a:endParaRPr>
          </a:p>
        </p:txBody>
      </p:sp>
      <p:sp>
        <p:nvSpPr>
          <p:cNvPr id="14341" name="Rectangle 7"/>
          <p:cNvSpPr>
            <a:spLocks noChangeArrowheads="1"/>
          </p:cNvSpPr>
          <p:nvPr/>
        </p:nvSpPr>
        <p:spPr bwMode="auto">
          <a:xfrm>
            <a:off x="2628900" y="1030288"/>
            <a:ext cx="35337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ru-RU" sz="4000" b="1" i="1">
                <a:latin typeface="Arial" charset="0"/>
              </a:rPr>
              <a:t>Наводнение</a:t>
            </a:r>
            <a:r>
              <a:rPr lang="ru-RU" sz="4000" b="1">
                <a:latin typeface="Arial" charset="0"/>
              </a:rPr>
              <a:t>  </a:t>
            </a:r>
          </a:p>
        </p:txBody>
      </p:sp>
      <p:pic>
        <p:nvPicPr>
          <p:cNvPr id="14342" name="Picture 8" descr="114249-e9c17baf48abea2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9975" y="2205038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533400"/>
            <a:ext cx="9144000" cy="11430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Словарь  </a:t>
            </a:r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20</a:t>
            </a:r>
          </a:p>
        </p:txBody>
      </p:sp>
      <p:sp>
        <p:nvSpPr>
          <p:cNvPr id="15363" name="Text Box 11"/>
          <p:cNvSpPr txBox="1">
            <a:spLocks noChangeArrowheads="1"/>
          </p:cNvSpPr>
          <p:nvPr/>
        </p:nvSpPr>
        <p:spPr bwMode="auto">
          <a:xfrm>
            <a:off x="611188" y="765175"/>
            <a:ext cx="7345362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sz="6000"/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468313" y="3246438"/>
            <a:ext cx="82073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endParaRPr lang="ru-RU">
              <a:latin typeface="Arial" charset="0"/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539750" y="3246438"/>
            <a:ext cx="8064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endParaRPr lang="ru-RU">
              <a:latin typeface="Arial" charset="0"/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857250" y="2571750"/>
            <a:ext cx="74295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ru-RU" sz="2400" b="1">
                <a:latin typeface="Arial" charset="0"/>
              </a:rPr>
              <a:t>       Природное явление, связанное с геологическими процессами, происходящими в литосфере Земли – это …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3888" y="6237288"/>
            <a:ext cx="900112" cy="620712"/>
          </a:xfrm>
          <a:prstGeom prst="actionButtonHome">
            <a:avLst/>
          </a:prstGeom>
          <a:gradFill rotWithShape="1">
            <a:gsLst>
              <a:gs pos="0">
                <a:schemeClr val="accent2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Arial" charset="0"/>
            </a:endParaRPr>
          </a:p>
        </p:txBody>
      </p:sp>
      <p:sp>
        <p:nvSpPr>
          <p:cNvPr id="16387" name="Text Box 8"/>
          <p:cNvSpPr txBox="1">
            <a:spLocks noChangeArrowheads="1"/>
          </p:cNvSpPr>
          <p:nvPr/>
        </p:nvSpPr>
        <p:spPr bwMode="auto">
          <a:xfrm>
            <a:off x="2428875" y="928688"/>
            <a:ext cx="41402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sz="6000"/>
          </a:p>
        </p:txBody>
      </p:sp>
      <p:sp>
        <p:nvSpPr>
          <p:cNvPr id="16388" name="Rectangle 5"/>
          <p:cNvSpPr>
            <a:spLocks noChangeArrowheads="1"/>
          </p:cNvSpPr>
          <p:nvPr/>
        </p:nvSpPr>
        <p:spPr bwMode="auto">
          <a:xfrm>
            <a:off x="2071688" y="928688"/>
            <a:ext cx="44910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ru-RU" sz="4000" b="1" i="1">
                <a:latin typeface="Arial" charset="0"/>
              </a:rPr>
              <a:t>Землетрясение </a:t>
            </a:r>
            <a:r>
              <a:rPr lang="ru-RU"/>
              <a:t> </a:t>
            </a:r>
          </a:p>
        </p:txBody>
      </p:sp>
      <p:pic>
        <p:nvPicPr>
          <p:cNvPr id="6" name="Picture 5" descr="vul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88" y="2214563"/>
            <a:ext cx="4681537" cy="351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4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620713"/>
            <a:ext cx="9001125" cy="11430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Словарь  </a:t>
            </a:r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30</a:t>
            </a:r>
          </a:p>
        </p:txBody>
      </p:sp>
      <p:sp>
        <p:nvSpPr>
          <p:cNvPr id="17411" name="Rectangle 5"/>
          <p:cNvSpPr>
            <a:spLocks noChangeArrowheads="1"/>
          </p:cNvSpPr>
          <p:nvPr/>
        </p:nvSpPr>
        <p:spPr bwMode="auto">
          <a:xfrm>
            <a:off x="857250" y="2143125"/>
            <a:ext cx="757237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ru-RU" sz="2400" b="1">
                <a:latin typeface="Arial" charset="0"/>
              </a:rPr>
              <a:t>      Отрыв и падение больших масс горных пород, их опрокидывание, дробление и скатывание на крутых и обрывистых склонах ─ это  ...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3888" y="6237288"/>
            <a:ext cx="900112" cy="620712"/>
          </a:xfrm>
          <a:prstGeom prst="actionButtonHome">
            <a:avLst/>
          </a:prstGeom>
          <a:gradFill rotWithShape="1">
            <a:gsLst>
              <a:gs pos="0">
                <a:schemeClr val="accent2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Arial" charset="0"/>
            </a:endParaRPr>
          </a:p>
        </p:txBody>
      </p:sp>
      <p:sp>
        <p:nvSpPr>
          <p:cNvPr id="18435" name="Rectangle 5"/>
          <p:cNvSpPr>
            <a:spLocks noChangeArrowheads="1"/>
          </p:cNvSpPr>
          <p:nvPr/>
        </p:nvSpPr>
        <p:spPr bwMode="auto">
          <a:xfrm>
            <a:off x="3317875" y="854075"/>
            <a:ext cx="17986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4000" b="1" i="1">
                <a:latin typeface="Arial" charset="0"/>
              </a:rPr>
              <a:t>Обвал</a:t>
            </a:r>
          </a:p>
        </p:txBody>
      </p:sp>
      <p:pic>
        <p:nvPicPr>
          <p:cNvPr id="18436" name="Picture 6" descr="115383-207379cafa70b56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11413" y="2420938"/>
            <a:ext cx="428625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533400"/>
            <a:ext cx="8929688" cy="11430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Словарь  </a:t>
            </a:r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40</a:t>
            </a:r>
          </a:p>
        </p:txBody>
      </p:sp>
      <p:sp>
        <p:nvSpPr>
          <p:cNvPr id="19459" name="Rectangle 6"/>
          <p:cNvSpPr>
            <a:spLocks noChangeArrowheads="1"/>
          </p:cNvSpPr>
          <p:nvPr/>
        </p:nvSpPr>
        <p:spPr bwMode="auto">
          <a:xfrm>
            <a:off x="785813" y="2071688"/>
            <a:ext cx="757237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ru-RU" sz="2400" b="1">
                <a:latin typeface="Arial" charset="0"/>
              </a:rPr>
              <a:t>    Неконтролируемое горение растительности, стихийно распространяющееся по лесной территории – это … 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3888" y="6237288"/>
            <a:ext cx="900112" cy="620712"/>
          </a:xfrm>
          <a:prstGeom prst="actionButtonHome">
            <a:avLst/>
          </a:prstGeom>
          <a:gradFill rotWithShape="1">
            <a:gsLst>
              <a:gs pos="0">
                <a:schemeClr val="accent2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Arial" charset="0"/>
            </a:endParaRPr>
          </a:p>
        </p:txBody>
      </p:sp>
      <p:sp>
        <p:nvSpPr>
          <p:cNvPr id="20483" name="Rectangle 6"/>
          <p:cNvSpPr>
            <a:spLocks noChangeArrowheads="1"/>
          </p:cNvSpPr>
          <p:nvPr/>
        </p:nvSpPr>
        <p:spPr bwMode="auto">
          <a:xfrm>
            <a:off x="2195513" y="981075"/>
            <a:ext cx="40338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ru-RU" sz="4000" b="1" i="1">
                <a:latin typeface="Arial" charset="0"/>
              </a:rPr>
              <a:t>Лесной пожар  </a:t>
            </a:r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50" y="1928813"/>
            <a:ext cx="4403725" cy="4419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533400"/>
            <a:ext cx="9144000" cy="11430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Словарь  </a:t>
            </a:r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50</a:t>
            </a:r>
          </a:p>
        </p:txBody>
      </p:sp>
      <p:sp>
        <p:nvSpPr>
          <p:cNvPr id="21507" name="Rectangle 4"/>
          <p:cNvSpPr>
            <a:spLocks noChangeArrowheads="1"/>
          </p:cNvSpPr>
          <p:nvPr/>
        </p:nvSpPr>
        <p:spPr bwMode="auto">
          <a:xfrm>
            <a:off x="0" y="0"/>
            <a:ext cx="18415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 sz="900">
              <a:latin typeface="Arial" charset="0"/>
            </a:endParaRP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21508" name="Прямоугольник 4"/>
          <p:cNvSpPr>
            <a:spLocks noChangeArrowheads="1"/>
          </p:cNvSpPr>
          <p:nvPr/>
        </p:nvSpPr>
        <p:spPr bwMode="auto">
          <a:xfrm>
            <a:off x="500063" y="1214438"/>
            <a:ext cx="78581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endParaRPr lang="ru-RU" sz="4000">
              <a:latin typeface="Arial" charset="0"/>
            </a:endParaRP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642938" y="2071688"/>
            <a:ext cx="7929562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ru-RU" sz="2400" b="1">
                <a:latin typeface="Arial" charset="0"/>
              </a:rPr>
              <a:t>    Выход на поверхность планеты расплавленного вещества земной коры и мантии Земли, которое называется магмой – это ...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3888" y="6237288"/>
            <a:ext cx="900112" cy="620712"/>
          </a:xfrm>
          <a:prstGeom prst="actionButtonHome">
            <a:avLst/>
          </a:prstGeom>
          <a:gradFill rotWithShape="1">
            <a:gsLst>
              <a:gs pos="0">
                <a:schemeClr val="accent2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Arial" charset="0"/>
            </a:endParaRPr>
          </a:p>
        </p:txBody>
      </p:sp>
      <p:sp>
        <p:nvSpPr>
          <p:cNvPr id="22531" name="Rectangle 5"/>
          <p:cNvSpPr>
            <a:spLocks noChangeArrowheads="1"/>
          </p:cNvSpPr>
          <p:nvPr/>
        </p:nvSpPr>
        <p:spPr bwMode="auto">
          <a:xfrm>
            <a:off x="1908175" y="981075"/>
            <a:ext cx="5435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4000" b="1" i="1">
                <a:latin typeface="Arial" charset="0"/>
              </a:rPr>
              <a:t>Извержение вулкана</a:t>
            </a: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1785938"/>
            <a:ext cx="3786188" cy="421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9" descr="vul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8" y="2286000"/>
            <a:ext cx="4464050" cy="334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Тест 10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Georgia" pitchFamily="18" charset="0"/>
              <a:buNone/>
              <a:defRPr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	Бывают низовые и верховые; </a:t>
            </a:r>
          </a:p>
          <a:p>
            <a:pPr algn="ctr">
              <a:buFont typeface="Georgia" pitchFamily="18" charset="0"/>
              <a:buNone/>
              <a:defRPr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сильные, средние и слабые:</a:t>
            </a:r>
          </a:p>
          <a:p>
            <a:pPr algn="ctr">
              <a:buFont typeface="Georgia" pitchFamily="18" charset="0"/>
              <a:buNone/>
              <a:defRPr/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indent="1063625">
              <a:lnSpc>
                <a:spcPct val="150000"/>
              </a:lnSpc>
              <a:buFont typeface="Georgia" pitchFamily="18" charset="0"/>
              <a:buNone/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а) ураганы</a:t>
            </a:r>
          </a:p>
          <a:p>
            <a:pPr indent="1063625">
              <a:lnSpc>
                <a:spcPct val="150000"/>
              </a:lnSpc>
              <a:buFont typeface="Georgia" pitchFamily="18" charset="0"/>
              <a:buNone/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б) лесные пожары</a:t>
            </a:r>
          </a:p>
          <a:p>
            <a:pPr indent="1063625">
              <a:lnSpc>
                <a:spcPct val="150000"/>
              </a:lnSpc>
              <a:buFont typeface="Georgia" pitchFamily="18" charset="0"/>
              <a:buNone/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в) землетрясения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sz="2800" b="1" dirty="0" smtClean="0">
                <a:solidFill>
                  <a:srgbClr val="FF0000"/>
                </a:solidFill>
                <a:latin typeface="+mn-lt"/>
              </a:rPr>
              <a:t>Цель урока: </a:t>
            </a:r>
            <a:r>
              <a:rPr lang="ru-RU" sz="2800" dirty="0" smtClean="0">
                <a:solidFill>
                  <a:schemeClr val="tx1"/>
                </a:solidFill>
                <a:latin typeface="+mn-lt"/>
              </a:rPr>
              <a:t>обобщить и проверить знания по теме «Чрезвычайные ситуации природного характера» 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6147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Georgia" pitchFamily="18" charset="0"/>
              <a:buNone/>
            </a:pPr>
            <a:r>
              <a:rPr lang="ru-RU" b="1" smtClean="0">
                <a:solidFill>
                  <a:srgbClr val="FF0000"/>
                </a:solidFill>
              </a:rPr>
              <a:t>Задачи: </a:t>
            </a:r>
          </a:p>
          <a:p>
            <a:pPr algn="just"/>
            <a:r>
              <a:rPr lang="ru-RU" sz="2000" smtClean="0"/>
              <a:t>1. </a:t>
            </a:r>
            <a:r>
              <a:rPr lang="ru-RU" sz="2400" smtClean="0"/>
              <a:t>Проконтролировать степень усвоения основных знаний по теме «ЧС природного характера», изученных на предыдущих уроках.  </a:t>
            </a:r>
          </a:p>
          <a:p>
            <a:pPr algn="just"/>
            <a:r>
              <a:rPr lang="ru-RU" sz="2400" smtClean="0"/>
              <a:t>2. Развивать личные духовные качества, обеспечивающие безопасное поведение в различных  чрезвычайных ситуациях природного характера;</a:t>
            </a:r>
          </a:p>
          <a:p>
            <a:pPr algn="just"/>
            <a:r>
              <a:rPr lang="ru-RU" sz="2400" smtClean="0"/>
              <a:t>3. Воспитывать чувство уверенности в себе в экстремальной ситуации и ответственность за жизнь других людей, сплоченность коллектива.</a:t>
            </a:r>
            <a:endParaRPr lang="ru-RU" sz="3200" smtClean="0"/>
          </a:p>
          <a:p>
            <a:endParaRPr lang="ru-RU" smtClean="0"/>
          </a:p>
          <a:p>
            <a:endParaRPr lang="ru-RU" smtClean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3888" y="6237288"/>
            <a:ext cx="900112" cy="620712"/>
          </a:xfrm>
          <a:prstGeom prst="actionButtonHome">
            <a:avLst/>
          </a:prstGeom>
          <a:gradFill rotWithShape="1">
            <a:gsLst>
              <a:gs pos="0">
                <a:schemeClr val="accent2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Arial" charset="0"/>
            </a:endParaRPr>
          </a:p>
        </p:txBody>
      </p:sp>
      <p:sp>
        <p:nvSpPr>
          <p:cNvPr id="72710" name="Text Box 6"/>
          <p:cNvSpPr txBox="1">
            <a:spLocks noChangeArrowheads="1"/>
          </p:cNvSpPr>
          <p:nvPr/>
        </p:nvSpPr>
        <p:spPr bwMode="auto">
          <a:xfrm>
            <a:off x="2786063" y="785813"/>
            <a:ext cx="3429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54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</p:txBody>
      </p:sp>
      <p:sp>
        <p:nvSpPr>
          <p:cNvPr id="24580" name="Rectangle 5"/>
          <p:cNvSpPr>
            <a:spLocks noChangeArrowheads="1"/>
          </p:cNvSpPr>
          <p:nvPr/>
        </p:nvSpPr>
        <p:spPr bwMode="auto">
          <a:xfrm>
            <a:off x="857250" y="2214563"/>
            <a:ext cx="75723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200" b="1">
                <a:solidFill>
                  <a:srgbClr val="FF0000"/>
                </a:solidFill>
                <a:latin typeface="Arial" charset="0"/>
                <a:cs typeface="Arial" charset="0"/>
              </a:rPr>
              <a:t>б)</a:t>
            </a:r>
            <a:r>
              <a:rPr lang="ru-RU" sz="3200" b="1">
                <a:latin typeface="Arial" charset="0"/>
                <a:cs typeface="Arial" charset="0"/>
              </a:rPr>
              <a:t> лесные пожары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533400"/>
            <a:ext cx="8229600" cy="11430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Тест 20</a:t>
            </a:r>
          </a:p>
        </p:txBody>
      </p:sp>
      <p:sp>
        <p:nvSpPr>
          <p:cNvPr id="25603" name="Прямоугольник 4"/>
          <p:cNvSpPr>
            <a:spLocks noChangeArrowheads="1"/>
          </p:cNvSpPr>
          <p:nvPr/>
        </p:nvSpPr>
        <p:spPr bwMode="auto">
          <a:xfrm>
            <a:off x="142875" y="2143125"/>
            <a:ext cx="87868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latin typeface="Arial" charset="0"/>
              </a:rPr>
              <a:t>     </a:t>
            </a:r>
            <a:endParaRPr lang="ru-RU" sz="4400" b="1">
              <a:cs typeface="Times New Roman" pitchFamily="18" charset="0"/>
            </a:endParaRPr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357188" y="1500188"/>
            <a:ext cx="8501062" cy="483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800" b="1">
                <a:latin typeface="Arial" charset="0"/>
              </a:rPr>
              <a:t>Одним из признаков </a:t>
            </a:r>
          </a:p>
          <a:p>
            <a:pPr algn="ctr"/>
            <a:r>
              <a:rPr lang="ru-RU" sz="2800" b="1">
                <a:latin typeface="Arial" charset="0"/>
              </a:rPr>
              <a:t>о приближении цунами является:</a:t>
            </a:r>
            <a:endParaRPr lang="ru-RU" sz="2800">
              <a:latin typeface="Arial" charset="0"/>
            </a:endParaRPr>
          </a:p>
          <a:p>
            <a:pPr algn="just"/>
            <a:r>
              <a:rPr lang="ru-RU" sz="2800">
                <a:latin typeface="Arial" charset="0"/>
              </a:rPr>
              <a:t>а) поведение животных, которые торопливо уходят на склоны гор;</a:t>
            </a:r>
          </a:p>
          <a:p>
            <a:endParaRPr lang="ru-RU" sz="2800">
              <a:latin typeface="Arial" charset="0"/>
            </a:endParaRPr>
          </a:p>
          <a:p>
            <a:pPr algn="just"/>
            <a:r>
              <a:rPr lang="ru-RU" sz="2800">
                <a:latin typeface="Arial" charset="0"/>
              </a:rPr>
              <a:t>б) неожиданный ураган с выпадением обильных осадков;</a:t>
            </a:r>
          </a:p>
          <a:p>
            <a:endParaRPr lang="ru-RU" sz="2800">
              <a:latin typeface="Arial" charset="0"/>
            </a:endParaRPr>
          </a:p>
          <a:p>
            <a:pPr algn="just"/>
            <a:r>
              <a:rPr lang="ru-RU" sz="2800">
                <a:latin typeface="Arial" charset="0"/>
              </a:rPr>
              <a:t>в) резкое повышение или понижение температуры  воздуха, обильное таяние ледников, сход лавин.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3888" y="6237288"/>
            <a:ext cx="900112" cy="620712"/>
          </a:xfrm>
          <a:prstGeom prst="actionButtonHome">
            <a:avLst/>
          </a:prstGeom>
          <a:gradFill rotWithShape="1">
            <a:gsLst>
              <a:gs pos="0">
                <a:schemeClr val="accent2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Arial" charset="0"/>
            </a:endParaRPr>
          </a:p>
        </p:txBody>
      </p:sp>
      <p:sp>
        <p:nvSpPr>
          <p:cNvPr id="26627" name="Rectangle 5"/>
          <p:cNvSpPr>
            <a:spLocks noChangeArrowheads="1"/>
          </p:cNvSpPr>
          <p:nvPr/>
        </p:nvSpPr>
        <p:spPr bwMode="auto">
          <a:xfrm>
            <a:off x="539750" y="2708275"/>
            <a:ext cx="8135938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FF0000"/>
                </a:solidFill>
                <a:latin typeface="Arial" charset="0"/>
              </a:rPr>
              <a:t>а) </a:t>
            </a:r>
            <a:r>
              <a:rPr lang="ru-RU" sz="3600" b="1">
                <a:latin typeface="Arial" charset="0"/>
              </a:rPr>
              <a:t>поведение животных, которые торопливо уходят на склоны гор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533400"/>
            <a:ext cx="8229600" cy="11430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Тест 30</a:t>
            </a:r>
          </a:p>
        </p:txBody>
      </p:sp>
      <p:sp>
        <p:nvSpPr>
          <p:cNvPr id="27651" name="Rectangle 4"/>
          <p:cNvSpPr>
            <a:spLocks noChangeArrowheads="1"/>
          </p:cNvSpPr>
          <p:nvPr/>
        </p:nvSpPr>
        <p:spPr bwMode="auto">
          <a:xfrm>
            <a:off x="357188" y="1857375"/>
            <a:ext cx="820896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Arial" charset="0"/>
                <a:cs typeface="Arial" charset="0"/>
              </a:rPr>
              <a:t>Наибольшую опасность при извержении вулкана представляют:</a:t>
            </a:r>
          </a:p>
          <a:p>
            <a:pPr>
              <a:lnSpc>
                <a:spcPct val="150000"/>
              </a:lnSpc>
            </a:pPr>
            <a:r>
              <a:rPr lang="ru-RU" sz="3200">
                <a:latin typeface="Arial" charset="0"/>
                <a:cs typeface="Arial" charset="0"/>
              </a:rPr>
              <a:t>а) взрывная волна и разброс обломков;</a:t>
            </a:r>
          </a:p>
          <a:p>
            <a:pPr>
              <a:lnSpc>
                <a:spcPct val="150000"/>
              </a:lnSpc>
            </a:pPr>
            <a:r>
              <a:rPr lang="ru-RU" sz="3200">
                <a:latin typeface="Arial" charset="0"/>
                <a:cs typeface="Arial" charset="0"/>
              </a:rPr>
              <a:t>б) водяные и грязекаменные потоки;</a:t>
            </a:r>
          </a:p>
          <a:p>
            <a:pPr>
              <a:lnSpc>
                <a:spcPct val="150000"/>
              </a:lnSpc>
            </a:pPr>
            <a:r>
              <a:rPr lang="ru-RU" sz="3200">
                <a:latin typeface="Arial" charset="0"/>
                <a:cs typeface="Arial" charset="0"/>
              </a:rPr>
              <a:t>в) резкие колебания температуры;</a:t>
            </a:r>
          </a:p>
          <a:p>
            <a:pPr>
              <a:lnSpc>
                <a:spcPct val="150000"/>
              </a:lnSpc>
            </a:pPr>
            <a:r>
              <a:rPr lang="ru-RU" sz="3200">
                <a:latin typeface="Arial" charset="0"/>
                <a:cs typeface="Arial" charset="0"/>
              </a:rPr>
              <a:t>г) тучи пепла и газов («палящая туча»)</a:t>
            </a:r>
            <a:r>
              <a:rPr lang="ru-RU" sz="3200" i="1">
                <a:latin typeface="Arial" charset="0"/>
                <a:cs typeface="Arial" charset="0"/>
              </a:rPr>
              <a:t>.</a:t>
            </a:r>
            <a:endParaRPr lang="ru-RU" sz="3200">
              <a:latin typeface="Arial" charset="0"/>
              <a:cs typeface="Arial" charset="0"/>
            </a:endParaRPr>
          </a:p>
          <a:p>
            <a:endParaRPr lang="ru-RU" sz="3200">
              <a:latin typeface="Arial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3888" y="6237288"/>
            <a:ext cx="900112" cy="620712"/>
          </a:xfrm>
          <a:prstGeom prst="actionButtonHome">
            <a:avLst/>
          </a:prstGeom>
          <a:gradFill rotWithShape="1">
            <a:gsLst>
              <a:gs pos="0">
                <a:schemeClr val="accent2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Arial" charset="0"/>
            </a:endParaRPr>
          </a:p>
        </p:txBody>
      </p:sp>
      <p:sp>
        <p:nvSpPr>
          <p:cNvPr id="74757" name="Text Box 5"/>
          <p:cNvSpPr txBox="1">
            <a:spLocks noChangeArrowheads="1"/>
          </p:cNvSpPr>
          <p:nvPr/>
        </p:nvSpPr>
        <p:spPr bwMode="auto">
          <a:xfrm>
            <a:off x="928688" y="785813"/>
            <a:ext cx="72739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endParaRPr lang="ru-RU" sz="5400" b="1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8676" name="Rectangle 5"/>
          <p:cNvSpPr>
            <a:spLocks noChangeArrowheads="1"/>
          </p:cNvSpPr>
          <p:nvPr/>
        </p:nvSpPr>
        <p:spPr bwMode="auto">
          <a:xfrm>
            <a:off x="1785938" y="2214563"/>
            <a:ext cx="4752975" cy="165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>
                <a:solidFill>
                  <a:srgbClr val="FF0000"/>
                </a:solidFill>
                <a:latin typeface="Arial" charset="0"/>
                <a:cs typeface="Arial" charset="0"/>
              </a:rPr>
              <a:t>г) </a:t>
            </a:r>
            <a:r>
              <a:rPr lang="ru-RU" sz="3600">
                <a:latin typeface="Arial" charset="0"/>
                <a:cs typeface="Arial" charset="0"/>
              </a:rPr>
              <a:t>тучи пепла и газов </a:t>
            </a:r>
          </a:p>
          <a:p>
            <a:pPr algn="ctr">
              <a:lnSpc>
                <a:spcPct val="150000"/>
              </a:lnSpc>
            </a:pPr>
            <a:r>
              <a:rPr lang="ru-RU" sz="3600">
                <a:latin typeface="Arial" charset="0"/>
                <a:cs typeface="Arial" charset="0"/>
              </a:rPr>
              <a:t>(«палящая туча»)</a:t>
            </a:r>
            <a:r>
              <a:rPr lang="ru-RU" sz="3600" i="1">
                <a:latin typeface="Arial" charset="0"/>
                <a:cs typeface="Arial" charset="0"/>
              </a:rPr>
              <a:t>.</a:t>
            </a:r>
            <a:endParaRPr lang="ru-RU" sz="360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533400"/>
            <a:ext cx="8929688" cy="11430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Тест 40</a:t>
            </a:r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214313" y="2000250"/>
            <a:ext cx="882173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ru-RU" sz="540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itchFamily="18" charset="0"/>
            </a:endParaRPr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428625" y="1643063"/>
            <a:ext cx="8207375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sz="2800" b="1" dirty="0">
                <a:latin typeface="Arial" pitchFamily="34" charset="0"/>
                <a:cs typeface="Arial" pitchFamily="34" charset="0"/>
              </a:rPr>
              <a:t>Ветер разрушительной силы и значительный по продолжительности, скорость которого превышает 120 м/с,  - это:</a:t>
            </a:r>
            <a:endParaRPr lang="ru-RU" sz="2800" dirty="0">
              <a:latin typeface="Arial" pitchFamily="34" charset="0"/>
              <a:cs typeface="Arial" pitchFamily="34" charset="0"/>
            </a:endParaRPr>
          </a:p>
          <a:p>
            <a:pPr indent="714375">
              <a:lnSpc>
                <a:spcPct val="150000"/>
              </a:lnSpc>
              <a:defRPr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а) тайфун;</a:t>
            </a:r>
          </a:p>
          <a:p>
            <a:pPr indent="714375">
              <a:lnSpc>
                <a:spcPct val="150000"/>
              </a:lnSpc>
              <a:defRPr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б) шторм;</a:t>
            </a:r>
          </a:p>
          <a:p>
            <a:pPr indent="714375">
              <a:lnSpc>
                <a:spcPct val="150000"/>
              </a:lnSpc>
              <a:defRPr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в) торнадо;    </a:t>
            </a:r>
          </a:p>
          <a:p>
            <a:pPr indent="714375">
              <a:lnSpc>
                <a:spcPct val="150000"/>
              </a:lnSpc>
              <a:defRPr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г) ураган.</a:t>
            </a:r>
          </a:p>
          <a:p>
            <a:pPr algn="ctr">
              <a:defRPr/>
            </a:pPr>
            <a:endParaRPr lang="ru-RU" sz="2800" dirty="0">
              <a:latin typeface="Arial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3888" y="6237288"/>
            <a:ext cx="900112" cy="620712"/>
          </a:xfrm>
          <a:prstGeom prst="actionButtonHome">
            <a:avLst/>
          </a:prstGeom>
          <a:gradFill rotWithShape="1">
            <a:gsLst>
              <a:gs pos="0">
                <a:schemeClr val="accent2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Arial" charset="0"/>
            </a:endParaRPr>
          </a:p>
        </p:txBody>
      </p:sp>
      <p:sp>
        <p:nvSpPr>
          <p:cNvPr id="30723" name="TextBox 5"/>
          <p:cNvSpPr txBox="1">
            <a:spLocks noChangeArrowheads="1"/>
          </p:cNvSpPr>
          <p:nvPr/>
        </p:nvSpPr>
        <p:spPr bwMode="auto">
          <a:xfrm>
            <a:off x="2286000" y="1000125"/>
            <a:ext cx="1841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4400" b="1">
              <a:latin typeface="Arial" charset="0"/>
            </a:endParaRPr>
          </a:p>
        </p:txBody>
      </p:sp>
      <p:sp>
        <p:nvSpPr>
          <p:cNvPr id="30724" name="Rectangle 5"/>
          <p:cNvSpPr>
            <a:spLocks noChangeArrowheads="1"/>
          </p:cNvSpPr>
          <p:nvPr/>
        </p:nvSpPr>
        <p:spPr bwMode="auto">
          <a:xfrm>
            <a:off x="571500" y="2420938"/>
            <a:ext cx="79597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FF0000"/>
                </a:solidFill>
                <a:latin typeface="Arial" charset="0"/>
              </a:rPr>
              <a:t>г) </a:t>
            </a:r>
            <a:r>
              <a:rPr lang="ru-RU" sz="3600" b="1">
                <a:latin typeface="Arial" charset="0"/>
              </a:rPr>
              <a:t>ураган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533400"/>
            <a:ext cx="9144000" cy="11430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Тест 50</a:t>
            </a:r>
          </a:p>
        </p:txBody>
      </p:sp>
      <p:sp>
        <p:nvSpPr>
          <p:cNvPr id="31747" name="Прямоугольник 4"/>
          <p:cNvSpPr>
            <a:spLocks noChangeArrowheads="1"/>
          </p:cNvSpPr>
          <p:nvPr/>
        </p:nvSpPr>
        <p:spPr bwMode="auto">
          <a:xfrm>
            <a:off x="285750" y="1857375"/>
            <a:ext cx="84296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cs typeface="Times New Roman" pitchFamily="18" charset="0"/>
              </a:rPr>
              <a:t>      </a:t>
            </a:r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500063" y="1398588"/>
            <a:ext cx="8064500" cy="553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Последствия оползней, селей, </a:t>
            </a:r>
          </a:p>
          <a:p>
            <a:pPr algn="ctr">
              <a:defRPr/>
            </a:pPr>
            <a:r>
              <a:rPr lang="ru-RU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обвалов и снежных лавин:</a:t>
            </a:r>
          </a:p>
          <a:p>
            <a:pPr algn="ctr">
              <a:defRPr/>
            </a:pPr>
            <a:endParaRPr lang="ru-RU" sz="24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algn="just">
              <a:defRPr/>
            </a:pPr>
            <a:r>
              <a:rPr lang="ru-RU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а) лесные пожары, изменение климата и погодных условий, гибель людей и животных;</a:t>
            </a:r>
          </a:p>
          <a:p>
            <a:pPr>
              <a:defRPr/>
            </a:pPr>
            <a:endParaRPr lang="ru-RU" sz="2400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algn="just">
              <a:defRPr/>
            </a:pPr>
            <a:r>
              <a:rPr lang="ru-RU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б) извержение вулканов, усиление сейсмической активности, повышение уровня воды в реках и водоемах;</a:t>
            </a:r>
          </a:p>
          <a:p>
            <a:pPr>
              <a:defRPr/>
            </a:pPr>
            <a:endParaRPr lang="ru-RU" sz="2400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algn="just">
              <a:defRPr/>
            </a:pPr>
            <a:r>
              <a:rPr lang="ru-RU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в) перекрытие русел рек, изменение ландшафта, гибель людей и животных, разрушение зданий и сооружений, сокрытие их толщами пород.</a:t>
            </a:r>
          </a:p>
          <a:p>
            <a:pPr>
              <a:lnSpc>
                <a:spcPct val="150000"/>
              </a:lnSpc>
              <a:defRPr/>
            </a:pPr>
            <a:endParaRPr lang="ru-RU" sz="2800" dirty="0">
              <a:latin typeface="Arial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5" name="Text Box 5"/>
          <p:cNvSpPr txBox="1">
            <a:spLocks noChangeArrowheads="1"/>
          </p:cNvSpPr>
          <p:nvPr/>
        </p:nvSpPr>
        <p:spPr bwMode="auto">
          <a:xfrm>
            <a:off x="-107950" y="1628775"/>
            <a:ext cx="91440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endParaRPr lang="ru-RU" sz="4800" b="1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2771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80400" y="6264275"/>
            <a:ext cx="900113" cy="620713"/>
          </a:xfrm>
          <a:prstGeom prst="actionButtonHome">
            <a:avLst/>
          </a:prstGeom>
          <a:gradFill rotWithShape="1">
            <a:gsLst>
              <a:gs pos="0">
                <a:schemeClr val="accent2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Arial" charset="0"/>
            </a:endParaRPr>
          </a:p>
        </p:txBody>
      </p:sp>
      <p:sp>
        <p:nvSpPr>
          <p:cNvPr id="31748" name="Rectangle 5"/>
          <p:cNvSpPr>
            <a:spLocks noChangeArrowheads="1"/>
          </p:cNvSpPr>
          <p:nvPr/>
        </p:nvSpPr>
        <p:spPr bwMode="auto">
          <a:xfrm>
            <a:off x="860425" y="1785938"/>
            <a:ext cx="7753350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в) </a:t>
            </a:r>
            <a:r>
              <a:rPr lang="ru-RU" sz="3600" dirty="0">
                <a:latin typeface="Arial" charset="0"/>
              </a:rPr>
              <a:t>перекрытие русел рек, </a:t>
            </a:r>
          </a:p>
          <a:p>
            <a:pPr>
              <a:defRPr/>
            </a:pPr>
            <a:r>
              <a:rPr lang="ru-RU" sz="3600" dirty="0">
                <a:latin typeface="Arial" charset="0"/>
              </a:rPr>
              <a:t>изменение ландшафта, </a:t>
            </a:r>
          </a:p>
          <a:p>
            <a:pPr>
              <a:defRPr/>
            </a:pPr>
            <a:r>
              <a:rPr lang="ru-RU" sz="3600" dirty="0">
                <a:latin typeface="Arial" charset="0"/>
              </a:rPr>
              <a:t>гибель людей и животных, </a:t>
            </a:r>
          </a:p>
          <a:p>
            <a:pPr>
              <a:defRPr/>
            </a:pPr>
            <a:r>
              <a:rPr lang="ru-RU" sz="3600" dirty="0">
                <a:latin typeface="Arial" charset="0"/>
              </a:rPr>
              <a:t>разрушение зданий и сооружений, </a:t>
            </a:r>
          </a:p>
          <a:p>
            <a:pPr>
              <a:defRPr/>
            </a:pPr>
            <a:r>
              <a:rPr lang="ru-RU" sz="3600" dirty="0">
                <a:latin typeface="Arial" charset="0"/>
              </a:rPr>
              <a:t>сокрытие их толщами пород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533400"/>
            <a:ext cx="9001125" cy="11430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Вопрос 10</a:t>
            </a:r>
          </a:p>
        </p:txBody>
      </p:sp>
      <p:sp>
        <p:nvSpPr>
          <p:cNvPr id="33795" name="Прямоугольник 3"/>
          <p:cNvSpPr>
            <a:spLocks noChangeArrowheads="1"/>
          </p:cNvSpPr>
          <p:nvPr/>
        </p:nvSpPr>
        <p:spPr bwMode="auto">
          <a:xfrm>
            <a:off x="323850" y="2133600"/>
            <a:ext cx="8501063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200" b="1">
                <a:latin typeface="Arial" charset="0"/>
              </a:rPr>
              <a:t>Как называется организованный вывоз </a:t>
            </a:r>
          </a:p>
          <a:p>
            <a:pPr algn="ctr">
              <a:lnSpc>
                <a:spcPct val="150000"/>
              </a:lnSpc>
            </a:pPr>
            <a:r>
              <a:rPr lang="ru-RU" sz="3200" b="1">
                <a:latin typeface="Arial" charset="0"/>
              </a:rPr>
              <a:t>населения из зоны ЧС?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Прямоугольник 2"/>
          <p:cNvSpPr>
            <a:spLocks noChangeArrowheads="1"/>
          </p:cNvSpPr>
          <p:nvPr/>
        </p:nvSpPr>
        <p:spPr bwMode="auto">
          <a:xfrm>
            <a:off x="642938" y="2143125"/>
            <a:ext cx="806450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 i="1">
                <a:solidFill>
                  <a:srgbClr val="FF0000"/>
                </a:solidFill>
              </a:rPr>
              <a:t>“Чтобы преодолеть опасность, </a:t>
            </a:r>
          </a:p>
          <a:p>
            <a:pPr algn="ctr"/>
            <a:r>
              <a:rPr lang="ru-RU" sz="4400" b="1" i="1">
                <a:solidFill>
                  <a:srgbClr val="FF0000"/>
                </a:solidFill>
              </a:rPr>
              <a:t>надо знать, чем грозит она </a:t>
            </a:r>
          </a:p>
          <a:p>
            <a:pPr algn="ctr"/>
            <a:r>
              <a:rPr lang="ru-RU" sz="4400" b="1" i="1">
                <a:solidFill>
                  <a:srgbClr val="FF0000"/>
                </a:solidFill>
              </a:rPr>
              <a:t>и как её преодолеть”.</a:t>
            </a:r>
            <a:endParaRPr lang="ru-RU" sz="4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6E6E6"/>
            </a:gs>
            <a:gs pos="14999">
              <a:srgbClr val="7D8496"/>
            </a:gs>
            <a:gs pos="53000">
              <a:srgbClr val="E6E6E6"/>
            </a:gs>
            <a:gs pos="67999">
              <a:srgbClr val="7D8496"/>
            </a:gs>
            <a:gs pos="92999">
              <a:srgbClr val="E6E6E6"/>
            </a:gs>
            <a:gs pos="100000">
              <a:srgbClr val="FF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3888" y="6237288"/>
            <a:ext cx="900112" cy="620712"/>
          </a:xfrm>
          <a:prstGeom prst="actionButtonHome">
            <a:avLst/>
          </a:prstGeom>
          <a:gradFill rotWithShape="1">
            <a:gsLst>
              <a:gs pos="0">
                <a:schemeClr val="accent2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Arial" charset="0"/>
            </a:endParaRPr>
          </a:p>
        </p:txBody>
      </p:sp>
      <p:sp>
        <p:nvSpPr>
          <p:cNvPr id="34819" name="TextBox 4"/>
          <p:cNvSpPr txBox="1">
            <a:spLocks noChangeArrowheads="1"/>
          </p:cNvSpPr>
          <p:nvPr/>
        </p:nvSpPr>
        <p:spPr bwMode="auto">
          <a:xfrm>
            <a:off x="2700338" y="1052513"/>
            <a:ext cx="33718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latin typeface="Arial" charset="0"/>
              </a:rPr>
              <a:t>Эвакуация </a:t>
            </a:r>
          </a:p>
        </p:txBody>
      </p:sp>
      <p:pic>
        <p:nvPicPr>
          <p:cNvPr id="34820" name="Picture 4" descr="114241-976e6a54509ccd4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9613" y="2133600"/>
            <a:ext cx="5292725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533400"/>
            <a:ext cx="9001125" cy="11430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Вопрос 20</a:t>
            </a:r>
          </a:p>
        </p:txBody>
      </p:sp>
      <p:sp>
        <p:nvSpPr>
          <p:cNvPr id="35843" name="Прямоугольник 3"/>
          <p:cNvSpPr>
            <a:spLocks noChangeArrowheads="1"/>
          </p:cNvSpPr>
          <p:nvPr/>
        </p:nvSpPr>
        <p:spPr bwMode="auto">
          <a:xfrm>
            <a:off x="357188" y="1500188"/>
            <a:ext cx="84296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4400">
              <a:latin typeface="Arial" charset="0"/>
            </a:endParaRPr>
          </a:p>
        </p:txBody>
      </p:sp>
      <p:sp>
        <p:nvSpPr>
          <p:cNvPr id="35844" name="Rectangle 5"/>
          <p:cNvSpPr>
            <a:spLocks noChangeArrowheads="1"/>
          </p:cNvSpPr>
          <p:nvPr/>
        </p:nvSpPr>
        <p:spPr bwMode="auto">
          <a:xfrm>
            <a:off x="714375" y="2143125"/>
            <a:ext cx="7410450" cy="248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ru-RU" sz="3600" b="1">
                <a:latin typeface="Arial" charset="0"/>
              </a:rPr>
              <a:t>При каком стихийном </a:t>
            </a:r>
          </a:p>
          <a:p>
            <a:pPr algn="ctr" eaLnBrk="0" hangingPunct="0">
              <a:lnSpc>
                <a:spcPct val="150000"/>
              </a:lnSpc>
            </a:pPr>
            <a:r>
              <a:rPr lang="ru-RU" sz="3600" b="1">
                <a:latin typeface="Arial" charset="0"/>
              </a:rPr>
              <a:t>бедствии возможна </a:t>
            </a:r>
          </a:p>
          <a:p>
            <a:pPr algn="ctr" eaLnBrk="0" hangingPunct="0">
              <a:lnSpc>
                <a:spcPct val="150000"/>
              </a:lnSpc>
            </a:pPr>
            <a:r>
              <a:rPr lang="ru-RU" sz="3600" b="1">
                <a:latin typeface="Arial" charset="0"/>
              </a:rPr>
              <a:t>эвакуация даже с животными? 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6E6E6"/>
            </a:gs>
            <a:gs pos="14999">
              <a:srgbClr val="7D8496"/>
            </a:gs>
            <a:gs pos="53000">
              <a:srgbClr val="E6E6E6"/>
            </a:gs>
            <a:gs pos="67999">
              <a:srgbClr val="7D8496"/>
            </a:gs>
            <a:gs pos="92999">
              <a:srgbClr val="E6E6E6"/>
            </a:gs>
            <a:gs pos="100000">
              <a:srgbClr val="FF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3888" y="6237288"/>
            <a:ext cx="900112" cy="620712"/>
          </a:xfrm>
          <a:prstGeom prst="actionButtonHome">
            <a:avLst/>
          </a:prstGeom>
          <a:gradFill rotWithShape="1">
            <a:gsLst>
              <a:gs pos="0">
                <a:schemeClr val="accent2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Arial" charset="0"/>
            </a:endParaRPr>
          </a:p>
        </p:txBody>
      </p:sp>
      <p:sp>
        <p:nvSpPr>
          <p:cNvPr id="36867" name="Rectangle 5"/>
          <p:cNvSpPr>
            <a:spLocks noChangeArrowheads="1"/>
          </p:cNvSpPr>
          <p:nvPr/>
        </p:nvSpPr>
        <p:spPr bwMode="auto">
          <a:xfrm>
            <a:off x="500063" y="2643188"/>
            <a:ext cx="79200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3600" b="1">
                <a:latin typeface="Arial" charset="0"/>
              </a:rPr>
              <a:t>При наводнении</a:t>
            </a:r>
            <a:r>
              <a:rPr lang="ru-RU" sz="3600"/>
              <a:t> 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533400"/>
            <a:ext cx="8929688" cy="11430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Вопрос 30</a:t>
            </a:r>
          </a:p>
        </p:txBody>
      </p:sp>
      <p:sp>
        <p:nvSpPr>
          <p:cNvPr id="37891" name="Text Box 8"/>
          <p:cNvSpPr txBox="1">
            <a:spLocks noChangeArrowheads="1"/>
          </p:cNvSpPr>
          <p:nvPr/>
        </p:nvSpPr>
        <p:spPr bwMode="auto">
          <a:xfrm>
            <a:off x="214313" y="2286000"/>
            <a:ext cx="85693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sz="6000"/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755650" y="2654300"/>
            <a:ext cx="7704138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3200" b="1">
                <a:latin typeface="Arial" charset="0"/>
              </a:rPr>
              <a:t>В каких районах на территории России часто происходят извержения вулканов?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6E6E6"/>
            </a:gs>
            <a:gs pos="14999">
              <a:srgbClr val="7D8496"/>
            </a:gs>
            <a:gs pos="53000">
              <a:srgbClr val="E6E6E6"/>
            </a:gs>
            <a:gs pos="67999">
              <a:srgbClr val="7D8496"/>
            </a:gs>
            <a:gs pos="92999">
              <a:srgbClr val="E6E6E6"/>
            </a:gs>
            <a:gs pos="100000">
              <a:srgbClr val="FF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3888" y="6237288"/>
            <a:ext cx="900112" cy="620712"/>
          </a:xfrm>
          <a:prstGeom prst="actionButtonHome">
            <a:avLst/>
          </a:prstGeom>
          <a:gradFill rotWithShape="1">
            <a:gsLst>
              <a:gs pos="0">
                <a:schemeClr val="accent2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Arial" charset="0"/>
            </a:endParaRPr>
          </a:p>
        </p:txBody>
      </p:sp>
      <p:sp>
        <p:nvSpPr>
          <p:cNvPr id="38915" name="Rectangle 7"/>
          <p:cNvSpPr>
            <a:spLocks noChangeArrowheads="1"/>
          </p:cNvSpPr>
          <p:nvPr/>
        </p:nvSpPr>
        <p:spPr bwMode="auto">
          <a:xfrm>
            <a:off x="1785938" y="2357438"/>
            <a:ext cx="5129212" cy="165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ru-RU" sz="3600" b="1">
                <a:latin typeface="Arial" charset="0"/>
              </a:rPr>
              <a:t>На Камчатке и </a:t>
            </a:r>
          </a:p>
          <a:p>
            <a:pPr algn="ctr" eaLnBrk="0" hangingPunct="0">
              <a:lnSpc>
                <a:spcPct val="150000"/>
              </a:lnSpc>
            </a:pPr>
            <a:r>
              <a:rPr lang="ru-RU" sz="3600" b="1">
                <a:latin typeface="Arial" charset="0"/>
              </a:rPr>
              <a:t>Курильских островах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533400"/>
            <a:ext cx="8929688" cy="11430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Вопрос 40</a:t>
            </a:r>
          </a:p>
        </p:txBody>
      </p:sp>
      <p:sp>
        <p:nvSpPr>
          <p:cNvPr id="39939" name="Прямоугольник 5"/>
          <p:cNvSpPr>
            <a:spLocks noChangeArrowheads="1"/>
          </p:cNvSpPr>
          <p:nvPr/>
        </p:nvSpPr>
        <p:spPr bwMode="auto">
          <a:xfrm>
            <a:off x="357188" y="1643063"/>
            <a:ext cx="8786812" cy="109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endParaRPr lang="ru-RU" sz="4400" b="1">
              <a:cs typeface="Times New Roman" pitchFamily="18" charset="0"/>
            </a:endParaRPr>
          </a:p>
        </p:txBody>
      </p:sp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642938" y="2214563"/>
            <a:ext cx="7704137" cy="182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ru-RU" sz="3200" b="1">
                <a:latin typeface="Arial" charset="0"/>
                <a:cs typeface="Arial" charset="0"/>
              </a:rPr>
              <a:t>	</a:t>
            </a:r>
            <a:r>
              <a:rPr lang="ru-RU" sz="4000" b="1">
                <a:latin typeface="Arial" charset="0"/>
                <a:cs typeface="Arial" charset="0"/>
              </a:rPr>
              <a:t>Где не опасно действие цунами?</a:t>
            </a:r>
            <a:endParaRPr lang="ru-RU" sz="3200" b="1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6E6E6"/>
            </a:gs>
            <a:gs pos="14999">
              <a:srgbClr val="7D8496"/>
            </a:gs>
            <a:gs pos="53000">
              <a:srgbClr val="E6E6E6"/>
            </a:gs>
            <a:gs pos="67999">
              <a:srgbClr val="7D8496"/>
            </a:gs>
            <a:gs pos="92999">
              <a:srgbClr val="E6E6E6"/>
            </a:gs>
            <a:gs pos="100000">
              <a:srgbClr val="FF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3888" y="6237288"/>
            <a:ext cx="900112" cy="620712"/>
          </a:xfrm>
          <a:prstGeom prst="actionButtonHome">
            <a:avLst/>
          </a:prstGeom>
          <a:gradFill rotWithShape="1">
            <a:gsLst>
              <a:gs pos="0">
                <a:schemeClr val="accent2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Arial" charset="0"/>
            </a:endParaRPr>
          </a:p>
        </p:txBody>
      </p:sp>
      <p:sp>
        <p:nvSpPr>
          <p:cNvPr id="40963" name="Прямоугольник 4"/>
          <p:cNvSpPr>
            <a:spLocks noChangeArrowheads="1"/>
          </p:cNvSpPr>
          <p:nvPr/>
        </p:nvSpPr>
        <p:spPr bwMode="auto">
          <a:xfrm>
            <a:off x="357188" y="1143000"/>
            <a:ext cx="84296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4400" b="1">
              <a:latin typeface="Arial" charset="0"/>
            </a:endParaRPr>
          </a:p>
        </p:txBody>
      </p:sp>
      <p:sp>
        <p:nvSpPr>
          <p:cNvPr id="40964" name="Rectangle 5"/>
          <p:cNvSpPr>
            <a:spLocks noChangeArrowheads="1"/>
          </p:cNvSpPr>
          <p:nvPr/>
        </p:nvSpPr>
        <p:spPr bwMode="auto">
          <a:xfrm>
            <a:off x="2071688" y="2428875"/>
            <a:ext cx="457676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ru-RU" sz="3600" b="1">
                <a:latin typeface="Arial" charset="0"/>
                <a:cs typeface="Arial" charset="0"/>
              </a:rPr>
              <a:t>В открытом океане</a:t>
            </a:r>
            <a:endParaRPr lang="ru-RU" b="1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533400"/>
            <a:ext cx="9001125" cy="11430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Вопрос 50</a:t>
            </a:r>
          </a:p>
        </p:txBody>
      </p:sp>
      <p:sp>
        <p:nvSpPr>
          <p:cNvPr id="41987" name="Rectangle 4"/>
          <p:cNvSpPr>
            <a:spLocks noChangeArrowheads="1"/>
          </p:cNvSpPr>
          <p:nvPr/>
        </p:nvSpPr>
        <p:spPr bwMode="auto">
          <a:xfrm>
            <a:off x="642938" y="2571750"/>
            <a:ext cx="7991475" cy="165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 b="1">
                <a:latin typeface="Arial" charset="0"/>
                <a:cs typeface="Arial" charset="0"/>
              </a:rPr>
              <a:t>Чем отличаются низовые пожары от верховых, и какие опаснее?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6E6E6"/>
            </a:gs>
            <a:gs pos="14999">
              <a:srgbClr val="7D8496"/>
            </a:gs>
            <a:gs pos="53000">
              <a:srgbClr val="E6E6E6"/>
            </a:gs>
            <a:gs pos="67999">
              <a:srgbClr val="7D8496"/>
            </a:gs>
            <a:gs pos="92999">
              <a:srgbClr val="E6E6E6"/>
            </a:gs>
            <a:gs pos="100000">
              <a:srgbClr val="FF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AutoShape 1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3888" y="6237288"/>
            <a:ext cx="900112" cy="620712"/>
          </a:xfrm>
          <a:prstGeom prst="actionButtonHome">
            <a:avLst/>
          </a:prstGeom>
          <a:gradFill rotWithShape="1">
            <a:gsLst>
              <a:gs pos="0">
                <a:schemeClr val="accent2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Arial" charset="0"/>
            </a:endParaRPr>
          </a:p>
        </p:txBody>
      </p:sp>
      <p:sp>
        <p:nvSpPr>
          <p:cNvPr id="43011" name="Содержимое 4"/>
          <p:cNvSpPr>
            <a:spLocks noGrp="1"/>
          </p:cNvSpPr>
          <p:nvPr>
            <p:ph idx="4294967295"/>
          </p:nvPr>
        </p:nvSpPr>
        <p:spPr>
          <a:xfrm>
            <a:off x="500063" y="1571625"/>
            <a:ext cx="8215312" cy="4324350"/>
          </a:xfrm>
        </p:spPr>
        <p:txBody>
          <a:bodyPr/>
          <a:lstStyle/>
          <a:p>
            <a:pPr algn="just">
              <a:lnSpc>
                <a:spcPct val="150000"/>
              </a:lnSpc>
              <a:buFont typeface="Georgia" pitchFamily="18" charset="0"/>
              <a:buNone/>
            </a:pPr>
            <a:r>
              <a:rPr lang="ru-RU" i="1" smtClean="0"/>
              <a:t>	</a:t>
            </a:r>
            <a:r>
              <a:rPr lang="ru-RU" sz="3200" smtClean="0">
                <a:latin typeface="Arial" charset="0"/>
                <a:cs typeface="Arial" charset="0"/>
              </a:rPr>
              <a:t>Низовой пожар распространяется по нижним ярусам лесной растительности, а </a:t>
            </a:r>
            <a:r>
              <a:rPr lang="ru-RU" sz="3200" b="1" i="1" smtClean="0">
                <a:latin typeface="Arial" charset="0"/>
                <a:cs typeface="Arial" charset="0"/>
              </a:rPr>
              <a:t>верховой</a:t>
            </a:r>
            <a:r>
              <a:rPr lang="ru-RU" sz="3200" smtClean="0">
                <a:latin typeface="Arial" charset="0"/>
                <a:cs typeface="Arial" charset="0"/>
              </a:rPr>
              <a:t> охватывает весь полог леса, поэтому </a:t>
            </a:r>
            <a:r>
              <a:rPr lang="ru-RU" sz="3200" b="1" i="1" smtClean="0">
                <a:latin typeface="Arial" charset="0"/>
                <a:cs typeface="Arial" charset="0"/>
              </a:rPr>
              <a:t>более опасен</a:t>
            </a:r>
          </a:p>
          <a:p>
            <a:endParaRPr lang="ru-RU" smtClean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533400"/>
            <a:ext cx="9144000" cy="11430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Величины измерения 10</a:t>
            </a:r>
            <a:endParaRPr lang="ru-RU" b="1" i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44035" name="Прямоугольник 3"/>
          <p:cNvSpPr>
            <a:spLocks noChangeArrowheads="1"/>
          </p:cNvSpPr>
          <p:nvPr/>
        </p:nvSpPr>
        <p:spPr bwMode="auto">
          <a:xfrm>
            <a:off x="571500" y="1857375"/>
            <a:ext cx="82153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latin typeface="Arial" charset="0"/>
              </a:rPr>
              <a:t>      </a:t>
            </a:r>
            <a:endParaRPr lang="ru-RU" sz="4400" b="1">
              <a:latin typeface="Arial" charset="0"/>
            </a:endParaRPr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928688" y="1857375"/>
            <a:ext cx="76327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sz="3600" b="1" dirty="0">
                <a:latin typeface="Arial" pitchFamily="34" charset="0"/>
                <a:cs typeface="Arial" pitchFamily="34" charset="0"/>
              </a:rPr>
              <a:t>Ветер со скоростью до 20 м/с называется:</a:t>
            </a:r>
          </a:p>
          <a:p>
            <a:pPr indent="1343025">
              <a:lnSpc>
                <a:spcPct val="150000"/>
              </a:lnSpc>
              <a:defRPr/>
            </a:pPr>
            <a:r>
              <a:rPr lang="ru-RU" sz="3600" dirty="0">
                <a:latin typeface="Arial" pitchFamily="34" charset="0"/>
                <a:cs typeface="Arial" pitchFamily="34" charset="0"/>
              </a:rPr>
              <a:t>а) ураган		</a:t>
            </a:r>
          </a:p>
          <a:p>
            <a:pPr indent="1343025">
              <a:lnSpc>
                <a:spcPct val="150000"/>
              </a:lnSpc>
              <a:defRPr/>
            </a:pPr>
            <a:r>
              <a:rPr lang="ru-RU" sz="3600" dirty="0">
                <a:latin typeface="Arial" pitchFamily="34" charset="0"/>
                <a:cs typeface="Arial" pitchFamily="34" charset="0"/>
              </a:rPr>
              <a:t>б) бриз	</a:t>
            </a:r>
          </a:p>
          <a:p>
            <a:pPr indent="1343025">
              <a:lnSpc>
                <a:spcPct val="150000"/>
              </a:lnSpc>
              <a:defRPr/>
            </a:pPr>
            <a:r>
              <a:rPr lang="ru-RU" sz="3600" dirty="0">
                <a:latin typeface="Arial" pitchFamily="34" charset="0"/>
                <a:cs typeface="Arial" pitchFamily="34" charset="0"/>
              </a:rPr>
              <a:t>в) буря	</a:t>
            </a:r>
          </a:p>
          <a:p>
            <a:pPr indent="1343025">
              <a:lnSpc>
                <a:spcPct val="150000"/>
              </a:lnSpc>
              <a:defRPr/>
            </a:pPr>
            <a:r>
              <a:rPr lang="ru-RU" sz="3600" dirty="0">
                <a:latin typeface="Arial" pitchFamily="34" charset="0"/>
                <a:cs typeface="Arial" pitchFamily="34" charset="0"/>
              </a:rPr>
              <a:t>г) циклон	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63" y="785813"/>
            <a:ext cx="8229600" cy="1066800"/>
          </a:xfrm>
        </p:spPr>
        <p:txBody>
          <a:bodyPr/>
          <a:lstStyle/>
          <a:p>
            <a:pPr algn="ctr">
              <a:defRPr/>
            </a:pPr>
            <a:r>
              <a:rPr lang="ru-RU" b="1" dirty="0" smtClean="0">
                <a:solidFill>
                  <a:srgbClr val="FF0000"/>
                </a:solidFill>
                <a:latin typeface="+mn-lt"/>
              </a:rPr>
              <a:t>Что такое ЧС?</a:t>
            </a:r>
            <a:endParaRPr lang="ru-RU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28625" y="1928813"/>
            <a:ext cx="8229600" cy="4324350"/>
          </a:xfrm>
        </p:spPr>
        <p:txBody>
          <a:bodyPr/>
          <a:lstStyle/>
          <a:p>
            <a:pPr algn="just">
              <a:buFont typeface="Georgia" pitchFamily="18" charset="0"/>
              <a:buNone/>
            </a:pPr>
            <a:r>
              <a:rPr lang="ru-RU" b="1" smtClean="0"/>
              <a:t>	</a:t>
            </a:r>
            <a:r>
              <a:rPr lang="ru-RU" b="1" smtClean="0">
                <a:solidFill>
                  <a:srgbClr val="FF0000"/>
                </a:solidFill>
              </a:rPr>
              <a:t>ЧС</a:t>
            </a:r>
            <a:r>
              <a:rPr lang="ru-RU" smtClean="0"/>
              <a:t> — это обстановка на определенной территории, сложившаяся в результате аварии, опасного природного явления, катастрофы, стихийного или иного бедствия, которые могут повлечь или повлекли за собой человеческие жертвы, ущерб здоровью людей или окружающей природной среде, значительные материальные потери и нарушение условий жизнедеятельности людей.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3888" y="6237288"/>
            <a:ext cx="900112" cy="620712"/>
          </a:xfrm>
          <a:prstGeom prst="actionButtonHome">
            <a:avLst/>
          </a:prstGeom>
          <a:gradFill rotWithShape="1">
            <a:gsLst>
              <a:gs pos="0">
                <a:schemeClr val="accent2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Arial" charset="0"/>
            </a:endParaRPr>
          </a:p>
        </p:txBody>
      </p:sp>
      <p:sp>
        <p:nvSpPr>
          <p:cNvPr id="45059" name="Rectangle 6"/>
          <p:cNvSpPr>
            <a:spLocks noChangeArrowheads="1"/>
          </p:cNvSpPr>
          <p:nvPr/>
        </p:nvSpPr>
        <p:spPr bwMode="auto">
          <a:xfrm>
            <a:off x="3214688" y="2643188"/>
            <a:ext cx="20034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solidFill>
                  <a:srgbClr val="FF0000"/>
                </a:solidFill>
                <a:latin typeface="Arial" charset="0"/>
              </a:rPr>
              <a:t>в)</a:t>
            </a:r>
            <a:r>
              <a:rPr lang="ru-RU" sz="3600" b="1">
                <a:latin typeface="Arial" charset="0"/>
              </a:rPr>
              <a:t> буря 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533400"/>
            <a:ext cx="9144000" cy="11430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Величины измерения 20</a:t>
            </a:r>
            <a:endParaRPr lang="ru-RU" b="1" i="1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46083" name="Прямоугольник 4"/>
          <p:cNvSpPr>
            <a:spLocks noChangeArrowheads="1"/>
          </p:cNvSpPr>
          <p:nvPr/>
        </p:nvSpPr>
        <p:spPr bwMode="auto">
          <a:xfrm>
            <a:off x="428625" y="2143125"/>
            <a:ext cx="84296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4000" b="1">
              <a:latin typeface="Arial" charset="0"/>
            </a:endParaRPr>
          </a:p>
        </p:txBody>
      </p:sp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642938" y="2214563"/>
            <a:ext cx="7848600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3600" dirty="0">
                <a:latin typeface="Arial" pitchFamily="34" charset="0"/>
                <a:cs typeface="Arial" pitchFamily="34" charset="0"/>
              </a:rPr>
              <a:t>Известно, что сила ветра измеряется его скоростью. Кто из  учёных создал шкалу силы ветра?</a:t>
            </a:r>
          </a:p>
          <a:p>
            <a:pPr indent="1528763">
              <a:defRPr/>
            </a:pPr>
            <a:r>
              <a:rPr lang="ru-RU" sz="3600" dirty="0">
                <a:latin typeface="Arial" pitchFamily="34" charset="0"/>
                <a:cs typeface="Arial" pitchFamily="34" charset="0"/>
              </a:rPr>
              <a:t>а) Рихтер</a:t>
            </a:r>
          </a:p>
          <a:p>
            <a:pPr indent="1528763">
              <a:defRPr/>
            </a:pPr>
            <a:r>
              <a:rPr lang="ru-RU" sz="3600" dirty="0">
                <a:latin typeface="Arial" pitchFamily="34" charset="0"/>
                <a:cs typeface="Arial" pitchFamily="34" charset="0"/>
              </a:rPr>
              <a:t>б) Бофорт</a:t>
            </a:r>
          </a:p>
          <a:p>
            <a:pPr indent="1528763">
              <a:defRPr/>
            </a:pPr>
            <a:r>
              <a:rPr lang="ru-RU" sz="3600" dirty="0">
                <a:latin typeface="Arial" pitchFamily="34" charset="0"/>
                <a:cs typeface="Arial" pitchFamily="34" charset="0"/>
              </a:rPr>
              <a:t>в) Ломоносов</a:t>
            </a:r>
          </a:p>
          <a:p>
            <a:pPr indent="1528763">
              <a:defRPr/>
            </a:pPr>
            <a:r>
              <a:rPr lang="ru-RU" sz="3600" dirty="0">
                <a:latin typeface="Arial" pitchFamily="34" charset="0"/>
                <a:cs typeface="Arial" pitchFamily="34" charset="0"/>
              </a:rPr>
              <a:t>г) Менделеев 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3888" y="6237288"/>
            <a:ext cx="900112" cy="620712"/>
          </a:xfrm>
          <a:prstGeom prst="actionButtonHome">
            <a:avLst/>
          </a:prstGeom>
          <a:gradFill rotWithShape="1">
            <a:gsLst>
              <a:gs pos="0">
                <a:schemeClr val="accent2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Arial" charset="0"/>
            </a:endParaRPr>
          </a:p>
        </p:txBody>
      </p:sp>
      <p:sp>
        <p:nvSpPr>
          <p:cNvPr id="47107" name="Rectangle 5"/>
          <p:cNvSpPr>
            <a:spLocks noChangeArrowheads="1"/>
          </p:cNvSpPr>
          <p:nvPr/>
        </p:nvSpPr>
        <p:spPr bwMode="auto">
          <a:xfrm>
            <a:off x="2339975" y="2997200"/>
            <a:ext cx="28749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latin typeface="Arial" charset="0"/>
              </a:rPr>
              <a:t> </a:t>
            </a:r>
            <a:r>
              <a:rPr lang="ru-RU" sz="3600" b="1">
                <a:solidFill>
                  <a:srgbClr val="FF0000"/>
                </a:solidFill>
                <a:latin typeface="Arial" charset="0"/>
              </a:rPr>
              <a:t>а) </a:t>
            </a:r>
            <a:r>
              <a:rPr lang="ru-RU" sz="3600" b="1">
                <a:latin typeface="Arial" charset="0"/>
              </a:rPr>
              <a:t>Бофорт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533400"/>
            <a:ext cx="8929688" cy="11430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Величины измерения 30</a:t>
            </a:r>
            <a:endParaRPr lang="ru-RU" b="1" i="1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48131" name="Прямоугольник 7"/>
          <p:cNvSpPr>
            <a:spLocks noChangeArrowheads="1"/>
          </p:cNvSpPr>
          <p:nvPr/>
        </p:nvSpPr>
        <p:spPr bwMode="auto">
          <a:xfrm>
            <a:off x="468313" y="2276475"/>
            <a:ext cx="8358187" cy="174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000" b="1">
                <a:latin typeface="Arial" charset="0"/>
              </a:rPr>
              <a:t>   </a:t>
            </a:r>
            <a:r>
              <a:rPr lang="ru-RU" sz="3600" b="1">
                <a:latin typeface="Arial" charset="0"/>
                <a:cs typeface="Arial" charset="0"/>
              </a:rPr>
              <a:t>По какой шкале измеряется интенсивность землетрясения? </a:t>
            </a:r>
            <a:endParaRPr lang="ru-RU" sz="4000" b="1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3888" y="6237288"/>
            <a:ext cx="900112" cy="620712"/>
          </a:xfrm>
          <a:prstGeom prst="actionButtonHome">
            <a:avLst/>
          </a:prstGeom>
          <a:gradFill rotWithShape="1">
            <a:gsLst>
              <a:gs pos="0">
                <a:schemeClr val="accent2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Arial" charset="0"/>
            </a:endParaRPr>
          </a:p>
        </p:txBody>
      </p:sp>
      <p:sp>
        <p:nvSpPr>
          <p:cNvPr id="49155" name="Rectangle 5"/>
          <p:cNvSpPr>
            <a:spLocks noGrp="1" noChangeArrowheads="1"/>
          </p:cNvSpPr>
          <p:nvPr>
            <p:ph type="title"/>
          </p:nvPr>
        </p:nvSpPr>
        <p:spPr>
          <a:xfrm>
            <a:off x="539750" y="2781300"/>
            <a:ext cx="8229600" cy="1143000"/>
          </a:xfrm>
        </p:spPr>
        <p:txBody>
          <a:bodyPr/>
          <a:lstStyle/>
          <a:p>
            <a:pPr algn="ctr" eaLnBrk="1" hangingPunct="1"/>
            <a:r>
              <a:rPr lang="ru-RU" b="1" smtClean="0">
                <a:solidFill>
                  <a:schemeClr val="tx1"/>
                </a:solidFill>
                <a:latin typeface="Arial" charset="0"/>
              </a:rPr>
              <a:t>По шкале  Меркали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533400"/>
            <a:ext cx="8858250" cy="11430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Величины измерения 40</a:t>
            </a:r>
            <a:endParaRPr lang="ru-RU" b="1" i="1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50179" name="Прямоугольник 7"/>
          <p:cNvSpPr>
            <a:spLocks noChangeArrowheads="1"/>
          </p:cNvSpPr>
          <p:nvPr/>
        </p:nvSpPr>
        <p:spPr bwMode="auto">
          <a:xfrm>
            <a:off x="0" y="1857375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4400" b="1">
              <a:latin typeface="Arial" charset="0"/>
            </a:endParaRPr>
          </a:p>
        </p:txBody>
      </p:sp>
      <p:sp>
        <p:nvSpPr>
          <p:cNvPr id="50180" name="Rectangle 5"/>
          <p:cNvSpPr>
            <a:spLocks noChangeArrowheads="1"/>
          </p:cNvSpPr>
          <p:nvPr/>
        </p:nvSpPr>
        <p:spPr bwMode="auto">
          <a:xfrm>
            <a:off x="755650" y="2420938"/>
            <a:ext cx="7632700" cy="165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 b="1">
                <a:latin typeface="Arial" charset="0"/>
              </a:rPr>
              <a:t>Землетрясения какой силы начинают ощущать люди?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AutoShape 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3888" y="6237288"/>
            <a:ext cx="900112" cy="620712"/>
          </a:xfrm>
          <a:prstGeom prst="actionButtonHome">
            <a:avLst/>
          </a:prstGeom>
          <a:gradFill rotWithShape="1">
            <a:gsLst>
              <a:gs pos="0">
                <a:schemeClr val="accent2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Arial" charset="0"/>
            </a:endParaRPr>
          </a:p>
        </p:txBody>
      </p:sp>
      <p:sp>
        <p:nvSpPr>
          <p:cNvPr id="51203" name="Rectangle 5"/>
          <p:cNvSpPr>
            <a:spLocks noChangeArrowheads="1"/>
          </p:cNvSpPr>
          <p:nvPr/>
        </p:nvSpPr>
        <p:spPr bwMode="auto">
          <a:xfrm>
            <a:off x="2786063" y="2643188"/>
            <a:ext cx="34798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4400" b="1">
                <a:latin typeface="Arial" charset="0"/>
              </a:rPr>
              <a:t>3 - 4  балла 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533400"/>
            <a:ext cx="9144000" cy="11430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Величины измерения 50</a:t>
            </a:r>
            <a:endParaRPr lang="ru-RU" b="1" i="1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52227" name="Прямоугольник 5"/>
          <p:cNvSpPr>
            <a:spLocks noChangeArrowheads="1"/>
          </p:cNvSpPr>
          <p:nvPr/>
        </p:nvSpPr>
        <p:spPr bwMode="auto">
          <a:xfrm>
            <a:off x="285750" y="1571625"/>
            <a:ext cx="8358188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>
                <a:latin typeface="Arial" charset="0"/>
              </a:rPr>
              <a:t> 	</a:t>
            </a:r>
            <a:r>
              <a:rPr lang="ru-RU" sz="2800" b="1">
                <a:latin typeface="Arial" charset="0"/>
              </a:rPr>
              <a:t>При землетрясениях какой силы наблюдаются тотальные разрушения, происходит сильное изменение рельефа местности; образуются многочисленные трещины, вертикальные и горизонтальные перемещения по ним; огромные обвалы и оползни; изменяются русла рек, образуются водопады и озёра; характерно разрушение всех зданий и сооружений.</a:t>
            </a:r>
            <a:endParaRPr lang="ru-RU" sz="3200" b="1">
              <a:latin typeface="Arial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10"/>
          <p:cNvSpPr txBox="1">
            <a:spLocks noChangeArrowheads="1"/>
          </p:cNvSpPr>
          <p:nvPr/>
        </p:nvSpPr>
        <p:spPr bwMode="auto">
          <a:xfrm>
            <a:off x="1403350" y="1628775"/>
            <a:ext cx="5048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latin typeface="Arial" charset="0"/>
            </a:endParaRPr>
          </a:p>
        </p:txBody>
      </p:sp>
      <p:sp>
        <p:nvSpPr>
          <p:cNvPr id="53251" name="AutoShape 1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3888" y="6237288"/>
            <a:ext cx="900112" cy="620712"/>
          </a:xfrm>
          <a:prstGeom prst="actionButtonHome">
            <a:avLst/>
          </a:prstGeom>
          <a:gradFill rotWithShape="1">
            <a:gsLst>
              <a:gs pos="0">
                <a:schemeClr val="accent2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Arial" charset="0"/>
            </a:endParaRPr>
          </a:p>
        </p:txBody>
      </p:sp>
      <p:sp>
        <p:nvSpPr>
          <p:cNvPr id="53252" name="Rectangle 6"/>
          <p:cNvSpPr>
            <a:spLocks noChangeArrowheads="1"/>
          </p:cNvSpPr>
          <p:nvPr/>
        </p:nvSpPr>
        <p:spPr bwMode="auto">
          <a:xfrm>
            <a:off x="395288" y="2924175"/>
            <a:ext cx="8353425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latin typeface="Arial" charset="0"/>
              </a:rPr>
              <a:t>При землетрясении </a:t>
            </a:r>
          </a:p>
          <a:p>
            <a:pPr algn="ctr"/>
            <a:r>
              <a:rPr lang="ru-RU" sz="4400" b="1">
                <a:latin typeface="Arial" charset="0"/>
              </a:rPr>
              <a:t>в 12 баллов 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620713"/>
            <a:ext cx="8858250" cy="12954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Действия людей при ЧС природного характера 10</a:t>
            </a:r>
            <a:endParaRPr lang="ru-RU" sz="3600" b="1" i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urier New" pitchFamily="49" charset="0"/>
            </a:endParaRPr>
          </a:p>
        </p:txBody>
      </p:sp>
      <p:sp>
        <p:nvSpPr>
          <p:cNvPr id="54275" name="Rectangle 8"/>
          <p:cNvSpPr>
            <a:spLocks noChangeArrowheads="1"/>
          </p:cNvSpPr>
          <p:nvPr/>
        </p:nvSpPr>
        <p:spPr bwMode="auto">
          <a:xfrm>
            <a:off x="611188" y="2384425"/>
            <a:ext cx="7705725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800" b="1">
                <a:latin typeface="Arial" charset="0"/>
              </a:rPr>
              <a:t> </a:t>
            </a:r>
            <a:r>
              <a:rPr lang="ru-RU" sz="2800" b="1">
                <a:latin typeface="Arial" charset="0"/>
                <a:cs typeface="Arial" charset="0"/>
              </a:rPr>
              <a:t>В горных районах после сильных снегопадов возрастает опасность схода снежных лавин. Представим, что человека завалило снегом. Ему необходимо попытаться выбраться из-под снега.    Каким образом человек может определить, где верх, а где низ?</a:t>
            </a:r>
            <a:endParaRPr lang="ru-RU" sz="2800">
              <a:latin typeface="Arial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sz="3200" b="1" dirty="0" smtClean="0">
                <a:solidFill>
                  <a:srgbClr val="FF0000"/>
                </a:solidFill>
                <a:latin typeface="+mn-lt"/>
              </a:rPr>
              <a:t>Какая организация занимается ЧС?</a:t>
            </a:r>
            <a:r>
              <a:rPr lang="ru-RU" sz="3600" dirty="0" smtClean="0">
                <a:latin typeface="+mn-lt"/>
              </a:rPr>
              <a:t/>
            </a:r>
            <a:br>
              <a:rPr lang="ru-RU" sz="3600" dirty="0" smtClean="0">
                <a:latin typeface="+mn-lt"/>
              </a:rPr>
            </a:br>
            <a:endParaRPr lang="ru-RU" sz="36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Georgia" pitchFamily="18" charset="0"/>
              <a:buNone/>
            </a:pPr>
            <a:r>
              <a:rPr lang="ru-RU" sz="3200" b="1" smtClean="0">
                <a:solidFill>
                  <a:srgbClr val="FF0000"/>
                </a:solidFill>
              </a:rPr>
              <a:t>Как расшифровывается МЧС?</a:t>
            </a:r>
          </a:p>
          <a:p>
            <a:pPr>
              <a:buFont typeface="Georgia" pitchFamily="18" charset="0"/>
              <a:buNone/>
            </a:pPr>
            <a:endParaRPr lang="ru-RU" sz="3200" b="1" smtClean="0">
              <a:solidFill>
                <a:srgbClr val="FF0000"/>
              </a:solidFill>
            </a:endParaRPr>
          </a:p>
          <a:p>
            <a:pPr algn="just">
              <a:buFont typeface="Georgia" pitchFamily="18" charset="0"/>
              <a:buNone/>
            </a:pPr>
            <a:r>
              <a:rPr lang="ru-RU" sz="3200" smtClean="0"/>
              <a:t>	Министерство Российской Федерации по делам гражданской обороны, чрезвычайным ситуациям и ликвидации последствий стихийных бедствий.</a:t>
            </a:r>
          </a:p>
          <a:p>
            <a:pPr>
              <a:buFont typeface="Georgia" pitchFamily="18" charset="0"/>
              <a:buNone/>
            </a:pPr>
            <a:endParaRPr lang="ru-RU" sz="3200" smtClean="0">
              <a:solidFill>
                <a:srgbClr val="FF0000"/>
              </a:solidFill>
            </a:endParaRPr>
          </a:p>
          <a:p>
            <a:endParaRPr lang="ru-RU" smtClean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6DCAC"/>
            </a:gs>
            <a:gs pos="23000">
              <a:srgbClr val="C7AC4C"/>
            </a:gs>
            <a:gs pos="55000">
              <a:srgbClr val="E6D78A"/>
            </a:gs>
            <a:gs pos="70000">
              <a:srgbClr val="C7AC4C"/>
            </a:gs>
            <a:gs pos="88000">
              <a:srgbClr val="E6D78A"/>
            </a:gs>
            <a:gs pos="100000">
              <a:srgbClr val="E6DCA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3888" y="6237288"/>
            <a:ext cx="900112" cy="620712"/>
          </a:xfrm>
          <a:prstGeom prst="actionButtonHome">
            <a:avLst/>
          </a:prstGeom>
          <a:gradFill rotWithShape="1">
            <a:gsLst>
              <a:gs pos="0">
                <a:schemeClr val="accent2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Arial" charset="0"/>
            </a:endParaRPr>
          </a:p>
        </p:txBody>
      </p:sp>
      <p:sp>
        <p:nvSpPr>
          <p:cNvPr id="55299" name="Text Box 5"/>
          <p:cNvSpPr txBox="1">
            <a:spLocks noChangeArrowheads="1"/>
          </p:cNvSpPr>
          <p:nvPr/>
        </p:nvSpPr>
        <p:spPr bwMode="auto">
          <a:xfrm>
            <a:off x="357188" y="1571625"/>
            <a:ext cx="8642350" cy="220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6000" b="1"/>
              <a:t> </a:t>
            </a:r>
            <a:r>
              <a:rPr lang="ru-RU" sz="3600" b="1">
                <a:latin typeface="Arial" charset="0"/>
                <a:cs typeface="Arial" charset="0"/>
              </a:rPr>
              <a:t>Набрать слюну </a:t>
            </a:r>
          </a:p>
          <a:p>
            <a:pPr algn="ctr">
              <a:lnSpc>
                <a:spcPct val="150000"/>
              </a:lnSpc>
            </a:pPr>
            <a:r>
              <a:rPr lang="ru-RU" sz="3600" b="1">
                <a:latin typeface="Arial" charset="0"/>
                <a:cs typeface="Arial" charset="0"/>
              </a:rPr>
              <a:t>и дать ей вытечь изо рта.</a:t>
            </a:r>
            <a:endParaRPr lang="ru-RU" sz="3600" b="1">
              <a:latin typeface="Arial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538163" y="549275"/>
            <a:ext cx="8605837" cy="1439863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Действия людей при ЧС природного характер 20</a:t>
            </a:r>
            <a:endParaRPr lang="ru-RU" b="1" i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urier New" pitchFamily="49" charset="0"/>
            </a:endParaRPr>
          </a:p>
        </p:txBody>
      </p:sp>
      <p:sp>
        <p:nvSpPr>
          <p:cNvPr id="56323" name="Rectangle 6"/>
          <p:cNvSpPr>
            <a:spLocks noChangeArrowheads="1"/>
          </p:cNvSpPr>
          <p:nvPr/>
        </p:nvSpPr>
        <p:spPr bwMode="auto">
          <a:xfrm>
            <a:off x="395288" y="2214563"/>
            <a:ext cx="8170862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800" b="1">
                <a:latin typeface="Arial" charset="0"/>
              </a:rPr>
              <a:t>    При заблаговременном оповещении о наводнении необходимо:</a:t>
            </a:r>
            <a:endParaRPr lang="ru-RU" sz="2800">
              <a:latin typeface="Arial" charset="0"/>
            </a:endParaRPr>
          </a:p>
          <a:p>
            <a:pPr>
              <a:lnSpc>
                <a:spcPct val="150000"/>
              </a:lnSpc>
            </a:pPr>
            <a:r>
              <a:rPr lang="ru-RU" sz="2800">
                <a:latin typeface="Arial" charset="0"/>
              </a:rPr>
              <a:t>а) открыть окна и двери на нижнем этаже;</a:t>
            </a:r>
          </a:p>
          <a:p>
            <a:pPr>
              <a:lnSpc>
                <a:spcPct val="150000"/>
              </a:lnSpc>
            </a:pPr>
            <a:r>
              <a:rPr lang="ru-RU" sz="2800">
                <a:latin typeface="Arial" charset="0"/>
              </a:rPr>
              <a:t>б) включить телевизор и радио, выслушать сообщения и рекомендации;</a:t>
            </a:r>
          </a:p>
          <a:p>
            <a:pPr>
              <a:lnSpc>
                <a:spcPct val="150000"/>
              </a:lnSpc>
            </a:pPr>
            <a:r>
              <a:rPr lang="ru-RU" sz="2800">
                <a:latin typeface="Arial" charset="0"/>
              </a:rPr>
              <a:t>в) перенести на нижние этажи ценные вещи.</a:t>
            </a:r>
            <a:endParaRPr lang="ru-RU" sz="280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6DCAC"/>
            </a:gs>
            <a:gs pos="23000">
              <a:srgbClr val="C7AC4C"/>
            </a:gs>
            <a:gs pos="55000">
              <a:srgbClr val="E6D78A"/>
            </a:gs>
            <a:gs pos="70000">
              <a:srgbClr val="C7AC4C"/>
            </a:gs>
            <a:gs pos="88000">
              <a:srgbClr val="E6D78A"/>
            </a:gs>
            <a:gs pos="100000">
              <a:srgbClr val="E6DCA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3888" y="6237288"/>
            <a:ext cx="900112" cy="620712"/>
          </a:xfrm>
          <a:prstGeom prst="actionButtonHome">
            <a:avLst/>
          </a:prstGeom>
          <a:gradFill rotWithShape="1">
            <a:gsLst>
              <a:gs pos="0">
                <a:schemeClr val="accent2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Arial" charset="0"/>
            </a:endParaRPr>
          </a:p>
        </p:txBody>
      </p:sp>
      <p:sp>
        <p:nvSpPr>
          <p:cNvPr id="57347" name="Rectangle 5"/>
          <p:cNvSpPr>
            <a:spLocks noChangeArrowheads="1"/>
          </p:cNvSpPr>
          <p:nvPr/>
        </p:nvSpPr>
        <p:spPr bwMode="auto">
          <a:xfrm>
            <a:off x="755650" y="2349500"/>
            <a:ext cx="35718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5400" b="1"/>
              <a:t> </a:t>
            </a:r>
          </a:p>
        </p:txBody>
      </p:sp>
      <p:sp>
        <p:nvSpPr>
          <p:cNvPr id="57348" name="Rectangle 8"/>
          <p:cNvSpPr>
            <a:spLocks noChangeArrowheads="1"/>
          </p:cNvSpPr>
          <p:nvPr/>
        </p:nvSpPr>
        <p:spPr bwMode="auto">
          <a:xfrm>
            <a:off x="611188" y="549275"/>
            <a:ext cx="80645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FF0000"/>
                </a:solidFill>
                <a:latin typeface="Arial" charset="0"/>
              </a:rPr>
              <a:t>б)</a:t>
            </a:r>
            <a:r>
              <a:rPr lang="ru-RU" sz="3600" b="1">
                <a:latin typeface="Arial" charset="0"/>
              </a:rPr>
              <a:t> включить телевизор и радио, выслушать сообщения и рекомендации</a:t>
            </a:r>
          </a:p>
        </p:txBody>
      </p:sp>
      <p:pic>
        <p:nvPicPr>
          <p:cNvPr id="57349" name="Picture 9" descr="115703-3882d91cdda612c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9613" y="2492375"/>
            <a:ext cx="4824412" cy="386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533400"/>
            <a:ext cx="9001125" cy="11430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Действия людей при ЧС природного характера 30</a:t>
            </a:r>
          </a:p>
        </p:txBody>
      </p:sp>
      <p:sp>
        <p:nvSpPr>
          <p:cNvPr id="58371" name="Text Box 9"/>
          <p:cNvSpPr txBox="1">
            <a:spLocks noChangeArrowheads="1"/>
          </p:cNvSpPr>
          <p:nvPr/>
        </p:nvSpPr>
        <p:spPr bwMode="auto">
          <a:xfrm>
            <a:off x="2771775" y="866775"/>
            <a:ext cx="637381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/>
              <a:t> </a:t>
            </a:r>
          </a:p>
        </p:txBody>
      </p:sp>
      <p:sp>
        <p:nvSpPr>
          <p:cNvPr id="58372" name="Rectangle 5"/>
          <p:cNvSpPr>
            <a:spLocks noChangeArrowheads="1"/>
          </p:cNvSpPr>
          <p:nvPr/>
        </p:nvSpPr>
        <p:spPr bwMode="auto">
          <a:xfrm>
            <a:off x="428625" y="1928813"/>
            <a:ext cx="8280400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400" b="1">
                <a:latin typeface="Arial" charset="0"/>
              </a:rPr>
              <a:t>  В какой последовательности вы постараетесь действовать, если, находясь дома, неожиданно почувствовали толчки, дребезжание стекла, посуды, а времени, чтобы выбежать из здания, нет:</a:t>
            </a:r>
            <a:endParaRPr lang="ru-RU" sz="2400">
              <a:latin typeface="Arial" charset="0"/>
            </a:endParaRPr>
          </a:p>
          <a:p>
            <a:pPr algn="just"/>
            <a:r>
              <a:rPr lang="ru-RU" sz="2400">
                <a:latin typeface="Arial" charset="0"/>
              </a:rPr>
              <a:t>а) отключить электричество, газ, воду, отойти от окон и предметов мебели, которые могут упасть, занять безопасное место в проеме дверей;</a:t>
            </a:r>
          </a:p>
          <a:p>
            <a:pPr algn="just"/>
            <a:r>
              <a:rPr lang="ru-RU" sz="2400">
                <a:latin typeface="Arial" charset="0"/>
              </a:rPr>
              <a:t>б) позвонить в аварийную службу, отключить электричество, газ, воду, занять место у окна;</a:t>
            </a:r>
          </a:p>
          <a:p>
            <a:pPr algn="just"/>
            <a:r>
              <a:rPr lang="ru-RU" sz="2400">
                <a:latin typeface="Arial" charset="0"/>
              </a:rPr>
              <a:t>в) закрыть окна и двери и занять безопасное место в  шкафу.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6DCAC"/>
            </a:gs>
            <a:gs pos="23000">
              <a:srgbClr val="C7AC4C"/>
            </a:gs>
            <a:gs pos="55000">
              <a:srgbClr val="E6D78A"/>
            </a:gs>
            <a:gs pos="70000">
              <a:srgbClr val="C7AC4C"/>
            </a:gs>
            <a:gs pos="88000">
              <a:srgbClr val="E6D78A"/>
            </a:gs>
            <a:gs pos="100000">
              <a:srgbClr val="E6DCA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3888" y="6237288"/>
            <a:ext cx="900112" cy="620712"/>
          </a:xfrm>
          <a:prstGeom prst="actionButtonHome">
            <a:avLst/>
          </a:prstGeom>
          <a:gradFill rotWithShape="1">
            <a:gsLst>
              <a:gs pos="0">
                <a:schemeClr val="accent2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Arial" charset="0"/>
            </a:endParaRPr>
          </a:p>
        </p:txBody>
      </p:sp>
      <p:sp>
        <p:nvSpPr>
          <p:cNvPr id="59395" name="Text Box 5"/>
          <p:cNvSpPr txBox="1">
            <a:spLocks noChangeArrowheads="1"/>
          </p:cNvSpPr>
          <p:nvPr/>
        </p:nvSpPr>
        <p:spPr bwMode="auto">
          <a:xfrm>
            <a:off x="1116013" y="2349500"/>
            <a:ext cx="65532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6000" b="1"/>
              <a:t> </a:t>
            </a:r>
          </a:p>
        </p:txBody>
      </p:sp>
      <p:sp>
        <p:nvSpPr>
          <p:cNvPr id="59396" name="Rectangle 6"/>
          <p:cNvSpPr>
            <a:spLocks noChangeArrowheads="1"/>
          </p:cNvSpPr>
          <p:nvPr/>
        </p:nvSpPr>
        <p:spPr bwMode="auto">
          <a:xfrm>
            <a:off x="539750" y="2000250"/>
            <a:ext cx="8208963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800" b="1">
                <a:solidFill>
                  <a:srgbClr val="FF0000"/>
                </a:solidFill>
                <a:latin typeface="Arial" charset="0"/>
              </a:rPr>
              <a:t>а)</a:t>
            </a:r>
            <a:r>
              <a:rPr lang="ru-RU" sz="2800" b="1">
                <a:latin typeface="Arial" charset="0"/>
              </a:rPr>
              <a:t> отключить электричество, газ, воду, отойти от окон и предметов мебели, которые могут упасть, занять безопасное место в проёме дверей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6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533400"/>
            <a:ext cx="9001125" cy="11430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Действия людей при ЧС </a:t>
            </a: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 природного </a:t>
            </a:r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характера 40</a:t>
            </a:r>
            <a:endParaRPr lang="ru-RU" b="1" i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urier New" pitchFamily="49" charset="0"/>
            </a:endParaRPr>
          </a:p>
        </p:txBody>
      </p:sp>
      <p:sp>
        <p:nvSpPr>
          <p:cNvPr id="60419" name="Rectangle 4"/>
          <p:cNvSpPr>
            <a:spLocks noChangeArrowheads="1"/>
          </p:cNvSpPr>
          <p:nvPr/>
        </p:nvSpPr>
        <p:spPr bwMode="auto">
          <a:xfrm>
            <a:off x="571500" y="1928813"/>
            <a:ext cx="8177213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800" b="1">
                <a:latin typeface="Arial" charset="0"/>
              </a:rPr>
              <a:t>   При извержении вулкана, находясь в непосредственной близости от него, необходимо:</a:t>
            </a:r>
            <a:endParaRPr lang="ru-RU" sz="2800">
              <a:latin typeface="Arial" charset="0"/>
            </a:endParaRPr>
          </a:p>
          <a:p>
            <a:r>
              <a:rPr lang="ru-RU" sz="2800">
                <a:latin typeface="Arial" charset="0"/>
              </a:rPr>
              <a:t>а) убегать перпендикулярно от направления движения лавовых потоков;</a:t>
            </a:r>
          </a:p>
          <a:p>
            <a:endParaRPr lang="ru-RU" sz="2800">
              <a:latin typeface="Arial" charset="0"/>
            </a:endParaRPr>
          </a:p>
          <a:p>
            <a:r>
              <a:rPr lang="ru-RU" sz="2800">
                <a:latin typeface="Arial" charset="0"/>
              </a:rPr>
              <a:t>б) защитить органы дыхания, следовать в укрытие;</a:t>
            </a:r>
          </a:p>
          <a:p>
            <a:endParaRPr lang="ru-RU" sz="2800">
              <a:latin typeface="Arial" charset="0"/>
            </a:endParaRPr>
          </a:p>
          <a:p>
            <a:r>
              <a:rPr lang="ru-RU" sz="2800">
                <a:latin typeface="Arial" charset="0"/>
              </a:rPr>
              <a:t>в) укрыться за большим камнем.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6DCAC"/>
            </a:gs>
            <a:gs pos="23000">
              <a:srgbClr val="C7AC4C"/>
            </a:gs>
            <a:gs pos="55000">
              <a:srgbClr val="E6D78A"/>
            </a:gs>
            <a:gs pos="70000">
              <a:srgbClr val="C7AC4C"/>
            </a:gs>
            <a:gs pos="88000">
              <a:srgbClr val="E6D78A"/>
            </a:gs>
            <a:gs pos="100000">
              <a:srgbClr val="E6DCA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3888" y="6237288"/>
            <a:ext cx="900112" cy="620712"/>
          </a:xfrm>
          <a:prstGeom prst="actionButtonHome">
            <a:avLst/>
          </a:prstGeom>
          <a:gradFill rotWithShape="1">
            <a:gsLst>
              <a:gs pos="0">
                <a:schemeClr val="accent2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Arial" charset="0"/>
            </a:endParaRPr>
          </a:p>
        </p:txBody>
      </p:sp>
      <p:sp>
        <p:nvSpPr>
          <p:cNvPr id="61443" name="Rectangle 6"/>
          <p:cNvSpPr>
            <a:spLocks noChangeArrowheads="1"/>
          </p:cNvSpPr>
          <p:nvPr/>
        </p:nvSpPr>
        <p:spPr bwMode="auto">
          <a:xfrm>
            <a:off x="684213" y="620713"/>
            <a:ext cx="799306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FF0000"/>
                </a:solidFill>
                <a:latin typeface="Arial" charset="0"/>
              </a:rPr>
              <a:t>б)</a:t>
            </a:r>
            <a:r>
              <a:rPr lang="ru-RU" sz="3200" b="1">
                <a:latin typeface="Arial" charset="0"/>
              </a:rPr>
              <a:t> защитить органы дыхания, следовать в укрытие</a:t>
            </a:r>
          </a:p>
        </p:txBody>
      </p:sp>
      <p:pic>
        <p:nvPicPr>
          <p:cNvPr id="61444" name="Picture 7" descr="120056-15eb6a8586bc22e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9613" y="1989138"/>
            <a:ext cx="4918075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533400"/>
            <a:ext cx="8929688" cy="11430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Действия людей при ЧС природного характера 50</a:t>
            </a:r>
          </a:p>
        </p:txBody>
      </p:sp>
      <p:sp>
        <p:nvSpPr>
          <p:cNvPr id="62467" name="Text Box 7"/>
          <p:cNvSpPr txBox="1">
            <a:spLocks noChangeArrowheads="1"/>
          </p:cNvSpPr>
          <p:nvPr/>
        </p:nvSpPr>
        <p:spPr bwMode="auto">
          <a:xfrm>
            <a:off x="3022600" y="1093788"/>
            <a:ext cx="6373813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/>
              <a:t> </a:t>
            </a:r>
          </a:p>
        </p:txBody>
      </p:sp>
      <p:sp>
        <p:nvSpPr>
          <p:cNvPr id="62468" name="Rectangle 7"/>
          <p:cNvSpPr>
            <a:spLocks noChangeArrowheads="1"/>
          </p:cNvSpPr>
          <p:nvPr/>
        </p:nvSpPr>
        <p:spPr bwMode="auto">
          <a:xfrm>
            <a:off x="428625" y="2214563"/>
            <a:ext cx="82550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3600" b="1">
                <a:latin typeface="Arial" charset="0"/>
                <a:cs typeface="Arial" charset="0"/>
              </a:rPr>
              <a:t>   Что необходимо сделать при внезапном возникновении бури, урагана, смерча, если вы находитесь на улице? 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6DCAC"/>
            </a:gs>
            <a:gs pos="23000">
              <a:srgbClr val="C7AC4C"/>
            </a:gs>
            <a:gs pos="55000">
              <a:srgbClr val="E6D78A"/>
            </a:gs>
            <a:gs pos="70000">
              <a:srgbClr val="C7AC4C"/>
            </a:gs>
            <a:gs pos="88000">
              <a:srgbClr val="E6D78A"/>
            </a:gs>
            <a:gs pos="100000">
              <a:srgbClr val="E6DCA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3888" y="6237288"/>
            <a:ext cx="900112" cy="620712"/>
          </a:xfrm>
          <a:prstGeom prst="actionButtonHome">
            <a:avLst/>
          </a:prstGeom>
          <a:gradFill rotWithShape="1">
            <a:gsLst>
              <a:gs pos="0">
                <a:schemeClr val="accent2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Arial" charset="0"/>
            </a:endParaRPr>
          </a:p>
        </p:txBody>
      </p:sp>
      <p:sp>
        <p:nvSpPr>
          <p:cNvPr id="63491" name="Rectangle 7"/>
          <p:cNvSpPr>
            <a:spLocks noChangeArrowheads="1"/>
          </p:cNvSpPr>
          <p:nvPr/>
        </p:nvSpPr>
        <p:spPr bwMode="auto">
          <a:xfrm>
            <a:off x="500063" y="4071938"/>
            <a:ext cx="8072437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3200">
                <a:latin typeface="Arial" charset="0"/>
                <a:cs typeface="Arial" charset="0"/>
              </a:rPr>
              <a:t>найти естественное укрытие (овраг, яма, ров, канава), лечь на дно и плотно прижаться к земле, закрыв голову руками. </a:t>
            </a:r>
          </a:p>
        </p:txBody>
      </p:sp>
      <p:pic>
        <p:nvPicPr>
          <p:cNvPr id="4" name="Picture 4" descr="Действия при внезапном возникновении ветровых опасных природных явлений (1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714375"/>
            <a:ext cx="4429125" cy="332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3" name="Прямоугольник 4"/>
          <p:cNvSpPr>
            <a:spLocks noChangeArrowheads="1"/>
          </p:cNvSpPr>
          <p:nvPr/>
        </p:nvSpPr>
        <p:spPr bwMode="auto">
          <a:xfrm>
            <a:off x="5072063" y="2500313"/>
            <a:ext cx="371475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Arial" charset="0"/>
                <a:cs typeface="Arial" charset="0"/>
              </a:rPr>
              <a:t>Отойти подальше от зданий и сооружений, 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Прямоугольник 1"/>
          <p:cNvSpPr>
            <a:spLocks noChangeArrowheads="1"/>
          </p:cNvSpPr>
          <p:nvPr/>
        </p:nvSpPr>
        <p:spPr bwMode="auto">
          <a:xfrm>
            <a:off x="684213" y="1196975"/>
            <a:ext cx="74961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FF0000"/>
                </a:solidFill>
              </a:rPr>
              <a:t>Ваша безопасность в ваших руках!</a:t>
            </a:r>
          </a:p>
        </p:txBody>
      </p:sp>
      <p:sp>
        <p:nvSpPr>
          <p:cNvPr id="64515" name="Прямоугольник 2"/>
          <p:cNvSpPr>
            <a:spLocks noChangeArrowheads="1"/>
          </p:cNvSpPr>
          <p:nvPr/>
        </p:nvSpPr>
        <p:spPr bwMode="auto">
          <a:xfrm>
            <a:off x="395288" y="2274888"/>
            <a:ext cx="7993062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buFont typeface="Arial" charset="0"/>
              <a:buChar char="•"/>
            </a:pPr>
            <a:r>
              <a:rPr lang="ru-RU" sz="2800"/>
              <a:t>  Ваши знания, умения и навыки залог уверенности и эффективности действий в опасных ситуациях!</a:t>
            </a:r>
          </a:p>
          <a:p>
            <a:pPr algn="just">
              <a:buFont typeface="Arial" charset="0"/>
              <a:buChar char="•"/>
            </a:pPr>
            <a:r>
              <a:rPr lang="ru-RU" sz="2800"/>
              <a:t>  Твердые практические навыки, умение предвидеть опасность, оказывать первую помощь в чрезвычайных ситуациях сохранит здоровье и жизнь вам и вашим близким, предотвратит трагедию!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b="1" dirty="0" smtClean="0">
                <a:solidFill>
                  <a:srgbClr val="FF0000"/>
                </a:solidFill>
                <a:latin typeface="+mn-lt"/>
              </a:rPr>
              <a:t>Кто </a:t>
            </a:r>
            <a:r>
              <a:rPr lang="ru-RU" sz="3600" b="1" dirty="0" smtClean="0">
                <a:solidFill>
                  <a:srgbClr val="FF0000"/>
                </a:solidFill>
                <a:latin typeface="+mn-lt"/>
              </a:rPr>
              <a:t>возглавляет</a:t>
            </a:r>
            <a:r>
              <a:rPr lang="ru-RU" b="1" dirty="0" smtClean="0">
                <a:solidFill>
                  <a:srgbClr val="FF0000"/>
                </a:solidFill>
                <a:latin typeface="+mn-lt"/>
              </a:rPr>
              <a:t> МЧС?</a:t>
            </a:r>
            <a:r>
              <a:rPr lang="ru-RU" dirty="0" smtClean="0">
                <a:solidFill>
                  <a:srgbClr val="FF0000"/>
                </a:solidFill>
                <a:latin typeface="+mn-lt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+mn-lt"/>
              </a:rPr>
            </a:br>
            <a:endParaRPr lang="ru-RU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571500" y="4595813"/>
            <a:ext cx="7715250" cy="1905000"/>
          </a:xfrm>
        </p:spPr>
        <p:txBody>
          <a:bodyPr/>
          <a:lstStyle/>
          <a:p>
            <a:pPr algn="just">
              <a:buFont typeface="Georgia" pitchFamily="18" charset="0"/>
              <a:buNone/>
            </a:pPr>
            <a:r>
              <a:rPr lang="ru-RU" smtClean="0"/>
              <a:t>	</a:t>
            </a:r>
            <a:r>
              <a:rPr lang="ru-RU" sz="2400" b="1" smtClean="0">
                <a:solidFill>
                  <a:srgbClr val="FF0000"/>
                </a:solidFill>
              </a:rPr>
              <a:t>Владимир Пучков </a:t>
            </a:r>
            <a:r>
              <a:rPr lang="ru-RU" sz="2400" smtClean="0"/>
              <a:t>– министр РФ по делам гражданской обороны, чрезвычайным ситуациям и ликвидации последствий стихийных бедствий. Назначен на пост 21 мая 2012 г.</a:t>
            </a:r>
            <a:endParaRPr lang="ru-RU" smtClean="0"/>
          </a:p>
          <a:p>
            <a:endParaRPr lang="ru-RU" smtClean="0"/>
          </a:p>
        </p:txBody>
      </p:sp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50" y="1928813"/>
            <a:ext cx="4357688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4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14480" y="3357562"/>
            <a:ext cx="5499134" cy="923330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31550" cmpd="sng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Спасибо за урок!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214546" y="1857364"/>
            <a:ext cx="428829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31550" cmpd="sng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МОЛОДЦЫ!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sz="3600" dirty="0" smtClean="0">
                <a:solidFill>
                  <a:srgbClr val="FF0000"/>
                </a:solidFill>
                <a:latin typeface="+mn-lt"/>
              </a:rPr>
              <a:t>Что называется</a:t>
            </a:r>
            <a:br>
              <a:rPr lang="ru-RU" sz="3600" dirty="0" smtClean="0">
                <a:solidFill>
                  <a:srgbClr val="FF0000"/>
                </a:solidFill>
                <a:latin typeface="+mn-lt"/>
              </a:rPr>
            </a:br>
            <a:r>
              <a:rPr lang="ru-RU" sz="3600" dirty="0" smtClean="0">
                <a:solidFill>
                  <a:srgbClr val="FF0000"/>
                </a:solidFill>
                <a:latin typeface="+mn-lt"/>
              </a:rPr>
              <a:t> опасным природным явлением?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Georgia" pitchFamily="18" charset="0"/>
              <a:buNone/>
              <a:defRPr/>
            </a:pPr>
            <a:r>
              <a:rPr lang="ru-RU" dirty="0" smtClean="0"/>
              <a:t>	</a:t>
            </a:r>
            <a:r>
              <a:rPr lang="ru-RU" b="1" dirty="0" smtClean="0">
                <a:solidFill>
                  <a:srgbClr val="FF0000"/>
                </a:solidFill>
              </a:rPr>
              <a:t>Опасное природное явление </a:t>
            </a:r>
            <a:r>
              <a:rPr lang="ru-RU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– </a:t>
            </a:r>
            <a:r>
              <a:rPr lang="ru-RU" dirty="0" smtClean="0"/>
              <a:t>стихийное событие природного происхождения, которое по своей интенсивности, масштабу распространения или продолжительности может вызвать отрицательные последствия для жизнедеятельности людей, экономики и природной среды. 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314" name="Group 50"/>
          <p:cNvGraphicFramePr>
            <a:graphicFrameLocks noGrp="1"/>
          </p:cNvGraphicFramePr>
          <p:nvPr/>
        </p:nvGraphicFramePr>
        <p:xfrm>
          <a:off x="0" y="-182563"/>
          <a:ext cx="9144000" cy="7223127"/>
        </p:xfrm>
        <a:graphic>
          <a:graphicData uri="http://schemas.openxmlformats.org/drawingml/2006/table">
            <a:tbl>
              <a:tblPr/>
              <a:tblGrid>
                <a:gridCol w="1828800"/>
                <a:gridCol w="1828800"/>
                <a:gridCol w="1828800"/>
                <a:gridCol w="1828800"/>
                <a:gridCol w="1828800"/>
              </a:tblGrid>
              <a:tr h="1736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3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Словарь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3200" b="1" i="1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Тест 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3200" b="1" i="1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Вопрос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3200" b="1" i="1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Величины измерения </a:t>
                      </a:r>
                      <a:r>
                        <a:rPr kumimoji="0" lang="ru-RU" sz="32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5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Действия людей при ЧС природного характера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6"/>
                      <a:srcRect/>
                      <a:tile tx="0" ty="0" sx="100000" sy="100000" flip="none" algn="tl"/>
                    </a:blipFill>
                  </a:tcPr>
                </a:tc>
              </a:tr>
              <a:tr h="1098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6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hlinkClick r:id="rId7" action="ppaction://hlinksldjump"/>
                        </a:rPr>
                        <a:t>10</a:t>
                      </a:r>
                      <a:endParaRPr kumimoji="0" lang="ru-RU" sz="6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6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hlinkClick r:id="rId8" action="ppaction://hlinksldjump"/>
                        </a:rPr>
                        <a:t>10</a:t>
                      </a:r>
                      <a:endParaRPr kumimoji="0" lang="ru-RU" sz="6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6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hlinkClick r:id="rId9" action="ppaction://hlinksldjump"/>
                        </a:rPr>
                        <a:t>10</a:t>
                      </a:r>
                      <a:endParaRPr kumimoji="0" lang="ru-RU" sz="6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6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hlinkClick r:id="rId10" action="ppaction://hlinksldjump"/>
                        </a:rPr>
                        <a:t>10</a:t>
                      </a:r>
                      <a:endParaRPr kumimoji="0" lang="ru-RU" sz="6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5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6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hlinkClick r:id="rId11" action="ppaction://hlinksldjump"/>
                        </a:rPr>
                        <a:t>10</a:t>
                      </a:r>
                      <a:endParaRPr kumimoji="0" lang="ru-RU" sz="6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6"/>
                      <a:srcRect/>
                      <a:tile tx="0" ty="0" sx="100000" sy="100000" flip="none" algn="tl"/>
                    </a:blipFill>
                  </a:tcPr>
                </a:tc>
              </a:tr>
              <a:tr h="1096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6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hlinkClick r:id="rId12" action="ppaction://hlinksldjump"/>
                        </a:rPr>
                        <a:t>20</a:t>
                      </a:r>
                      <a:endParaRPr kumimoji="0" lang="ru-RU" sz="6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6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hlinkClick r:id="rId13" action="ppaction://hlinksldjump"/>
                        </a:rPr>
                        <a:t>20</a:t>
                      </a:r>
                      <a:endParaRPr kumimoji="0" lang="ru-RU" sz="6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6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hlinkClick r:id="rId14" action="ppaction://hlinksldjump"/>
                        </a:rPr>
                        <a:t>20</a:t>
                      </a:r>
                      <a:endParaRPr kumimoji="0" lang="ru-RU" sz="6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6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hlinkClick r:id="rId15" action="ppaction://hlinksldjump"/>
                        </a:rPr>
                        <a:t>20</a:t>
                      </a:r>
                      <a:endParaRPr kumimoji="0" lang="ru-RU" sz="6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5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6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hlinkClick r:id="rId16" action="ppaction://hlinksldjump"/>
                        </a:rPr>
                        <a:t>20</a:t>
                      </a:r>
                      <a:endParaRPr kumimoji="0" lang="ru-RU" sz="6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6"/>
                      <a:srcRect/>
                      <a:tile tx="0" ty="0" sx="100000" sy="100000" flip="none" algn="tl"/>
                    </a:blipFill>
                  </a:tcPr>
                </a:tc>
              </a:tr>
              <a:tr h="1096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6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hlinkClick r:id="rId17" action="ppaction://hlinksldjump"/>
                        </a:rPr>
                        <a:t>30</a:t>
                      </a:r>
                      <a:endParaRPr kumimoji="0" lang="ru-RU" sz="6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6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hlinkClick r:id="rId18" action="ppaction://hlinksldjump"/>
                        </a:rPr>
                        <a:t>30</a:t>
                      </a:r>
                      <a:endParaRPr kumimoji="0" lang="ru-RU" sz="6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6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hlinkClick r:id="rId19" action="ppaction://hlinksldjump"/>
                        </a:rPr>
                        <a:t>30</a:t>
                      </a:r>
                      <a:endParaRPr kumimoji="0" lang="ru-RU" sz="6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6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hlinkClick r:id="rId20" action="ppaction://hlinksldjump"/>
                        </a:rPr>
                        <a:t>30</a:t>
                      </a:r>
                      <a:endParaRPr kumimoji="0" lang="ru-RU" sz="6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5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6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hlinkClick r:id="rId21" action="ppaction://hlinksldjump"/>
                        </a:rPr>
                        <a:t>30</a:t>
                      </a:r>
                      <a:endParaRPr kumimoji="0" lang="ru-RU" sz="6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6"/>
                      <a:srcRect/>
                      <a:tile tx="0" ty="0" sx="100000" sy="100000" flip="none" algn="tl"/>
                    </a:blipFill>
                  </a:tcPr>
                </a:tc>
              </a:tr>
              <a:tr h="1096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6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hlinkClick r:id="rId22" action="ppaction://hlinksldjump"/>
                        </a:rPr>
                        <a:t>40</a:t>
                      </a:r>
                      <a:endParaRPr kumimoji="0" lang="ru-RU" sz="6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6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hlinkClick r:id="rId23" action="ppaction://hlinksldjump"/>
                        </a:rPr>
                        <a:t>40</a:t>
                      </a:r>
                      <a:endParaRPr kumimoji="0" lang="ru-RU" sz="6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6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hlinkClick r:id="rId24" action="ppaction://hlinksldjump"/>
                        </a:rPr>
                        <a:t>40</a:t>
                      </a:r>
                      <a:endParaRPr kumimoji="0" lang="ru-RU" sz="6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6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hlinkClick r:id="rId25" action="ppaction://hlinksldjump"/>
                        </a:rPr>
                        <a:t>40</a:t>
                      </a:r>
                      <a:endParaRPr kumimoji="0" lang="ru-RU" sz="6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5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6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hlinkClick r:id="rId26" action="ppaction://hlinksldjump"/>
                        </a:rPr>
                        <a:t>40</a:t>
                      </a:r>
                      <a:endParaRPr kumimoji="0" lang="ru-RU" sz="6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6"/>
                      <a:srcRect/>
                      <a:tile tx="0" ty="0" sx="100000" sy="100000" flip="none" algn="tl"/>
                    </a:blipFill>
                  </a:tcPr>
                </a:tc>
              </a:tr>
              <a:tr h="1096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6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hlinkClick r:id="rId27" action="ppaction://hlinksldjump"/>
                        </a:rPr>
                        <a:t>50</a:t>
                      </a:r>
                      <a:endParaRPr kumimoji="0" lang="ru-RU" sz="6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6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hlinkClick r:id="rId28" action="ppaction://hlinksldjump"/>
                        </a:rPr>
                        <a:t>50</a:t>
                      </a:r>
                      <a:endParaRPr kumimoji="0" lang="ru-RU" sz="6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6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hlinkClick r:id="rId29" action="ppaction://hlinksldjump"/>
                        </a:rPr>
                        <a:t>50</a:t>
                      </a:r>
                      <a:endParaRPr kumimoji="0" lang="ru-RU" sz="6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6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hlinkClick r:id="rId30" action="ppaction://hlinksldjump"/>
                        </a:rPr>
                        <a:t>50</a:t>
                      </a:r>
                      <a:endParaRPr kumimoji="0" lang="ru-RU" sz="6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5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6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hlinkClick r:id="rId31" action="ppaction://hlinksldjump"/>
                        </a:rPr>
                        <a:t>50</a:t>
                      </a:r>
                      <a:endParaRPr kumimoji="0" lang="ru-RU" sz="6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6"/>
                      <a:srcRect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533400"/>
            <a:ext cx="8929688" cy="11430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Словарь  </a:t>
            </a:r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10</a:t>
            </a:r>
            <a:r>
              <a:rPr lang="ru-RU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13315" name="Rectangle 8"/>
          <p:cNvSpPr>
            <a:spLocks noChangeArrowheads="1"/>
          </p:cNvSpPr>
          <p:nvPr/>
        </p:nvSpPr>
        <p:spPr bwMode="auto">
          <a:xfrm>
            <a:off x="539750" y="2136775"/>
            <a:ext cx="7747000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ru-RU" sz="2400" b="1">
                <a:latin typeface="Arial" charset="0"/>
              </a:rPr>
              <a:t>     Значительное затопление местности в результате подъёма уровня воды в реке, озере, водохранилище или море, наносящее материальный ущерб экономике, социальной сфере и природной среде – это   …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1925</TotalTime>
  <Words>1101</Words>
  <Application>Microsoft Office PowerPoint</Application>
  <PresentationFormat>Экран (4:3)</PresentationFormat>
  <Paragraphs>208</Paragraphs>
  <Slides>60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60</vt:i4>
      </vt:variant>
    </vt:vector>
  </HeadingPairs>
  <TitlesOfParts>
    <vt:vector size="68" baseType="lpstr">
      <vt:lpstr>Times New Roman</vt:lpstr>
      <vt:lpstr>Arial</vt:lpstr>
      <vt:lpstr>Trebuchet MS</vt:lpstr>
      <vt:lpstr>Georgia</vt:lpstr>
      <vt:lpstr>Wingdings 2</vt:lpstr>
      <vt:lpstr>Wingdings</vt:lpstr>
      <vt:lpstr>Courier New</vt:lpstr>
      <vt:lpstr>Городская</vt:lpstr>
      <vt:lpstr>Своя игра</vt:lpstr>
      <vt:lpstr>Цель урока: обобщить и проверить знания по теме «Чрезвычайные ситуации природного характера»  </vt:lpstr>
      <vt:lpstr>Слайд 3</vt:lpstr>
      <vt:lpstr>Что такое ЧС?</vt:lpstr>
      <vt:lpstr>Какая организация занимается ЧС? </vt:lpstr>
      <vt:lpstr>Кто возглавляет МЧС? </vt:lpstr>
      <vt:lpstr>Что называется  опасным природным явлением?  </vt:lpstr>
      <vt:lpstr>Слайд 8</vt:lpstr>
      <vt:lpstr>Словарь  10 </vt:lpstr>
      <vt:lpstr>Слайд 10</vt:lpstr>
      <vt:lpstr>Словарь  20</vt:lpstr>
      <vt:lpstr>Слайд 12</vt:lpstr>
      <vt:lpstr>Словарь  30</vt:lpstr>
      <vt:lpstr>Слайд 14</vt:lpstr>
      <vt:lpstr>Словарь  40</vt:lpstr>
      <vt:lpstr>Слайд 16</vt:lpstr>
      <vt:lpstr>Словарь  50</vt:lpstr>
      <vt:lpstr>Слайд 18</vt:lpstr>
      <vt:lpstr>Тест 10</vt:lpstr>
      <vt:lpstr>Слайд 20</vt:lpstr>
      <vt:lpstr>Тест 20</vt:lpstr>
      <vt:lpstr>Слайд 22</vt:lpstr>
      <vt:lpstr>Тест 30</vt:lpstr>
      <vt:lpstr>Слайд 24</vt:lpstr>
      <vt:lpstr>Тест 40</vt:lpstr>
      <vt:lpstr>Слайд 26</vt:lpstr>
      <vt:lpstr>Тест 50</vt:lpstr>
      <vt:lpstr>Слайд 28</vt:lpstr>
      <vt:lpstr>Вопрос 10</vt:lpstr>
      <vt:lpstr>Слайд 30</vt:lpstr>
      <vt:lpstr>Вопрос 20</vt:lpstr>
      <vt:lpstr>Слайд 32</vt:lpstr>
      <vt:lpstr>Вопрос 30</vt:lpstr>
      <vt:lpstr>Слайд 34</vt:lpstr>
      <vt:lpstr>Вопрос 40</vt:lpstr>
      <vt:lpstr>Слайд 36</vt:lpstr>
      <vt:lpstr>Вопрос 50</vt:lpstr>
      <vt:lpstr>Слайд 38</vt:lpstr>
      <vt:lpstr>Величины измерения 10</vt:lpstr>
      <vt:lpstr>Слайд 40</vt:lpstr>
      <vt:lpstr>Величины измерения 20</vt:lpstr>
      <vt:lpstr>Слайд 42</vt:lpstr>
      <vt:lpstr>Величины измерения 30</vt:lpstr>
      <vt:lpstr>По шкале  Меркали</vt:lpstr>
      <vt:lpstr>Величины измерения 40</vt:lpstr>
      <vt:lpstr>Слайд 46</vt:lpstr>
      <vt:lpstr>Величины измерения 50</vt:lpstr>
      <vt:lpstr>Слайд 48</vt:lpstr>
      <vt:lpstr>Действия людей при ЧС природного характера 10</vt:lpstr>
      <vt:lpstr>Слайд 50</vt:lpstr>
      <vt:lpstr>Действия людей при ЧС природного характер 20</vt:lpstr>
      <vt:lpstr>Слайд 52</vt:lpstr>
      <vt:lpstr>Действия людей при ЧС природного характера 30</vt:lpstr>
      <vt:lpstr>Слайд 54</vt:lpstr>
      <vt:lpstr>Действия людей при ЧС   природного характера 40</vt:lpstr>
      <vt:lpstr>Слайд 56</vt:lpstr>
      <vt:lpstr>Действия людей при ЧС природного характера 50</vt:lpstr>
      <vt:lpstr>Слайд 58</vt:lpstr>
      <vt:lpstr>Слайд 59</vt:lpstr>
      <vt:lpstr>Слайд 60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Светлана</dc:creator>
  <cp:lastModifiedBy>Loner-XP</cp:lastModifiedBy>
  <cp:revision>147</cp:revision>
  <dcterms:created xsi:type="dcterms:W3CDTF">2006-11-17T13:09:18Z</dcterms:created>
  <dcterms:modified xsi:type="dcterms:W3CDTF">2013-02-07T15:54:34Z</dcterms:modified>
</cp:coreProperties>
</file>