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57" r:id="rId3"/>
    <p:sldId id="263" r:id="rId4"/>
    <p:sldId id="262" r:id="rId5"/>
    <p:sldId id="265" r:id="rId6"/>
    <p:sldId id="272" r:id="rId7"/>
    <p:sldId id="266" r:id="rId8"/>
    <p:sldId id="261" r:id="rId9"/>
    <p:sldId id="267" r:id="rId10"/>
    <p:sldId id="269" r:id="rId11"/>
    <p:sldId id="259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E7F4-2D6D-4CF4-B721-76A9F628412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09932C-3EDF-4413-BDDF-6998FB04E7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E7F4-2D6D-4CF4-B721-76A9F628412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932C-3EDF-4413-BDDF-6998FB04E7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E7F4-2D6D-4CF4-B721-76A9F628412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932C-3EDF-4413-BDDF-6998FB04E7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E7F4-2D6D-4CF4-B721-76A9F628412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09932C-3EDF-4413-BDDF-6998FB04E7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E7F4-2D6D-4CF4-B721-76A9F628412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932C-3EDF-4413-BDDF-6998FB04E74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E7F4-2D6D-4CF4-B721-76A9F628412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932C-3EDF-4413-BDDF-6998FB04E7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E7F4-2D6D-4CF4-B721-76A9F628412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09932C-3EDF-4413-BDDF-6998FB04E74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E7F4-2D6D-4CF4-B721-76A9F628412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932C-3EDF-4413-BDDF-6998FB04E7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E7F4-2D6D-4CF4-B721-76A9F628412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932C-3EDF-4413-BDDF-6998FB04E7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E7F4-2D6D-4CF4-B721-76A9F628412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932C-3EDF-4413-BDDF-6998FB04E7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E7F4-2D6D-4CF4-B721-76A9F628412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9932C-3EDF-4413-BDDF-6998FB04E74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0B6E7F4-2D6D-4CF4-B721-76A9F628412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09932C-3EDF-4413-BDDF-6998FB04E74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kostyor.ru/history/flag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hyperlink" Target="http://www.kostyor.ru/history/gerb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etoday.ru/uploads/2010/06/11/konstutitsiya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nstitution.garant.ru/DOC_3888990.htm#sub_para_N_1000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source=psearch&amp;text=%D0%9A%D0%BE%D0%BD%D1%81%D1%82%D0%B8%D1%82%D1%83%D1%86%D0%B8%D1%8F%201924&amp;pos=9&amp;rpt=simage&amp;lr=65&amp;uinfo=sw-1423-sh-773-fw-1198-fh-567-pd-1&amp;img_url=http%3A%2F%2Fppt4web.ru%2Fimages%2F115%2F19282%2F310%2Fimg9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643050"/>
            <a:ext cx="8458200" cy="1222375"/>
          </a:xfrm>
        </p:spPr>
        <p:txBody>
          <a:bodyPr>
            <a:noAutofit/>
          </a:bodyPr>
          <a:lstStyle/>
          <a:p>
            <a:r>
              <a:rPr lang="ru-RU" sz="6000" dirty="0" smtClean="0"/>
              <a:t>История Конституции России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429132"/>
            <a:ext cx="8458200" cy="914400"/>
          </a:xfrm>
        </p:spPr>
        <p:txBody>
          <a:bodyPr/>
          <a:lstStyle/>
          <a:p>
            <a:r>
              <a:rPr lang="ru-RU" dirty="0" smtClean="0"/>
              <a:t>Выполнил ученик 10а класса ВСОШ №2 </a:t>
            </a:r>
            <a:r>
              <a:rPr lang="ru-RU" dirty="0" err="1" smtClean="0"/>
              <a:t>Ламонов</a:t>
            </a:r>
            <a:r>
              <a:rPr lang="ru-RU" dirty="0" smtClean="0"/>
              <a:t> Игорь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Символы Российской государственности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Picture 9" descr="Флаг Российской Федерации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0034" y="1785926"/>
            <a:ext cx="5141303" cy="3500462"/>
          </a:xfrm>
          <a:prstGeom prst="rect">
            <a:avLst/>
          </a:prstGeom>
          <a:noFill/>
          <a:ln/>
        </p:spPr>
      </p:pic>
      <p:pic>
        <p:nvPicPr>
          <p:cNvPr id="5" name="Picture 8" descr="Герб Российской Федерации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643438" y="2428868"/>
            <a:ext cx="3714776" cy="4233821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 </a:t>
            </a:r>
            <a:r>
              <a:rPr lang="ru-RU" b="1" i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Права человека в Конституции РФ</a:t>
            </a:r>
            <a:r>
              <a:rPr lang="ru-RU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</a:t>
            </a:r>
            <a:endParaRPr lang="ru-RU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114925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личные (гражданские) права (статьи 19-29, 45-54);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 политические (статьи 30-33);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экономические (статьи 34-37, ч.1,2,4);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 социальные (статьи 37, ч.3,5, 38-41);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 культурные (статьи 43, 44).</a:t>
            </a:r>
            <a:endParaRPr lang="ru-RU" b="1" dirty="0"/>
          </a:p>
        </p:txBody>
      </p:sp>
      <p:pic>
        <p:nvPicPr>
          <p:cNvPr id="11268" name="Picture 2" descr="Картинка 2 из 3178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25" y="1428750"/>
            <a:ext cx="318928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  <a:t>История Конституции</a:t>
            </a:r>
            <a:r>
              <a:rPr lang="ru-RU" b="1" dirty="0" smtClean="0">
                <a:solidFill>
                  <a:schemeClr val="bg2"/>
                </a:solidFill>
                <a:latin typeface="Georgia" pitchFamily="18" charset="0"/>
              </a:rPr>
              <a:t>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286000"/>
            <a:ext cx="6478588" cy="533400"/>
          </a:xfrm>
        </p:spPr>
        <p:txBody>
          <a:bodyPr/>
          <a:lstStyle/>
          <a:p>
            <a:pPr lvl="4" eaLnBrk="1" hangingPunct="1">
              <a:buFontTx/>
              <a:buNone/>
            </a:pPr>
            <a:r>
              <a:rPr lang="ru-RU" sz="2400" dirty="0" smtClean="0"/>
              <a:t>http://www.krugosvet.ru/articles/</a:t>
            </a:r>
          </a:p>
          <a:p>
            <a:pPr eaLnBrk="1" hangingPunct="1"/>
            <a:endParaRPr lang="ru-RU" sz="2400" dirty="0" smtClean="0"/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3810000" y="3222625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/>
              <a:t>http://www.ug.ru/</a:t>
            </a:r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3886200" y="4194175"/>
            <a:ext cx="3582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/>
              <a:t>http://constitution.garant.ru</a:t>
            </a:r>
            <a:r>
              <a:rPr lang="ru-RU" sz="2000" dirty="0"/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проведение открытого урока, День Конституции Российской Федераци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212976"/>
            <a:ext cx="2401349" cy="31774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826" y="489397"/>
            <a:ext cx="2783897" cy="27235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88973" y="1196752"/>
            <a:ext cx="530350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Нарастание политических, экономических и социальных противоречий стремительно приближало революционный взрыв.</a:t>
            </a:r>
          </a:p>
          <a:p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С.Ю.Витте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заявил Николаю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что есть два пути превозмочь Смуту –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либо путем диктатуры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либо пойдя на уступки путем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превращения России в конституционное правовое государство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14678" y="0"/>
            <a:ext cx="59293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  <a:t>История </a:t>
            </a:r>
            <a:b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</a:br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  <a:t>Конституции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74025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90"/>
          <a:stretch/>
        </p:blipFill>
        <p:spPr bwMode="auto">
          <a:xfrm>
            <a:off x="179512" y="1196752"/>
            <a:ext cx="2952750" cy="4648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68302" y="188640"/>
            <a:ext cx="75048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Манифест 17 октября 1905 года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67687" y="1052736"/>
            <a:ext cx="597434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Появление в стране элементов демократии – Государственная Дума, многопартийность, декларация основных прав личности, но без гарантий их соблюдения.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Отмена выкупных платежей для крестьян, снижение арендной платы за землю.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Сокращение рабочего дня для рабочих до 9 часов, повышение заработной платы. Разрешение создавать профсоюзы и собираться на забастовки.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Появились Советы уполномоченных.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6842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Pic_0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85918" cy="225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3" name="Picture 5" descr="07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0"/>
            <a:ext cx="29622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4643438" y="152400"/>
            <a:ext cx="4348162" cy="1704964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ru-RU" sz="36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  <a:t>Первая Конституция России</a:t>
            </a:r>
            <a:endParaRPr lang="ru-RU" sz="3600" b="1" cap="none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124200" y="1905000"/>
            <a:ext cx="6019800" cy="1066800"/>
          </a:xfrm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pPr algn="r" eaLnBrk="1" hangingPunct="1">
              <a:buFont typeface="Wingdings" pitchFamily="2" charset="2"/>
              <a:buNone/>
            </a:pPr>
            <a:r>
              <a:rPr lang="ru-RU" sz="2800" smtClean="0"/>
              <a:t>Принята V Всероссийским Съездом Советов в заседании от 10 июля 1918 г.</a:t>
            </a:r>
            <a:r>
              <a:rPr lang="ru-RU" smtClean="0"/>
              <a:t> 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3276600" y="3114675"/>
            <a:ext cx="5470525" cy="3743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kumimoji="0" lang="ru-RU" sz="2400"/>
              <a:t> </a:t>
            </a:r>
            <a:r>
              <a:rPr kumimoji="0" lang="ru-RU" sz="2400">
                <a:hlinkClick r:id="rId4"/>
              </a:rPr>
              <a:t>Конституция</a:t>
            </a:r>
            <a:r>
              <a:rPr kumimoji="0" lang="ru-RU" sz="2400"/>
              <a:t> РСФСР 1918 г. - первая Советская Конституция, </a:t>
            </a:r>
          </a:p>
          <a:p>
            <a:pPr algn="ctr"/>
            <a:r>
              <a:rPr kumimoji="0" lang="ru-RU" sz="2400"/>
              <a:t>первый в истории </a:t>
            </a:r>
            <a:r>
              <a:rPr kumimoji="0" lang="ru-RU" sz="2400">
                <a:hlinkClick r:id="rId4"/>
              </a:rPr>
              <a:t>Основной Закон</a:t>
            </a:r>
            <a:r>
              <a:rPr kumimoji="0" lang="ru-RU" sz="2400"/>
              <a:t> социалистического государства. </a:t>
            </a:r>
          </a:p>
          <a:p>
            <a:pPr algn="ctr"/>
            <a:r>
              <a:rPr kumimoji="0" lang="ru-RU" sz="2400"/>
              <a:t>Она подвела итог начальному периоду строительства </a:t>
            </a:r>
          </a:p>
          <a:p>
            <a:pPr algn="ctr"/>
            <a:r>
              <a:rPr kumimoji="0" lang="ru-RU" sz="2400"/>
              <a:t>Советского государства,</a:t>
            </a:r>
          </a:p>
          <a:p>
            <a:pPr algn="ctr"/>
            <a:r>
              <a:rPr kumimoji="0" lang="ru-RU" sz="2400"/>
              <a:t> закрепила завоевания Великой Октябрьской </a:t>
            </a:r>
          </a:p>
          <a:p>
            <a:pPr algn="ctr"/>
            <a:r>
              <a:rPr kumimoji="0" lang="ru-RU" sz="2400"/>
              <a:t>социалистической революции.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8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8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8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8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Конституция 1924 г.</a:t>
            </a:r>
            <a:endParaRPr lang="ru-RU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374903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43636" y="1357298"/>
            <a:ext cx="30003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Конституция СССР состояла из двух разделов:</a:t>
            </a:r>
          </a:p>
          <a:p>
            <a:pPr algn="just"/>
            <a:r>
              <a:rPr lang="ru-RU" sz="3200" dirty="0" smtClean="0"/>
              <a:t>Декларация об образовании СССР</a:t>
            </a:r>
          </a:p>
          <a:p>
            <a:pPr algn="just"/>
            <a:r>
              <a:rPr lang="ru-RU" sz="3200" dirty="0" smtClean="0"/>
              <a:t>Договор об образовании СССР.</a:t>
            </a:r>
            <a:endParaRPr lang="ru-RU" sz="3200" dirty="0"/>
          </a:p>
        </p:txBody>
      </p:sp>
      <p:pic>
        <p:nvPicPr>
          <p:cNvPr id="24578" name="Picture 2" descr="http://ppt4web.ru/images/115/19282/310/img9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r="1879" b="6667"/>
          <a:stretch>
            <a:fillRect/>
          </a:stretch>
        </p:blipFill>
        <p:spPr bwMode="auto">
          <a:xfrm>
            <a:off x="0" y="1357298"/>
            <a:ext cx="6072198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/>
            </a:r>
            <a:br>
              <a:rPr lang="ru-RU" b="1" dirty="0" smtClean="0">
                <a:solidFill>
                  <a:srgbClr val="8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164305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 1936 году была издана</a:t>
            </a:r>
          </a:p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новая «сталинская» </a:t>
            </a:r>
          </a:p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Конституция СССР</a:t>
            </a:r>
          </a:p>
          <a:p>
            <a:endParaRPr lang="ru-RU" dirty="0"/>
          </a:p>
        </p:txBody>
      </p:sp>
      <p:pic>
        <p:nvPicPr>
          <p:cNvPr id="4" name="Picture 4" descr="L9_p4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85720" y="1857364"/>
            <a:ext cx="3357586" cy="462281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786182" y="1928802"/>
            <a:ext cx="507209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400" b="1" dirty="0" smtClean="0">
                <a:solidFill>
                  <a:srgbClr val="800000"/>
                </a:solidFill>
              </a:rPr>
              <a:t>Особенности Конституции 1936 года:</a:t>
            </a:r>
          </a:p>
          <a:p>
            <a:pPr marL="342900" indent="-342900">
              <a:buFontTx/>
              <a:buAutoNum type="arabicPeriod"/>
            </a:pPr>
            <a:r>
              <a:rPr lang="ru-RU" sz="2400" b="1" dirty="0" smtClean="0">
                <a:solidFill>
                  <a:srgbClr val="800000"/>
                </a:solidFill>
              </a:rPr>
              <a:t>Она объявляла, что в Российской Федерации в основном построен социализм.</a:t>
            </a:r>
          </a:p>
          <a:p>
            <a:pPr marL="342900" indent="-342900">
              <a:buFontTx/>
              <a:buAutoNum type="arabicPeriod"/>
            </a:pPr>
            <a:r>
              <a:rPr lang="ru-RU" sz="2400" b="1" dirty="0" smtClean="0">
                <a:solidFill>
                  <a:srgbClr val="800000"/>
                </a:solidFill>
              </a:rPr>
              <a:t>Четко была сформулирована идея </a:t>
            </a:r>
            <a:r>
              <a:rPr lang="ru-RU" sz="2400" b="1" dirty="0" err="1" smtClean="0">
                <a:solidFill>
                  <a:srgbClr val="800000"/>
                </a:solidFill>
              </a:rPr>
              <a:t>однопартийности</a:t>
            </a:r>
            <a:endParaRPr lang="ru-RU" sz="2400" b="1" dirty="0" smtClean="0">
              <a:solidFill>
                <a:srgbClr val="80000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ru-RU" sz="2400" b="1" dirty="0" smtClean="0">
                <a:solidFill>
                  <a:srgbClr val="800000"/>
                </a:solidFill>
              </a:rPr>
              <a:t>Закреплялись две формы собственности: государственная и коллективная</a:t>
            </a:r>
          </a:p>
          <a:p>
            <a:pPr marL="342900" indent="-342900">
              <a:buFontTx/>
              <a:buAutoNum type="arabicPeriod"/>
            </a:pPr>
            <a:r>
              <a:rPr lang="ru-RU" sz="2400" b="1" dirty="0" smtClean="0">
                <a:solidFill>
                  <a:srgbClr val="800000"/>
                </a:solidFill>
              </a:rPr>
              <a:t>Записаны личные права граждан</a:t>
            </a:r>
            <a:endParaRPr lang="ru-RU" sz="24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 bwMode="auto">
          <a:xfrm>
            <a:off x="3214679" y="0"/>
            <a:ext cx="5929322" cy="1714488"/>
          </a:xfrm>
          <a:solidFill>
            <a:srgbClr val="0000FF"/>
          </a:solidFill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endParaRPr lang="ru-RU" sz="3700" dirty="0" smtClean="0">
              <a:ln>
                <a:noFill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45059" name="Rectangle 3"/>
          <p:cNvSpPr>
            <a:spLocks noGrp="1"/>
          </p:cNvSpPr>
          <p:nvPr>
            <p:ph idx="1"/>
          </p:nvPr>
        </p:nvSpPr>
        <p:spPr>
          <a:xfrm>
            <a:off x="2143108" y="2000240"/>
            <a:ext cx="4786346" cy="4525963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 2" pitchFamily="18" charset="2"/>
              <a:buNone/>
              <a:defRPr/>
            </a:pPr>
            <a:r>
              <a:rPr lang="ru-RU" dirty="0" smtClean="0"/>
              <a:t>Статья </a:t>
            </a:r>
            <a:r>
              <a:rPr lang="ru-RU" dirty="0"/>
              <a:t>45 говорит о бесплатности всех видов образования, «развитии заочного и вечернего образования», «предоставлении государственных стипендий и льгот учащимся и студентам», «бесплатной выдаче школьных учебников» и «создании условий для самообразования»</a:t>
            </a:r>
            <a:endParaRPr lang="ru-RU" sz="32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14620"/>
            <a:ext cx="2255154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03944" y="2643182"/>
            <a:ext cx="2040056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5" name="Picture 7" descr="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3143240" cy="2028981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3143240" y="571480"/>
            <a:ext cx="6000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 2" pitchFamily="18" charset="2"/>
              <a:buNone/>
              <a:defRPr/>
            </a:pPr>
            <a:r>
              <a:rPr lang="ru-RU" sz="2800" dirty="0">
                <a:solidFill>
                  <a:srgbClr val="FFFF00"/>
                </a:solidFill>
              </a:rPr>
              <a:t>Вошла в историю как «конституция развитого социализма».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57686" y="142852"/>
            <a:ext cx="3621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n>
                  <a:noFill/>
                </a:ln>
                <a:solidFill>
                  <a:srgbClr val="FFFF00"/>
                </a:solidFill>
                <a:effectLst/>
              </a:rPr>
              <a:t>Конституция 1977 г.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3250" y="214290"/>
            <a:ext cx="5900750" cy="1143000"/>
          </a:xfrm>
        </p:spPr>
        <p:txBody>
          <a:bodyPr/>
          <a:lstStyle/>
          <a:p>
            <a:r>
              <a:rPr lang="ru-RU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Конституция 1993 г.</a:t>
            </a:r>
            <a:endParaRPr lang="ru-RU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Picture 4" descr="Pic_03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28926" cy="402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071802" y="1357298"/>
            <a:ext cx="55721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Принята народом Российской Федерации 12 декабря 1993 года. Вступила в силу со дня официального опубликования 25 декабря 1993 года.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3071810"/>
            <a:ext cx="62150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Конституция обладает высшей юридической силой, закрепляющей основы конституционного строя России, государственное устройство, образование представительных, исполнительных, судебных органов власти и систему местного самоуправления, права и свободы человека и гражданина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</TotalTime>
  <Words>331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История Конституции России</vt:lpstr>
      <vt:lpstr>Слайд 2</vt:lpstr>
      <vt:lpstr>Слайд 3</vt:lpstr>
      <vt:lpstr>Слайд 4</vt:lpstr>
      <vt:lpstr>Первая Конституция России</vt:lpstr>
      <vt:lpstr>Конституция 1924 г.</vt:lpstr>
      <vt:lpstr> </vt:lpstr>
      <vt:lpstr>Слайд 8</vt:lpstr>
      <vt:lpstr>Конституция 1993 г.</vt:lpstr>
      <vt:lpstr>Символы Российской государственности</vt:lpstr>
      <vt:lpstr> Права человека в Конституции РФ:</vt:lpstr>
      <vt:lpstr>История Конституции.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</cp:revision>
  <dcterms:created xsi:type="dcterms:W3CDTF">2013-10-08T11:24:57Z</dcterms:created>
  <dcterms:modified xsi:type="dcterms:W3CDTF">2013-10-08T12:15:50Z</dcterms:modified>
</cp:coreProperties>
</file>