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sldIdLst>
    <p:sldId id="283" r:id="rId2"/>
    <p:sldId id="288" r:id="rId3"/>
    <p:sldId id="258" r:id="rId4"/>
    <p:sldId id="282" r:id="rId5"/>
    <p:sldId id="256" r:id="rId6"/>
    <p:sldId id="267" r:id="rId7"/>
    <p:sldId id="291" r:id="rId8"/>
    <p:sldId id="292" r:id="rId9"/>
    <p:sldId id="277" r:id="rId10"/>
    <p:sldId id="264" r:id="rId11"/>
    <p:sldId id="287" r:id="rId12"/>
    <p:sldId id="268" r:id="rId13"/>
    <p:sldId id="278" r:id="rId14"/>
    <p:sldId id="281" r:id="rId15"/>
    <p:sldId id="279" r:id="rId16"/>
    <p:sldId id="280" r:id="rId17"/>
    <p:sldId id="271" r:id="rId18"/>
    <p:sldId id="293" r:id="rId19"/>
    <p:sldId id="294" r:id="rId20"/>
    <p:sldId id="296" r:id="rId21"/>
    <p:sldId id="304" r:id="rId22"/>
    <p:sldId id="297" r:id="rId23"/>
    <p:sldId id="273" r:id="rId24"/>
    <p:sldId id="266" r:id="rId25"/>
    <p:sldId id="286" r:id="rId26"/>
    <p:sldId id="299" r:id="rId27"/>
    <p:sldId id="300" r:id="rId28"/>
    <p:sldId id="305" r:id="rId29"/>
    <p:sldId id="301" r:id="rId30"/>
    <p:sldId id="303" r:id="rId31"/>
    <p:sldId id="285" r:id="rId32"/>
    <p:sldId id="302" r:id="rId33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474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74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2D92-437A-4C60-A0CE-7A1E4E8FA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AB64-83F4-4A1C-B3B7-E8BAD67F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43798-6173-4B8C-8B30-1D57BB8FC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04F77-CB28-487D-A3D7-921360D31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D5A2-6A53-4AAA-AE75-6D9ED1837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F97C9-9B4F-41B5-AD3D-CDF5C0F75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353D-28CB-4BEC-8616-F7A0BADA8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B0141-295C-4B5E-A3F3-7BEB23CCD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3DE8-8446-467C-891C-D1C8E7428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55FB6-8CE5-4DFC-8555-244855F90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A3C4A-678D-4B08-A5AF-B66C83264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7FA4-68DF-4981-B6FE-954723892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1ED12-4998-428C-B1AA-14C0B7935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4643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3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3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3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3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4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4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4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4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4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4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4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4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4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644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464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64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2800B890-EE97-46AF-BB20-B65EA8F1B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64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7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7/78/Alfa_beta_gamma_radiation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slide" Target="slide4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slide" Target="slide4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188913"/>
            <a:ext cx="8858311" cy="2025641"/>
          </a:xfrm>
          <a:solidFill>
            <a:schemeClr val="tx2">
              <a:lumMod val="10000"/>
            </a:schemeClr>
          </a:solidFill>
          <a:ln>
            <a:solidFill>
              <a:srgbClr val="990000"/>
            </a:solidFill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Современные  средства  поражения 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  их  поражающие  факторы. 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Мероприятия  по  защите  населения.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3240" y="6143644"/>
            <a:ext cx="5715040" cy="4333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Презентацию подготовил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учитель ОБЖ Горпенюк С. В.</a:t>
            </a:r>
          </a:p>
        </p:txBody>
      </p:sp>
      <p:pic>
        <p:nvPicPr>
          <p:cNvPr id="7173" name="Picture 5" descr="0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00438"/>
            <a:ext cx="2665424" cy="256540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7174" name="Picture 6" descr="PIC014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5786445" y="2571744"/>
            <a:ext cx="3302999" cy="292895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7" name="Рисунок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428868"/>
            <a:ext cx="2928926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4282" y="142852"/>
            <a:ext cx="8786842" cy="654032"/>
          </a:xfrm>
          <a:prstGeom prst="rect">
            <a:avLst/>
          </a:prstGeom>
          <a:solidFill>
            <a:schemeClr val="tx2">
              <a:lumMod val="10000"/>
            </a:schemeClr>
          </a:solidFill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Устройство атомной бомбы</a:t>
            </a:r>
            <a:endParaRPr kumimoji="0" lang="ru-RU" sz="32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4" descr="nucl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385077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611188" y="115888"/>
            <a:ext cx="5329237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8675" name="Picture 5" descr="11-1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250825" y="908050"/>
            <a:ext cx="17922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11-3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484438" y="1484313"/>
            <a:ext cx="2527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11-2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5364163" y="908050"/>
            <a:ext cx="30241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11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2924175"/>
            <a:ext cx="31686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15-2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250825" y="3933825"/>
            <a:ext cx="28368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17-2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3276600" y="4797425"/>
            <a:ext cx="36004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AutoShape 1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ctrTitle" sz="quarter"/>
          </p:nvPr>
        </p:nvSpPr>
        <p:spPr>
          <a:xfrm>
            <a:off x="571472" y="142853"/>
            <a:ext cx="7772400" cy="642941"/>
          </a:xfr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Средства доставки ЯО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loud"/>
          <p:cNvSpPr>
            <a:spLocks noChangeAspect="1" noEditPoints="1" noChangeArrowheads="1"/>
          </p:cNvSpPr>
          <p:nvPr/>
        </p:nvSpPr>
        <p:spPr bwMode="auto">
          <a:xfrm>
            <a:off x="2987675" y="2708275"/>
            <a:ext cx="2879725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</a:rPr>
              <a:t>Ядерный взрыв</a:t>
            </a:r>
          </a:p>
        </p:txBody>
      </p:sp>
      <p:sp>
        <p:nvSpPr>
          <p:cNvPr id="10245" name="desk1"/>
          <p:cNvSpPr>
            <a:spLocks noEditPoints="1" noChangeArrowheads="1"/>
          </p:cNvSpPr>
          <p:nvPr/>
        </p:nvSpPr>
        <p:spPr bwMode="auto">
          <a:xfrm>
            <a:off x="6429388" y="1571612"/>
            <a:ext cx="2232025" cy="10810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Световое излучение</a:t>
            </a:r>
          </a:p>
        </p:txBody>
      </p:sp>
      <p:sp>
        <p:nvSpPr>
          <p:cNvPr id="10247" name="desk1"/>
          <p:cNvSpPr>
            <a:spLocks noEditPoints="1" noChangeArrowheads="1"/>
          </p:cNvSpPr>
          <p:nvPr/>
        </p:nvSpPr>
        <p:spPr bwMode="auto">
          <a:xfrm>
            <a:off x="6516688" y="4941888"/>
            <a:ext cx="2413030" cy="11525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Радиоактивное заражение местности</a:t>
            </a:r>
          </a:p>
        </p:txBody>
      </p:sp>
      <p:sp>
        <p:nvSpPr>
          <p:cNvPr id="10248" name="desk1"/>
          <p:cNvSpPr>
            <a:spLocks noEditPoints="1" noChangeArrowheads="1"/>
          </p:cNvSpPr>
          <p:nvPr/>
        </p:nvSpPr>
        <p:spPr bwMode="auto">
          <a:xfrm>
            <a:off x="214282" y="1714488"/>
            <a:ext cx="2312988" cy="100806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B8F5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Ударная волна</a:t>
            </a:r>
          </a:p>
        </p:txBody>
      </p:sp>
      <p:sp>
        <p:nvSpPr>
          <p:cNvPr id="10249" name="desk1"/>
          <p:cNvSpPr>
            <a:spLocks noEditPoints="1" noChangeArrowheads="1"/>
          </p:cNvSpPr>
          <p:nvPr/>
        </p:nvSpPr>
        <p:spPr bwMode="auto">
          <a:xfrm>
            <a:off x="214282" y="4868863"/>
            <a:ext cx="2557493" cy="9366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Проникающая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радиация</a:t>
            </a:r>
          </a:p>
        </p:txBody>
      </p:sp>
      <p:sp>
        <p:nvSpPr>
          <p:cNvPr id="10250" name="desk1"/>
          <p:cNvSpPr>
            <a:spLocks noEditPoints="1" noChangeArrowheads="1"/>
          </p:cNvSpPr>
          <p:nvPr/>
        </p:nvSpPr>
        <p:spPr bwMode="auto">
          <a:xfrm>
            <a:off x="3000364" y="5805488"/>
            <a:ext cx="3000396" cy="7191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Электромагнитный импульс</a:t>
            </a:r>
          </a:p>
        </p:txBody>
      </p:sp>
      <p:sp>
        <p:nvSpPr>
          <p:cNvPr id="11272" name="AutoShape 11"/>
          <p:cNvSpPr>
            <a:spLocks noChangeArrowheads="1"/>
          </p:cNvSpPr>
          <p:nvPr/>
        </p:nvSpPr>
        <p:spPr bwMode="auto">
          <a:xfrm rot="7373090">
            <a:off x="1950245" y="403463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12"/>
          <p:cNvSpPr>
            <a:spLocks noChangeArrowheads="1"/>
          </p:cNvSpPr>
          <p:nvPr/>
        </p:nvSpPr>
        <p:spPr bwMode="auto">
          <a:xfrm rot="5400000">
            <a:off x="3966370" y="4898231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3"/>
          <p:cNvSpPr>
            <a:spLocks noChangeArrowheads="1"/>
          </p:cNvSpPr>
          <p:nvPr/>
        </p:nvSpPr>
        <p:spPr bwMode="auto">
          <a:xfrm rot="-9075282">
            <a:off x="2022475" y="295433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AutoShape 14"/>
          <p:cNvSpPr>
            <a:spLocks noChangeArrowheads="1"/>
          </p:cNvSpPr>
          <p:nvPr/>
        </p:nvSpPr>
        <p:spPr bwMode="auto">
          <a:xfrm rot="2240724">
            <a:off x="5651500" y="41497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AutoShape 15"/>
          <p:cNvSpPr>
            <a:spLocks noChangeArrowheads="1"/>
          </p:cNvSpPr>
          <p:nvPr/>
        </p:nvSpPr>
        <p:spPr bwMode="auto">
          <a:xfrm rot="-2779442">
            <a:off x="5766594" y="3026569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7" name="Picture 17" descr="10-3"/>
          <p:cNvPicPr>
            <a:picLocks noChangeAspect="1" noChangeArrowheads="1"/>
          </p:cNvPicPr>
          <p:nvPr/>
        </p:nvPicPr>
        <p:blipFill>
          <a:blip r:embed="rId2"/>
          <a:srcRect b="23700"/>
          <a:stretch>
            <a:fillRect/>
          </a:stretch>
        </p:blipFill>
        <p:spPr bwMode="auto">
          <a:xfrm>
            <a:off x="3143240" y="1142984"/>
            <a:ext cx="266382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AutoShape 2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7158" y="115888"/>
            <a:ext cx="8429684" cy="107721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Поражающие факторы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ядерного взрыва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785794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  <a:defRPr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Воздушная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ударная волна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область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сильного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давления, распространяющаяся от эпицентра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взрыва -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самый мощный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 algn="ctr">
              <a:defRPr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поражающий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фактор. Вызывает разрушения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 algn="ctr">
              <a:defRPr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 большом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пространстве,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может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" затекать "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 algn="ctr">
              <a:defRPr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подвальные помещения, щели и т. д.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14350" indent="-514350" algn="ctr">
              <a:defRPr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Защита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укрытие.</a:t>
            </a:r>
          </a:p>
        </p:txBody>
      </p:sp>
      <p:pic>
        <p:nvPicPr>
          <p:cNvPr id="12291" name="Picture 6" descr="aftera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15174"/>
            <a:ext cx="4000528" cy="304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142852"/>
            <a:ext cx="8572560" cy="52322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Поражающие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факторы ядерного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взрыва: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28596" y="142852"/>
            <a:ext cx="8280400" cy="7016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99"/>
                </a:solidFill>
              </a:rPr>
              <a:t>Действие ее продолжается несколько секунд. Расстояние 1 км ударная волна проходит за 2 с, 2 км — за 5 с, 3 км — за 8 с. 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14282" y="1000108"/>
            <a:ext cx="8715436" cy="230832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solidFill>
                  <a:srgbClr val="990000"/>
                </a:solidFill>
              </a:rPr>
              <a:t>Поражения ударной волной</a:t>
            </a:r>
            <a:r>
              <a:rPr lang="ru-RU" sz="1800" b="1" dirty="0">
                <a:solidFill>
                  <a:srgbClr val="000099"/>
                </a:solidFill>
              </a:rPr>
              <a:t> вызываются как действием избыточного давления, так и метательным ее действием (скоростным напором), обусловленным движением воздуха в волне. Личный состав, вооружение и военная техника, расположенные на открытой местности, поражаются главным образом в результате метательного действия ударной волны, а объекты больших размеров (здания и др.)— действием избыточного давления. </a:t>
            </a:r>
            <a:br>
              <a:rPr lang="ru-RU" sz="1800" b="1" dirty="0">
                <a:solidFill>
                  <a:srgbClr val="000099"/>
                </a:solidFill>
              </a:rPr>
            </a:br>
            <a:endParaRPr lang="ru-RU" sz="1800" b="1" dirty="0">
              <a:solidFill>
                <a:srgbClr val="000099"/>
              </a:solidFill>
            </a:endParaRPr>
          </a:p>
        </p:txBody>
      </p:sp>
      <p:sp>
        <p:nvSpPr>
          <p:cNvPr id="1331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8" descr="nucl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2"/>
            <a:ext cx="7494523" cy="371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11188" y="692150"/>
            <a:ext cx="813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4282" y="857232"/>
            <a:ext cx="871543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Световое излучение: длится несколько секунд и вызывает сильные пожары на местности и ожоги у людей.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Защита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: любая преграда, дающая тень.</a:t>
            </a:r>
          </a:p>
        </p:txBody>
      </p:sp>
      <p:pic>
        <p:nvPicPr>
          <p:cNvPr id="14340" name="Picture 8" descr="10-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42844" y="3000372"/>
            <a:ext cx="3214710" cy="291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6" name="Picture 6" descr="nucl15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3571868" y="2714620"/>
            <a:ext cx="5429288" cy="40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142852"/>
            <a:ext cx="8572560" cy="52322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Поражающие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факторы ядерного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взрыва: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569325" cy="4064000"/>
          </a:xfrm>
          <a:prstGeom prst="rect">
            <a:avLst/>
          </a:prstGeom>
          <a:solidFill>
            <a:srgbClr val="CCECFF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990000"/>
                </a:solidFill>
              </a:rPr>
              <a:t>Световое излучение ядерного взрыва</a:t>
            </a:r>
            <a:r>
              <a:rPr lang="ru-RU" sz="2000" b="1" dirty="0">
                <a:solidFill>
                  <a:srgbClr val="000099"/>
                </a:solidFill>
              </a:rPr>
              <a:t> — это видимое, ультрафиолетовое и инфракрасное излучение, действующее в течение нескольких секунд. У личного состава оно может вызвать ожоги кожи, поражение глаз и временное ослепление.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99"/>
                </a:solidFill>
              </a:rPr>
              <a:t> Ожоги возникают от непосредственного воздействия светового излучения на открытые участки кожи (первичные ожоги), а также от горящей одежды, в очагах пожаров (вторичные ожоги).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99"/>
                </a:solidFill>
              </a:rPr>
              <a:t> В зависимости от тяжести поражения ожоги делятся на четыре степени: </a:t>
            </a:r>
            <a:r>
              <a:rPr lang="ru-RU" sz="2000" b="1" dirty="0">
                <a:solidFill>
                  <a:srgbClr val="663300"/>
                </a:solidFill>
              </a:rPr>
              <a:t>первая</a:t>
            </a:r>
            <a:r>
              <a:rPr lang="ru-RU" sz="2000" b="1" dirty="0">
                <a:solidFill>
                  <a:srgbClr val="000099"/>
                </a:solidFill>
              </a:rPr>
              <a:t> —покраснение, припухлость и болезненность кожи; </a:t>
            </a:r>
            <a:r>
              <a:rPr lang="ru-RU" sz="2000" b="1" dirty="0">
                <a:solidFill>
                  <a:srgbClr val="663300"/>
                </a:solidFill>
              </a:rPr>
              <a:t>вторая </a:t>
            </a:r>
            <a:r>
              <a:rPr lang="ru-RU" sz="2000" b="1" dirty="0">
                <a:solidFill>
                  <a:srgbClr val="000099"/>
                </a:solidFill>
              </a:rPr>
              <a:t>—образование пузырей; </a:t>
            </a:r>
            <a:r>
              <a:rPr lang="ru-RU" sz="2000" b="1" dirty="0">
                <a:solidFill>
                  <a:srgbClr val="663300"/>
                </a:solidFill>
              </a:rPr>
              <a:t>третья </a:t>
            </a:r>
            <a:r>
              <a:rPr lang="ru-RU" sz="2000" b="1" dirty="0">
                <a:solidFill>
                  <a:srgbClr val="000099"/>
                </a:solidFill>
              </a:rPr>
              <a:t>— омертвление кожных покровов и тканей; </a:t>
            </a:r>
            <a:r>
              <a:rPr lang="ru-RU" sz="2000" b="1" dirty="0">
                <a:solidFill>
                  <a:srgbClr val="663300"/>
                </a:solidFill>
              </a:rPr>
              <a:t>четвертая</a:t>
            </a:r>
            <a:r>
              <a:rPr lang="ru-RU" sz="2000" b="1" dirty="0">
                <a:solidFill>
                  <a:srgbClr val="000099"/>
                </a:solidFill>
              </a:rPr>
              <a:t> — обугливание кожи. </a:t>
            </a:r>
            <a:br>
              <a:rPr lang="ru-RU" sz="2000" b="1" dirty="0">
                <a:solidFill>
                  <a:srgbClr val="000099"/>
                </a:solidFill>
              </a:rPr>
            </a:b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15363" name="Picture 7" descr="nucl21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547813" y="4149725"/>
            <a:ext cx="6121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572560" cy="52322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Поражающие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факторы ядерного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взрыва: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4495800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Проникающая радиация - интенсивный поток гамма- частиц и нейтронов, длящийся в течение 15-20 сек. Проходя через живую ткань, вызывает быстрое ее разрушение и смерть человека от острой лучевой болезни в самое ближайшее время после взрыва. Защита: укрытие или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преграда (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слой грунта, дерева, бетона и т. д.)</a:t>
            </a: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6" name="Picture 8" descr="Изображение:Alfa beta gamma radi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395288" y="3933825"/>
            <a:ext cx="4392612" cy="25733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27538" y="3933825"/>
            <a:ext cx="3960812" cy="2554288"/>
          </a:xfrm>
          <a:prstGeom prst="rect">
            <a:avLst/>
          </a:prstGeom>
          <a:solidFill>
            <a:srgbClr val="FFFFCC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663300"/>
                </a:solidFill>
              </a:rPr>
              <a:t>Альфа-излучение </a:t>
            </a:r>
            <a:r>
              <a:rPr lang="ru-RU" sz="1600" b="1" dirty="0">
                <a:solidFill>
                  <a:srgbClr val="000099"/>
                </a:solidFill>
              </a:rPr>
              <a:t>представляет собой ядра гелия-4 и может быть легко остановлено листом </a:t>
            </a:r>
            <a:r>
              <a:rPr lang="ru-RU" sz="1600" b="1" dirty="0" smtClean="0">
                <a:solidFill>
                  <a:srgbClr val="000099"/>
                </a:solidFill>
              </a:rPr>
              <a:t>бумаги.</a:t>
            </a:r>
            <a:endParaRPr lang="en-US" sz="1600" b="1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663300"/>
                </a:solidFill>
              </a:rPr>
              <a:t>Бета-излучение</a:t>
            </a:r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r>
              <a:rPr lang="ru-RU" sz="1600" b="1" dirty="0">
                <a:solidFill>
                  <a:srgbClr val="000099"/>
                </a:solidFill>
              </a:rPr>
              <a:t>это поток электронов, для защиты от которого достаточно алюминиевой пластины. </a:t>
            </a:r>
            <a:endParaRPr lang="en-US" sz="1600" b="1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663300"/>
                </a:solidFill>
              </a:rPr>
              <a:t>Гамма-излучение </a:t>
            </a:r>
            <a:r>
              <a:rPr lang="ru-RU" sz="1600" b="1" dirty="0">
                <a:solidFill>
                  <a:srgbClr val="000099"/>
                </a:solidFill>
              </a:rPr>
              <a:t>обладает способностью проникать и в более плотные материалы.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43932" cy="5429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Поражающее действие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проникающей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радиации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характеризуется величиной дозы </a:t>
            </a:r>
            <a:endParaRPr lang="ru-RU" sz="2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излучения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т. е. количеством энергии </a:t>
            </a:r>
            <a:endParaRPr lang="ru-RU" sz="2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радиоактивных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излучений, поглощенной </a:t>
            </a:r>
            <a:endParaRPr lang="ru-RU" sz="2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единицей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массы облучаемой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среды.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Различают экспозиционную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поглощенную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дозу.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Экспозиционную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дозу измеряют в </a:t>
            </a:r>
            <a:endParaRPr lang="ru-RU" sz="2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рентгенах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(Р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b="1" u="sng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Один </a:t>
            </a:r>
            <a:r>
              <a:rPr lang="ru-RU" sz="2800" b="1" u="sng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рентген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— это такая доза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гамма-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излучения, которая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создает в 1 см3 </a:t>
            </a:r>
            <a:endParaRPr lang="ru-RU" sz="28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воздуха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около 2 млрд.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пар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ионов.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Снижение поражающего действия проникающей радиации в зависимости от защитной среды и материала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х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82015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Проверка домашнего задания: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Принципы организации ГО и её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предназначение.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Назовите задачи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Как осуществляется управление гражданской обороной?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Кто является Начальником ГО в школе?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Радиоактивное заражение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местности: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возникает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 следу движущегося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радиоактивного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облака при выпадении из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него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осадков и продуктов взрыва в виде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мелких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частиц.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Защита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средства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индивидуальной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защиты(СИЗ).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42852"/>
            <a:ext cx="8572560" cy="52322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Поражающие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факторы ядерного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взрыва: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8" descr="20-1"/>
          <p:cNvPicPr>
            <a:picLocks noChangeAspect="1" noChangeArrowheads="1"/>
          </p:cNvPicPr>
          <p:nvPr/>
        </p:nvPicPr>
        <p:blipFill>
          <a:blip r:embed="rId2"/>
          <a:srcRect l="51534" r="15639"/>
          <a:stretch>
            <a:fillRect/>
          </a:stretch>
        </p:blipFill>
        <p:spPr bwMode="auto">
          <a:xfrm>
            <a:off x="6786578" y="3000372"/>
            <a:ext cx="2000264" cy="352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225536"/>
          </a:xfr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очаге радиоактивного заражения местности категорически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запрещается: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00" y="1600200"/>
            <a:ext cx="8286803" cy="49006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495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Электромагнитный импульс: возникает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короткий промежуток времени и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может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вывести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из строя всю электронику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противника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(бортовые компьютеры </a:t>
            </a:r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самолета  и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т. д.)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42852"/>
            <a:ext cx="8572560" cy="52322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Поражающие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факторы ядерного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взрыва: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9" descr="25-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214414" y="3714751"/>
            <a:ext cx="3286148" cy="270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25-1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4929190" y="3714752"/>
            <a:ext cx="3071834" cy="27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42852"/>
            <a:ext cx="6715172" cy="6572296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Утром 6 августа 1945 г. над Хиросимой было ясное, безоблачное небо. Как и прежде, приближение с востока двух американских самолетов (один из них назывался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Энола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Гей) на высоте 10-13 км не вызвало тревоги (т.к. каждый день они показывались в небе Хиросимы). Один из самолетов спикировал и что-то сбросил, а затем оба самолета повернули и улетели. Сброшенный предмет на парашюте медленно спускался и вдруг на высоте 600 м над землей взорвался. Это была бомба "Малыш". 9 августа еще одна бомба была сброшена над городом Нагасаки.</a:t>
            </a:r>
          </a:p>
          <a:p>
            <a:pPr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Общие людские потери и масштабы разрушений от этих бомбардировок характеризуются следующими цифрами: мгновенно погибло от теплового излучения (температура около 5000 градусов С) и ударной волны - 300 тысяч человек, еще 200 тысяч получили ранение, ожоги, облучились. На площади 12 кв. км были полностью разрушены все строения. Только в одной Хиросиме из 90 тысяч строений было уничтожено 62 тысячи. Эти бомбардировки потрясли весь мир. Считается, что это событие положило начало гонке ядерных вооружений и противостоянию двух политических систем того времени на новом качественном уровне. </a:t>
            </a:r>
          </a:p>
          <a:p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32" descr="Hirosh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658841"/>
            <a:ext cx="2357454" cy="2276426"/>
          </a:xfrm>
          <a:prstGeom prst="rect">
            <a:avLst/>
          </a:prstGeom>
          <a:noFill/>
        </p:spPr>
      </p:pic>
      <p:pic>
        <p:nvPicPr>
          <p:cNvPr id="5" name="Picture 33" descr="Nagasa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2392362" cy="23336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aly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86190"/>
            <a:ext cx="48587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5072066" y="1714488"/>
            <a:ext cx="3714776" cy="830997"/>
          </a:xfrm>
          <a:prstGeom prst="rect">
            <a:avLst/>
          </a:prstGeom>
          <a:solidFill>
            <a:srgbClr val="CCECFF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99"/>
                </a:solidFill>
              </a:rPr>
              <a:t>Атомная </a:t>
            </a:r>
            <a:r>
              <a:rPr lang="ru-RU" sz="2400" b="1" dirty="0">
                <a:solidFill>
                  <a:srgbClr val="000099"/>
                </a:solidFill>
              </a:rPr>
              <a:t>бомба "Малыш", </a:t>
            </a:r>
            <a:r>
              <a:rPr lang="ru-RU" sz="2400" b="1" dirty="0" smtClean="0">
                <a:solidFill>
                  <a:srgbClr val="000099"/>
                </a:solidFill>
              </a:rPr>
              <a:t>Хиросима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6151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8662" y="142852"/>
            <a:ext cx="7273925" cy="58477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Виды бомб: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072066" y="4286256"/>
            <a:ext cx="3714776" cy="830997"/>
          </a:xfrm>
          <a:prstGeom prst="rect">
            <a:avLst/>
          </a:prstGeom>
          <a:solidFill>
            <a:srgbClr val="CCECFF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99"/>
                </a:solidFill>
              </a:rPr>
              <a:t>Атомная </a:t>
            </a:r>
            <a:r>
              <a:rPr lang="ru-RU" sz="2400" b="1" dirty="0">
                <a:solidFill>
                  <a:srgbClr val="000099"/>
                </a:solidFill>
              </a:rPr>
              <a:t>бомба "Толстяк", </a:t>
            </a:r>
            <a:r>
              <a:rPr lang="ru-RU" sz="2400" b="1" dirty="0" smtClean="0">
                <a:solidFill>
                  <a:srgbClr val="000099"/>
                </a:solidFill>
              </a:rPr>
              <a:t>Нагасаки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11" name="Picture 28" descr="Little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4844081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9"/>
          <p:cNvSpPr txBox="1">
            <a:spLocks noChangeArrowheads="1"/>
          </p:cNvSpPr>
          <p:nvPr/>
        </p:nvSpPr>
        <p:spPr bwMode="auto">
          <a:xfrm>
            <a:off x="323850" y="476250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5378" name="Picture 18" descr="12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17671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 descr="12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0697"/>
            <a:ext cx="4214842" cy="279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12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424973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AutoShape 2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4213" y="115888"/>
            <a:ext cx="7488237" cy="58477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Виды ядерных взрывов</a:t>
            </a:r>
          </a:p>
        </p:txBody>
      </p:sp>
      <p:pic>
        <p:nvPicPr>
          <p:cNvPr id="15381" name="Picture 21" descr="12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643314"/>
            <a:ext cx="40322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nucl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08050"/>
            <a:ext cx="3240087" cy="2185988"/>
          </a:xfrm>
          <a:noFill/>
        </p:spPr>
      </p:pic>
      <p:pic>
        <p:nvPicPr>
          <p:cNvPr id="62469" name="Picture 5" descr="nuc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908050"/>
            <a:ext cx="302577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nucl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573463"/>
            <a:ext cx="41052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nucl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573463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1403350" y="981075"/>
            <a:ext cx="2007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Наземный взрыв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5525606" y="2636838"/>
            <a:ext cx="21705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Воздушный взрыв </a:t>
            </a: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466072" y="3716338"/>
            <a:ext cx="2037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Высотный взрыв </a:t>
            </a: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5764542" y="3644900"/>
            <a:ext cx="21459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Подземный взрыв </a:t>
            </a:r>
          </a:p>
        </p:txBody>
      </p:sp>
      <p:sp>
        <p:nvSpPr>
          <p:cNvPr id="27658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4213" y="115888"/>
            <a:ext cx="7488237" cy="58477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Виды ядерных взрывов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Clr>
                <a:schemeClr val="bg1"/>
              </a:buClr>
            </a:pP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основной способ защиты людей и техники от ударной волны - укрытие в канавах, оврагах, лощинах, погребах, защитных сооружениях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eaLnBrk="0" hangingPunct="0">
              <a:buClr>
                <a:schemeClr val="bg1"/>
              </a:buClr>
            </a:pP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от прямого действия светового излучения может защитить любая преграда, способная создать тень. Ослабляет его и запыленный (задымленный)  воздух, туман, дождь, снегопад.</a:t>
            </a:r>
          </a:p>
          <a:p>
            <a:pPr eaLnBrk="0" hangingPunct="0">
              <a:buClr>
                <a:schemeClr val="bg1"/>
              </a:buClr>
            </a:pP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от воздействия  проникающей радиации  практически полностью защищают человека убежища и противорадиационные укрытия (ПРУ).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4348" y="214290"/>
            <a:ext cx="7786742" cy="107721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>
                <a:solidFill>
                  <a:srgbClr val="663300"/>
                </a:solidFill>
              </a:rPr>
              <a:t>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Мероприятия по защите от ядерного оружия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7224" y="214290"/>
            <a:ext cx="7786742" cy="107721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>
                <a:solidFill>
                  <a:srgbClr val="663300"/>
                </a:solidFill>
              </a:rPr>
              <a:t>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Мероприятия по защите от ядерного оружия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6" name="Picture 11" descr="{BDE467E9-1E84-4C28-B080-F122D6709142}"/>
          <p:cNvPicPr>
            <a:picLocks noChangeAspect="1" noChangeArrowheads="1"/>
          </p:cNvPicPr>
          <p:nvPr/>
        </p:nvPicPr>
        <p:blipFill>
          <a:blip r:embed="rId2"/>
          <a:srcRect l="43011"/>
          <a:stretch>
            <a:fillRect/>
          </a:stretch>
        </p:blipFill>
        <p:spPr bwMode="auto">
          <a:xfrm>
            <a:off x="4714876" y="3748669"/>
            <a:ext cx="2714644" cy="310933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7" name="Picture 10" descr="2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285860"/>
            <a:ext cx="2211387" cy="266382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5" name="Picture 5" descr="22-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142844" y="1357298"/>
            <a:ext cx="4745693" cy="3444884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14348" y="142852"/>
            <a:ext cx="7786742" cy="107721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ru-RU" sz="2400" b="1" dirty="0">
                <a:solidFill>
                  <a:srgbClr val="663300"/>
                </a:solidFill>
              </a:rPr>
              <a:t>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Мероприятия по защите от ядерного оружия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31748" name="Picture 6" descr="16-1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/>
          <a:stretch>
            <a:fillRect/>
          </a:stretch>
        </p:blipFill>
        <p:spPr bwMode="auto">
          <a:xfrm>
            <a:off x="214282" y="1285861"/>
            <a:ext cx="3500462" cy="2720494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1749" name="Picture 7" descr="16-2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/>
          <a:stretch>
            <a:fillRect/>
          </a:stretch>
        </p:blipFill>
        <p:spPr bwMode="auto">
          <a:xfrm>
            <a:off x="214282" y="4000504"/>
            <a:ext cx="3500462" cy="2714644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1750" name="Picture 8" descr="19-1"/>
          <p:cNvPicPr>
            <a:picLocks noChangeAspect="1" noChangeArrowheads="1"/>
          </p:cNvPicPr>
          <p:nvPr/>
        </p:nvPicPr>
        <p:blipFill>
          <a:blip r:embed="rId4">
            <a:lum contrast="48000"/>
          </a:blip>
          <a:srcRect/>
          <a:stretch>
            <a:fillRect/>
          </a:stretch>
        </p:blipFill>
        <p:spPr bwMode="auto">
          <a:xfrm>
            <a:off x="4572000" y="1214422"/>
            <a:ext cx="3714776" cy="2779779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1754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51" name="Picture 9" descr="19-2"/>
          <p:cNvPicPr>
            <a:picLocks noChangeAspect="1" noChangeArrowheads="1"/>
          </p:cNvPicPr>
          <p:nvPr/>
        </p:nvPicPr>
        <p:blipFill>
          <a:blip r:embed="rId6">
            <a:lum contrast="54000"/>
          </a:blip>
          <a:srcRect/>
          <a:stretch>
            <a:fillRect/>
          </a:stretch>
        </p:blipFill>
        <p:spPr bwMode="auto">
          <a:xfrm>
            <a:off x="4572000" y="4000504"/>
            <a:ext cx="3714776" cy="2714644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96908"/>
          </a:xfr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Первое испытание ядерного оружия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4786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В 1896 году французским физиком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Антуаном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 Беккерелем было открыто явление радиоактивного излучения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.</a:t>
            </a:r>
            <a:endParaRPr lang="ru-RU" sz="2400" b="1" dirty="0" smtClean="0">
              <a:solidFill>
                <a:schemeClr val="tx2">
                  <a:lumMod val="10000"/>
                </a:schemeClr>
              </a:solidFill>
              <a:effectLst/>
              <a:latin typeface="Arial Narrow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На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территории Соединенных Штатов, в Лос-Аламосе, в пустынных просторах штата Нью-Мексико, в 1942 году был создан американский ядерный центр. 16 июля 1945 года, в 5:29:45 по местному времени, яркая вспышка озарила небо над плато в горах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Джемеза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 на севере от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Нью-Мехико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. Характерное облако радиоактивной пыли, напоминающее гриб, поднялось на 30 тысяч футов.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Все что осталось на месте взрыва - фрагменты зеленого радиоактивного стекла, в которое превратился песок. Так было положено начало атомной эре. </a:t>
            </a:r>
            <a:endParaRPr lang="en-US" sz="24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just">
              <a:buNone/>
            </a:pPr>
            <a:endParaRPr lang="ru-RU" sz="2000" dirty="0"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j0343747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258888" y="4652963"/>
            <a:ext cx="128587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Document"/>
          <p:cNvSpPr>
            <a:spLocks noEditPoints="1" noChangeArrowheads="1"/>
          </p:cNvSpPr>
          <p:nvPr/>
        </p:nvSpPr>
        <p:spPr bwMode="auto">
          <a:xfrm>
            <a:off x="1908175" y="908050"/>
            <a:ext cx="6697663" cy="36004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Вопросы для закрепления: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Что понимают под термином «ОМП»?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Когда впервые появилось ядерное оружие и когда было применено?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Какие страны сегодня официально обладают ядерным оружием?</a:t>
            </a:r>
          </a:p>
        </p:txBody>
      </p:sp>
      <p:sp>
        <p:nvSpPr>
          <p:cNvPr id="3277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42100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95288" y="1052513"/>
            <a:ext cx="8353425" cy="784830"/>
          </a:xfrm>
          <a:prstGeom prst="rect">
            <a:avLst/>
          </a:prstGeom>
          <a:solidFill>
            <a:srgbClr val="CCECFF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solidFill>
                  <a:srgbClr val="000099"/>
                </a:solidFill>
              </a:rPr>
              <a:t>Заполните таблицу «</a:t>
            </a:r>
            <a:r>
              <a:rPr lang="ru-RU" sz="1800" b="1" dirty="0">
                <a:solidFill>
                  <a:srgbClr val="990000"/>
                </a:solidFill>
              </a:rPr>
              <a:t>Ядерное оружие и его характеристики</a:t>
            </a:r>
            <a:r>
              <a:rPr lang="ru-RU" sz="1800" b="1" dirty="0" smtClean="0">
                <a:solidFill>
                  <a:srgbClr val="990000"/>
                </a:solidFill>
              </a:rPr>
              <a:t>»,</a:t>
            </a:r>
          </a:p>
          <a:p>
            <a:pPr algn="ctr">
              <a:spcBef>
                <a:spcPct val="50000"/>
              </a:spcBef>
            </a:pPr>
            <a:r>
              <a:rPr lang="ru-RU" sz="1800" b="1" dirty="0" smtClean="0">
                <a:solidFill>
                  <a:srgbClr val="000099"/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основываясь на данных учебника</a:t>
            </a:r>
            <a:r>
              <a:rPr lang="en-US" sz="1800" b="1" dirty="0">
                <a:solidFill>
                  <a:srgbClr val="000099"/>
                </a:solidFill>
              </a:rPr>
              <a:t> (</a:t>
            </a:r>
            <a:r>
              <a:rPr lang="ru-RU" sz="1800" b="1" dirty="0">
                <a:solidFill>
                  <a:srgbClr val="000099"/>
                </a:solidFill>
              </a:rPr>
              <a:t>стр. </a:t>
            </a:r>
            <a:r>
              <a:rPr lang="ru-RU" sz="1800" b="1" dirty="0" smtClean="0">
                <a:solidFill>
                  <a:srgbClr val="000099"/>
                </a:solidFill>
              </a:rPr>
              <a:t>47-58).</a:t>
            </a:r>
            <a:endParaRPr lang="ru-RU" sz="1800" b="1" dirty="0">
              <a:solidFill>
                <a:srgbClr val="000099"/>
              </a:solidFill>
            </a:endParaRP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323850" y="1916113"/>
            <a:ext cx="849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 sz="quarter"/>
          </p:nvPr>
        </p:nvSpPr>
        <p:spPr>
          <a:xfrm>
            <a:off x="714348" y="142853"/>
            <a:ext cx="7772400" cy="571503"/>
          </a:xfr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Домашнее задание: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1335" name="Group 71"/>
          <p:cNvGraphicFramePr>
            <a:graphicFrameLocks noGrp="1"/>
          </p:cNvGraphicFramePr>
          <p:nvPr>
            <p:ph idx="4294967295"/>
          </p:nvPr>
        </p:nvGraphicFramePr>
        <p:xfrm>
          <a:off x="500034" y="2071678"/>
          <a:ext cx="8251825" cy="428942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293937"/>
                <a:gridCol w="1843088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Поражающий фактор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Характеристика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Продолжительность воздействия после момента взрыва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Единицы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Ударная волна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Световое излучение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Проникающая радиация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Радиоактивное заражение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Электро-магнитный импульс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8" name="AutoShape 7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9" name="AutoShape 7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40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41" name="AutoShape 7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214282" y="1285860"/>
            <a:ext cx="8496300" cy="442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Закон РФ «О гражданской обороне» от 12.02.1998 № 28 (в ред.ФЗ от 9.10.2002 № 123-ФЗ, от 19.06.2004 № 51-ФЗ, от 22.08.2004 № 122-ФЗ).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Закон РФ «О военном положении» от 30.01.2002 № 1.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Постановление Правительства РФ от  26.11.2007 № 804 «Об утверждении положения о гражданской обороне в РФ».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Постановление Правительства РФ от 23.11.1996 № 1396 «О реорганизации штабов ГОЧС в органы управления ГОЧС».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Приказ МЧС РФ от 23.12.2005 № 999 «Об утверждении порядка создания нештатных аварийно-спасательных формирований».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Методические рекомендации по созданию, подготовке, оснащению НАСФ – М.: МЧС, 2005.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Методические рекомендации органам местного самоуправления по реализации ФЗ от 6.10.2003 № 131-ФЗ «Об общих принципах местного самоуправления в РФ» в области ГО, защиты населения и территорий от ЧС, обеспечение пожарной безопасности и безопасности людей на водных объектах.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Наставление по организации и ведению ГО в городском районе (городе) и на промышленном объекте народного хозяйства.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Журнал «Гражданская защита» № 3-10 за 1998 г. Обязанности должностных лиц ГО организаций.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Учебник «ОБЖ. 10 класс</a:t>
            </a:r>
            <a:r>
              <a:rPr lang="ru-RU" dirty="0" smtClean="0"/>
              <a:t>», А.Т.Смирнов </a:t>
            </a:r>
            <a:r>
              <a:rPr lang="ru-RU" dirty="0"/>
              <a:t>и др.М, «Просвещение»,2010г.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Тематическое и поурочное планирование по ОБЖ. Ю.П.Подолян.10 класс</a:t>
            </a:r>
            <a:r>
              <a:rPr lang="ru-RU" dirty="0" smtClean="0"/>
              <a:t>.</a:t>
            </a:r>
          </a:p>
          <a:p>
            <a:pPr marL="355600" indent="-355600" algn="l">
              <a:lnSpc>
                <a:spcPct val="80000"/>
              </a:lnSpc>
              <a:buFontTx/>
              <a:buAutoNum type="arabicPeriod"/>
            </a:pPr>
            <a:r>
              <a:rPr lang="en-US" b="1" u="sng" dirty="0" smtClean="0">
                <a:solidFill>
                  <a:srgbClr val="990000"/>
                </a:solidFill>
              </a:rPr>
              <a:t>http://himvoiska.narod.ru/bwphoto.html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 sz="quarter"/>
          </p:nvPr>
        </p:nvSpPr>
        <p:spPr>
          <a:xfrm>
            <a:off x="1214414" y="142852"/>
            <a:ext cx="6629392" cy="571504"/>
          </a:xfr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Литература, Интернет-ресурсы: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88913"/>
            <a:ext cx="8753538" cy="5944956"/>
            <a:chOff x="1008" y="1059"/>
            <a:chExt cx="3849" cy="2752"/>
          </a:xfrm>
        </p:grpSpPr>
        <p:sp>
          <p:nvSpPr>
            <p:cNvPr id="9230" name="AutoShape 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4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ОМП</a:t>
              </a:r>
            </a:p>
          </p:txBody>
        </p:sp>
        <p:sp>
          <p:nvSpPr>
            <p:cNvPr id="9231" name="Oval 6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Химическое оружие</a:t>
              </a:r>
            </a:p>
          </p:txBody>
        </p:sp>
        <p:sp>
          <p:nvSpPr>
            <p:cNvPr id="9232" name="Oval 7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Ядерное оружие</a:t>
              </a:r>
            </a:p>
          </p:txBody>
        </p:sp>
        <p:sp>
          <p:nvSpPr>
            <p:cNvPr id="9233" name="Oval 8"/>
            <p:cNvSpPr>
              <a:spLocks noChangeArrowheads="1"/>
            </p:cNvSpPr>
            <p:nvPr/>
          </p:nvSpPr>
          <p:spPr bwMode="auto">
            <a:xfrm>
              <a:off x="3599" y="3253"/>
              <a:ext cx="1258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b="1" dirty="0" smtClean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Биологическое</a:t>
              </a:r>
              <a:endParaRPr lang="ru-RU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оружие</a:t>
              </a:r>
            </a:p>
          </p:txBody>
        </p:sp>
      </p:grpSp>
      <p:pic>
        <p:nvPicPr>
          <p:cNvPr id="9219" name="Picture 9" descr="10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05830"/>
            <a:ext cx="3071834" cy="230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06-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857488" y="5346854"/>
            <a:ext cx="3214710" cy="139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1" descr="PIC014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6000760" y="928670"/>
            <a:ext cx="2859019" cy="25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3" descr="tn_nucl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2133600"/>
            <a:ext cx="514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4" descr="tn_nucl2"/>
          <p:cNvPicPr>
            <a:picLocks noChangeAspect="1" noChangeArrowheads="1"/>
          </p:cNvPicPr>
          <p:nvPr/>
        </p:nvPicPr>
        <p:blipFill>
          <a:blip r:embed="rId6">
            <a:lum contrast="18000"/>
          </a:blip>
          <a:srcRect/>
          <a:stretch>
            <a:fillRect/>
          </a:stretch>
        </p:blipFill>
        <p:spPr bwMode="auto">
          <a:xfrm>
            <a:off x="4284663" y="4149725"/>
            <a:ext cx="619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Weapon_templa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429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7" descr="Tank_template"/>
          <p:cNvPicPr>
            <a:picLocks noChangeAspect="1" noChangeArrowheads="1"/>
          </p:cNvPicPr>
          <p:nvPr/>
        </p:nvPicPr>
        <p:blipFill>
          <a:blip r:embed="rId8">
            <a:lum contrast="36000"/>
          </a:blip>
          <a:srcRect/>
          <a:stretch>
            <a:fillRect/>
          </a:stretch>
        </p:blipFill>
        <p:spPr bwMode="auto">
          <a:xfrm>
            <a:off x="2916238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2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2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714356"/>
            <a:ext cx="7772400" cy="1736725"/>
          </a:xfrm>
        </p:spPr>
        <p:txBody>
          <a:bodyPr/>
          <a:lstStyle/>
          <a:p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ЯДЕРНОЕ ОРУЖИЕ И ЕГО ПОРАЖАЮЩИЕ ФАКТОРЫ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71472" y="2500306"/>
            <a:ext cx="8186750" cy="41100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00FFFF"/>
                </a:solidFill>
                <a:latin typeface="Arial Black" pitchFamily="34" charset="0"/>
              </a:rPr>
              <a:t>Изучаемые вопросы:</a:t>
            </a:r>
          </a:p>
          <a:p>
            <a:pPr marL="609600" indent="-609600" algn="l"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00FFFF"/>
                </a:solidFill>
                <a:latin typeface="Arial Black" pitchFamily="34" charset="0"/>
              </a:rPr>
              <a:t>Исторические данные.</a:t>
            </a:r>
          </a:p>
          <a:p>
            <a:pPr marL="609600" indent="-609600" algn="l"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00FFFF"/>
                </a:solidFill>
                <a:latin typeface="Arial Black" pitchFamily="34" charset="0"/>
              </a:rPr>
              <a:t>Ядерное оружие.</a:t>
            </a:r>
          </a:p>
          <a:p>
            <a:pPr marL="609600" indent="-609600" algn="l"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00FFFF"/>
                </a:solidFill>
                <a:latin typeface="Arial Black" pitchFamily="34" charset="0"/>
              </a:rPr>
              <a:t>Характеристика ядерного взрыва.</a:t>
            </a:r>
          </a:p>
          <a:p>
            <a:pPr marL="609600" indent="-609600" algn="l">
              <a:spcBef>
                <a:spcPts val="0"/>
              </a:spcBef>
              <a:buAutoNum type="arabicPeriod"/>
            </a:pPr>
            <a:r>
              <a:rPr lang="ru-RU" b="1" dirty="0" smtClean="0">
                <a:solidFill>
                  <a:srgbClr val="00FFFF"/>
                </a:solidFill>
                <a:latin typeface="Arial Black" pitchFamily="34" charset="0"/>
              </a:rPr>
              <a:t>Основные принципы защиты от поражающих факторов ядерного взрыва.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0"/>
            <a:ext cx="8715436" cy="5572165"/>
          </a:xfrm>
          <a:solidFill>
            <a:srgbClr val="CCECFF"/>
          </a:solidFill>
          <a:ln>
            <a:solidFill>
              <a:srgbClr val="6633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В начале 40-х гг.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XX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 века в США разработаны физические принципы осуществления ядерного взрыва.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Первый ядерный взрыв произведен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в США 16 июля 1945г.</a:t>
            </a:r>
          </a:p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Arial Narrow" pitchFamily="34" charset="0"/>
              </a:rPr>
              <a:t>К лету 1945 года американцам удалось собрать две атомные бомбы, получившие названия "Малыш" и "Толстяк". Первая бомба весила 2722 кг и была снаряжена обогащенным Ураном-235. "Толстяк" с зарядом из Плутония-239 мощностью более 20 кт имела массу 3175 кг. </a:t>
            </a:r>
          </a:p>
          <a:p>
            <a:pPr eaLnBrk="1" hangingPunct="1">
              <a:lnSpc>
                <a:spcPct val="90000"/>
              </a:lnSpc>
            </a:pPr>
            <a:endParaRPr lang="ru-RU" sz="2400" b="1" dirty="0" smtClean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042988" y="260350"/>
            <a:ext cx="619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2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37475" y="6497638"/>
            <a:ext cx="360363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3638" y="649763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97838" y="6497638"/>
            <a:ext cx="360362" cy="3603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497638"/>
            <a:ext cx="360362" cy="360362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2844" y="188913"/>
            <a:ext cx="8858312" cy="58477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История создания ядерного оружия</a:t>
            </a:r>
          </a:p>
        </p:txBody>
      </p:sp>
      <p:pic>
        <p:nvPicPr>
          <p:cNvPr id="10" name="Picture 10" descr="ТЕРМОЯДЕРНЫЙ БОЕВОЙ БЛОК ДЛЯ ПЕРВОЙ МЕЖКОНТИНЕНТАЛЬНОЙ БАЛЛИСТИЧЕСКОЙ РАКЕТЫ С РАЗДЕЛЯЮЩЕЙСЯ ГОЛОВНОЙ Ч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143512"/>
            <a:ext cx="3529012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78647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В СССР первое испытание атомной бомбы проведено в августе 1949г. на Семипалатинском полигоне мощностью в 22 кт. </a:t>
            </a:r>
          </a:p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В 1953 г. в СССР прошли испытания водородной, или термоядерной, бомбы. Мощность нового оружия в 20 раз превышала мощность бомбы, сброшенной на Хиросиму, хотя размерами они были одинаковыми. </a:t>
            </a:r>
          </a:p>
          <a:p>
            <a:pPr algn="just">
              <a:lnSpc>
                <a:spcPct val="90000"/>
              </a:lnSpc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В 60-х годах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XX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века ЯО внедряется во все виды ВС СССР.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Кроме СССР и США ЯО появляется: в Англии (1952г.), во Франции (1960г.), в Китае (1964г.). Позже ЯО появилось в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Индии, Пакистане,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в Северной Корее,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    в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 Narrow" pitchFamily="34" charset="0"/>
              </a:rPr>
              <a:t>Израиле. 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88913"/>
            <a:ext cx="8858312" cy="58477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История создания ядерного оружия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ucl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2368544"/>
          </a:xfrm>
        </p:spPr>
        <p:txBody>
          <a:bodyPr/>
          <a:lstStyle/>
          <a:p>
            <a:r>
              <a:rPr lang="ru-RU" sz="2800" dirty="0" smtClean="0">
                <a:solidFill>
                  <a:srgbClr val="FFCC00"/>
                </a:solidFill>
                <a:latin typeface="Arial Black" pitchFamily="34" charset="0"/>
              </a:rPr>
              <a:t>ЯДЕРНОЕ ОРУЖИЕ – это оружие массового поражения взрывного действия, основанное на </a:t>
            </a:r>
            <a:r>
              <a:rPr lang="ru-RU" sz="2800" dirty="0" err="1" smtClean="0">
                <a:solidFill>
                  <a:srgbClr val="FFCC00"/>
                </a:solidFill>
                <a:latin typeface="Arial Black" pitchFamily="34" charset="0"/>
              </a:rPr>
              <a:t>использо</a:t>
            </a:r>
            <a:r>
              <a:rPr lang="ru-RU" sz="2800" dirty="0" smtClean="0">
                <a:solidFill>
                  <a:srgbClr val="FFCC00"/>
                </a:solidFill>
                <a:latin typeface="Arial Black" pitchFamily="34" charset="0"/>
              </a:rPr>
              <a:t>-</a:t>
            </a:r>
            <a:br>
              <a:rPr lang="ru-RU" sz="2800" dirty="0" smtClean="0">
                <a:solidFill>
                  <a:srgbClr val="FFCC00"/>
                </a:solidFill>
                <a:latin typeface="Arial Black" pitchFamily="34" charset="0"/>
              </a:rPr>
            </a:br>
            <a:r>
              <a:rPr lang="ru-RU" sz="2800" dirty="0" err="1" smtClean="0">
                <a:solidFill>
                  <a:srgbClr val="FFCC00"/>
                </a:solidFill>
                <a:latin typeface="Arial Black" pitchFamily="34" charset="0"/>
              </a:rPr>
              <a:t>вании</a:t>
            </a:r>
            <a:r>
              <a:rPr lang="ru-RU" sz="2800" dirty="0" smtClean="0">
                <a:solidFill>
                  <a:srgbClr val="FFCC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CC00"/>
                </a:solidFill>
                <a:latin typeface="Arial Black" pitchFamily="34" charset="0"/>
              </a:rPr>
              <a:t>внутриядерной энергии.</a:t>
            </a:r>
            <a:r>
              <a:rPr lang="ru-RU" dirty="0" smtClean="0">
                <a:solidFill>
                  <a:srgbClr val="FFCC00"/>
                </a:solidFill>
              </a:rPr>
              <a:t/>
            </a:r>
            <a:br>
              <a:rPr lang="ru-RU" dirty="0" smtClean="0">
                <a:solidFill>
                  <a:srgbClr val="FFCC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42" cy="654032"/>
          </a:xfrm>
          <a:solidFill>
            <a:schemeClr val="tx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Устройство атомной бомбы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86874" cy="59293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Основными элементами ядерных боеприпасов являются: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корпус, 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система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автоматики.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Корпус предназначен для размещения ядерного заряда и системы автоматики , а также предохраняет их от механического, а в некоторых случаях и от теплового воздействия. Система автоматики обеспечивает взрыв ядерного заряда в заданный момент времени и исключает его случайное или преждевременное срабатывание.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Она включает: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 систему предохранения и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взведения, 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 систему аварийного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подрыва,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 систему подрыва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заряда, 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 источник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питания, 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 систему датчиков подрыва.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Средствами доставки ядерных боеприпасов могут являться баллистические ракеты, крылатые и зенитные ракеты, авиация. Ядерные боеприпасы применяются для снаряжения авиабомб, фугасов, торпед , артиллерийских снарядов (203,2 мм СГ и 155 мм СГ-США).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Различные системы были изобретены, чтобы детонировать атомную бомбу.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Самая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п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ростая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система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- оружие типа инжектора, в котором снаряд, сделанный из делящегося 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вещества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врезается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а адресанта образуя сверхкритическую массу. Атомная бомба, 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в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ыпущенная Соединенными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Штатами по Хиросиме 6 августа 1945 года, имела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детонатор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инжекторного 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типа. И имела энергетический эквивалент приблизительно в 20 килотонн  </a:t>
            </a:r>
            <a:endParaRPr lang="ru-RU" sz="1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тротила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1800" dirty="0"/>
          </a:p>
        </p:txBody>
      </p:sp>
      <p:pic>
        <p:nvPicPr>
          <p:cNvPr id="4" name="Picture 33" descr="ato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857364"/>
            <a:ext cx="2114550" cy="18573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286</TotalTime>
  <Words>1706</Words>
  <Application>Microsoft Office PowerPoint</Application>
  <PresentationFormat>Экран (4:3)</PresentationFormat>
  <Paragraphs>153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Тема1</vt:lpstr>
      <vt:lpstr>Современные  средства  поражения  и  их  поражающие  факторы.  Мероприятия  по  защите  населения.</vt:lpstr>
      <vt:lpstr>Проверка домашнего задания:</vt:lpstr>
      <vt:lpstr>Первое испытание ядерного оружия</vt:lpstr>
      <vt:lpstr>Слайд 4</vt:lpstr>
      <vt:lpstr>ЯДЕРНОЕ ОРУЖИЕ И ЕГО ПОРАЖАЮЩИЕ ФАКТОРЫ</vt:lpstr>
      <vt:lpstr>Слайд 6</vt:lpstr>
      <vt:lpstr>Слайд 7</vt:lpstr>
      <vt:lpstr>ЯДЕРНОЕ ОРУЖИЕ – это оружие массового поражения взрывного действия, основанное на использо- вании внутриядерной энергии. </vt:lpstr>
      <vt:lpstr>Устройство атомной бомбы</vt:lpstr>
      <vt:lpstr>Слайд 10</vt:lpstr>
      <vt:lpstr>Средства доставки ЯО</vt:lpstr>
      <vt:lpstr>Слайд 12</vt:lpstr>
      <vt:lpstr>Слайд 13</vt:lpstr>
      <vt:lpstr>Слайд 14</vt:lpstr>
      <vt:lpstr>Слайд 15</vt:lpstr>
      <vt:lpstr>Слайд 16</vt:lpstr>
      <vt:lpstr>Слайд 17</vt:lpstr>
      <vt:lpstr> </vt:lpstr>
      <vt:lpstr>Снижение поражающего действия проникающей радиации в зависимости от защитной среды и материала</vt:lpstr>
      <vt:lpstr>Слайд 20</vt:lpstr>
      <vt:lpstr> В очаге радиоактивного заражения местности категорически запрещается: 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Домашнее задание:</vt:lpstr>
      <vt:lpstr>Литература, 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31</cp:revision>
  <dcterms:created xsi:type="dcterms:W3CDTF">2013-02-18T07:17:20Z</dcterms:created>
  <dcterms:modified xsi:type="dcterms:W3CDTF">2013-02-27T02:27:53Z</dcterms:modified>
</cp:coreProperties>
</file>