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7" r:id="rId2"/>
    <p:sldId id="258" r:id="rId3"/>
    <p:sldId id="273" r:id="rId4"/>
    <p:sldId id="264" r:id="rId5"/>
    <p:sldId id="270" r:id="rId6"/>
    <p:sldId id="275" r:id="rId7"/>
    <p:sldId id="276" r:id="rId8"/>
    <p:sldId id="271" r:id="rId9"/>
    <p:sldId id="274" r:id="rId10"/>
    <p:sldId id="266" r:id="rId11"/>
    <p:sldId id="267" r:id="rId12"/>
  </p:sldIdLst>
  <p:sldSz cx="6858000" cy="9906000" type="A4"/>
  <p:notesSz cx="6858000" cy="97377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EBE"/>
    <a:srgbClr val="00FF00"/>
    <a:srgbClr val="FFFF00"/>
    <a:srgbClr val="0066FF"/>
    <a:srgbClr val="0000FF"/>
    <a:srgbClr val="9739F5"/>
    <a:srgbClr val="AE65F7"/>
    <a:srgbClr val="3FFF9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495" autoAdjust="0"/>
    <p:restoredTop sz="94683" autoAdjust="0"/>
  </p:normalViewPr>
  <p:slideViewPr>
    <p:cSldViewPr>
      <p:cViewPr>
        <p:scale>
          <a:sx n="100" d="100"/>
          <a:sy n="100" d="100"/>
        </p:scale>
        <p:origin x="-2040" y="21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1863"/>
            <a:ext cx="5718175" cy="2530475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722938"/>
            <a:ext cx="4914900" cy="2532062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43150" y="9018588"/>
            <a:ext cx="2171700" cy="6604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BD65778-A547-4630-9D0A-C9410F7897B4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5783" name="Freeform 7"/>
          <p:cNvSpPr>
            <a:spLocks noChangeArrowheads="1"/>
          </p:cNvSpPr>
          <p:nvPr/>
        </p:nvSpPr>
        <p:spPr bwMode="auto">
          <a:xfrm>
            <a:off x="457200" y="1760538"/>
            <a:ext cx="5943600" cy="13208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>
            <a:off x="1485900" y="5722938"/>
            <a:ext cx="4884738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822C3-B18B-4087-96C1-BF0B21523F6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401638"/>
            <a:ext cx="1543050" cy="84534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401638"/>
            <a:ext cx="4476750" cy="8453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1BA4E-0555-4D5C-968D-6706E6B18BB1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2226E-459C-4F6F-9600-F082FA54565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5DEC7-9FDE-4D23-9B62-21F009AEA699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4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4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2545C-A0E8-455D-BD50-451FDCD6839D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CB51A-AA12-4A7C-A41B-A59DEFC6B92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852EC-40A5-4DC7-AAAB-2C86A43A49A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177B4-7178-4197-8226-9B06F83FA58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6026B-D4BD-4B64-89B7-6B105E2F0CF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B42CFF-B757-48F1-ACD0-83AB3B8520E1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401638"/>
            <a:ext cx="617220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4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18588"/>
            <a:ext cx="16002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18588"/>
            <a:ext cx="16002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77BAF479-D455-4E84-8486-84DF1E93F03B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4759" name="Freeform 7"/>
          <p:cNvSpPr>
            <a:spLocks noChangeArrowheads="1"/>
          </p:cNvSpPr>
          <p:nvPr/>
        </p:nvSpPr>
        <p:spPr bwMode="auto">
          <a:xfrm>
            <a:off x="285750" y="330200"/>
            <a:ext cx="6172200" cy="881063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>
            <a:off x="342900" y="8915400"/>
            <a:ext cx="61722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xfrm>
            <a:off x="428604" y="380968"/>
            <a:ext cx="6172200" cy="693710"/>
          </a:xfrm>
        </p:spPr>
        <p:txBody>
          <a:bodyPr/>
          <a:lstStyle/>
          <a:p>
            <a:r>
              <a:rPr lang="ru-RU" sz="1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Константинова Е.О. учитель истории и обществознания </a:t>
            </a:r>
            <a:br>
              <a:rPr lang="ru-RU" sz="1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МБОУ г. Иркутска СОШ №77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Статья</a:t>
            </a:r>
            <a:r>
              <a:rPr lang="ru-RU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ru-RU" sz="3800" dirty="0" smtClean="0">
                <a:solidFill>
                  <a:srgbClr val="0000FF"/>
                </a:solidFill>
              </a:rPr>
              <a:t> </a:t>
            </a:r>
            <a:r>
              <a:rPr lang="ru-RU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Влияние проектной деятельности на формирование у школьников учебно-исследовательской культуры в процессе обучения </a:t>
            </a:r>
            <a:r>
              <a:rPr lang="ru-RU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истории</a:t>
            </a:r>
            <a:br>
              <a:rPr lang="ru-RU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0000FF"/>
                </a:solidFill>
                <a:latin typeface="Bookman Old Style" pitchFamily="18" charset="0"/>
              </a:rPr>
              <a:t>Понятие учебно-исследовательской культуры </a:t>
            </a:r>
            <a:r>
              <a:rPr lang="ru-RU" sz="2400" dirty="0" smtClean="0">
                <a:solidFill>
                  <a:srgbClr val="0000FF"/>
                </a:solidFill>
                <a:latin typeface="Bookman Old Style" pitchFamily="18" charset="0"/>
              </a:rPr>
              <a:t>учащихся</a:t>
            </a:r>
            <a:endParaRPr lang="ru-RU" sz="2400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66" y="1381100"/>
            <a:ext cx="6172200" cy="7358114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</a:rPr>
              <a:t>        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Так по И.В.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Носаевой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исследовательская культура – это сложное динамическое образование, характеризующее способность личности к решению значимых проблем методами научного познания. Или согласно Е.Д. Андреевой исследовательская культура - это совокупность способов освоения информационной реальности, освоенных человеком на определенном этапе своего развития. </a:t>
            </a:r>
          </a:p>
          <a:p>
            <a:pPr algn="just">
              <a:lnSpc>
                <a:spcPct val="90000"/>
              </a:lnSpc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Однако эти определения совершенно не учитывают возрастной специфики школьников, их особого вида деятельности – учебной деятельности. А ведь формирование такого важного вида культуры, как исследовательская, должно начинаться как можно раньше, еще в школьном периоде. Таким образом, говоря об исследовательской культуре школьников, будет правильнее подразумевать </a:t>
            </a: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учебно-исследовательскую культуру.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И.Ф. Исаев выдвинул  следующее  определение исследовательской культуры: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учебно-исследовательская культура учащегося представляет собой интегративное качество личности, характеризующееся единством знаний целостной картины мира, умениями, навыками научного познания, ценностного отношения к его результатам и обеспечивающее ее самоопределение, и творческое саморазвитие.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415925"/>
            <a:ext cx="6172200" cy="1646238"/>
          </a:xfrm>
        </p:spPr>
        <p:txBody>
          <a:bodyPr/>
          <a:lstStyle/>
          <a:p>
            <a:r>
              <a:rPr lang="ru-RU" sz="2400" dirty="0">
                <a:solidFill>
                  <a:srgbClr val="0000FF"/>
                </a:solidFill>
                <a:latin typeface="Bookman Old Style" pitchFamily="18" charset="0"/>
              </a:rPr>
              <a:t>Выводы: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66" y="1023910"/>
            <a:ext cx="6172200" cy="7646987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900" dirty="0">
                <a:latin typeface="Times New Roman" pitchFamily="18" charset="0"/>
              </a:rPr>
              <a:t>               </a:t>
            </a:r>
            <a:r>
              <a:rPr lang="ru-RU" sz="1800" dirty="0">
                <a:latin typeface="Times New Roman" pitchFamily="18" charset="0"/>
              </a:rPr>
              <a:t>Сущность развития исследовательской культуры ученика через проектную деятельность заключается в формировании представлений о технологии исследования, развитие практических умений и навыков к осуществлению исследовательской деятельности.     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</a:rPr>
              <a:t>               Так же,  проектная деятельность в силу своей дидактической сущности позволяет решать задачи формирования и развития интеллектуальных умений критического и творческого мышления, и  к таким умениям относятся:</a:t>
            </a:r>
          </a:p>
          <a:p>
            <a:pPr algn="just">
              <a:lnSpc>
                <a:spcPct val="80000"/>
              </a:lnSpc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1800" dirty="0">
                <a:latin typeface="Times New Roman" pitchFamily="18" charset="0"/>
              </a:rPr>
              <a:t>анализ информации, отбор необходимых фактов, сравнение, сопоставление фактов, явлений;</a:t>
            </a:r>
          </a:p>
          <a:p>
            <a:pPr algn="just">
              <a:lnSpc>
                <a:spcPct val="80000"/>
              </a:lnSpc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1800" dirty="0">
                <a:latin typeface="Times New Roman" pitchFamily="18" charset="0"/>
              </a:rPr>
              <a:t>установление ассоциаций с ранее изученными, знакомыми фактами, явлениями, установление ассоциаций с новыми качествами предмета;</a:t>
            </a:r>
          </a:p>
          <a:p>
            <a:pPr algn="just">
              <a:lnSpc>
                <a:spcPct val="80000"/>
              </a:lnSpc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1800" dirty="0">
                <a:latin typeface="Times New Roman" pitchFamily="18" charset="0"/>
              </a:rPr>
              <a:t>умение выстраивать логику доказательности принимаемого решения, внутреннюю логику решаемой проблемы;</a:t>
            </a:r>
          </a:p>
          <a:p>
            <a:pPr algn="just">
              <a:lnSpc>
                <a:spcPct val="80000"/>
              </a:lnSpc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1800" dirty="0">
                <a:latin typeface="Times New Roman" pitchFamily="18" charset="0"/>
              </a:rPr>
              <a:t>умение рассматривать изучаемый объект, проблему в целостности;</a:t>
            </a:r>
          </a:p>
          <a:p>
            <a:pPr algn="just">
              <a:lnSpc>
                <a:spcPct val="80000"/>
              </a:lnSpc>
              <a:buClr>
                <a:srgbClr val="0000FF"/>
              </a:buClr>
              <a:buFont typeface="Wingdings" pitchFamily="2" charset="2"/>
              <a:buChar char="Ø"/>
            </a:pPr>
            <a:r>
              <a:rPr lang="ru-RU" sz="1800" dirty="0">
                <a:latin typeface="Times New Roman" pitchFamily="18" charset="0"/>
              </a:rPr>
              <a:t>способность предвидеть возможные последствия принимаемых решений, а также устанавливать причинно-следственные связи.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</a:rPr>
              <a:t>                  Проектная деятельность как форма индивидуальной или  коллективной  познавательной деятельности,  является прототипом научного исследования, и поэтому </a:t>
            </a:r>
            <a:r>
              <a:rPr lang="ru-RU" sz="1800" u="sng" dirty="0">
                <a:latin typeface="Times New Roman" pitchFamily="18" charset="0"/>
              </a:rPr>
              <a:t>проектное обучение в школе может использоваться как способ формирования и развития исследовательской культуры учащихся.</a:t>
            </a:r>
          </a:p>
          <a:p>
            <a:pPr algn="just">
              <a:lnSpc>
                <a:spcPct val="80000"/>
              </a:lnSpc>
              <a:buClr>
                <a:srgbClr val="0000FF"/>
              </a:buClr>
              <a:buFont typeface="Wingdings" pitchFamily="2" charset="2"/>
              <a:buChar char="Ø"/>
            </a:pPr>
            <a:endParaRPr lang="ru-RU" sz="19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>
                <a:solidFill>
                  <a:srgbClr val="0000FF"/>
                </a:solidFill>
                <a:latin typeface="Bookman Old Style" pitchFamily="18" charset="0"/>
              </a:rPr>
              <a:t>Актуальность темы: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1136650"/>
            <a:ext cx="6254750" cy="8210550"/>
          </a:xfrm>
        </p:spPr>
        <p:txBody>
          <a:bodyPr/>
          <a:lstStyle/>
          <a:p>
            <a:pPr algn="just">
              <a:lnSpc>
                <a:spcPct val="90000"/>
              </a:lnSpc>
              <a:buClr>
                <a:srgbClr val="0000FF"/>
              </a:buClr>
              <a:buSzPct val="80000"/>
              <a:buFont typeface="Wingdings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         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</a:rPr>
              <a:t>Моя 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</a:rPr>
              <a:t>статья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будет </a:t>
            </a:r>
            <a:r>
              <a:rPr lang="ru-RU" sz="2000" smtClean="0">
                <a:solidFill>
                  <a:srgbClr val="000000"/>
                </a:solidFill>
                <a:latin typeface="Times New Roman" pitchFamily="18" charset="0"/>
              </a:rPr>
              <a:t>посвящена,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теме: </a:t>
            </a:r>
            <a:r>
              <a:rPr lang="ru-RU" sz="2000" dirty="0">
                <a:latin typeface="Times New Roman" pitchFamily="18" charset="0"/>
              </a:rPr>
              <a:t>Влияние проектной деятельности на формирование у школьников учебно-исследовательской культуры в процессе обучения истории. </a:t>
            </a:r>
          </a:p>
          <a:p>
            <a:pPr algn="just">
              <a:lnSpc>
                <a:spcPct val="90000"/>
              </a:lnSpc>
              <a:buClr>
                <a:srgbClr val="0000FF"/>
              </a:buClr>
              <a:buSzPct val="80000"/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</a:rPr>
              <a:t>          Меняются времена, меняются поколения. Каждое новое поколение стремится быть умнее предыдущего, усвоить его опыт и двигаться дальше в своем развитии и самосовершенствовании. Без этого нет прогресса. </a:t>
            </a:r>
          </a:p>
          <a:p>
            <a:pPr algn="just">
              <a:lnSpc>
                <a:spcPct val="90000"/>
              </a:lnSpc>
              <a:buClr>
                <a:srgbClr val="0000FF"/>
              </a:buClr>
              <a:buSzPct val="80000"/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</a:rPr>
              <a:t>          Самая значимая проблема,  поднятая мной в изучении этого вопроса – это необходимость  развития личности, которая обладает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ценностным сознанием,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духовной, нравственной, интеллектуальной и методологической культурой, нестандартным мышлением, устойчивой системой ценностных ориентаций на познание и самопознание, творческую самореализацию, саморазвитие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ru-RU" sz="2000" dirty="0">
                <a:latin typeface="Times New Roman" pitchFamily="18" charset="0"/>
              </a:rPr>
              <a:t> а не какого – то  среднего ученика).</a:t>
            </a:r>
          </a:p>
          <a:p>
            <a:pPr algn="just">
              <a:lnSpc>
                <a:spcPct val="90000"/>
              </a:lnSpc>
              <a:buClr>
                <a:srgbClr val="0000FF"/>
              </a:buClr>
              <a:buSzPct val="80000"/>
              <a:buFont typeface="Wingdings" pitchFamily="2" charset="2"/>
              <a:buChar char="Ø"/>
            </a:pPr>
            <a:r>
              <a:rPr lang="ru-RU" sz="2000" dirty="0">
                <a:latin typeface="Times New Roman" pitchFamily="18" charset="0"/>
              </a:rPr>
              <a:t>          Эта проблема решается с помощью создания новых информационных технологий в системе образования.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А именно большие возможности в этом плане открывает  проектная деятельность учащихся, направленная на формирование у учащихся учебно-исследовательской культуры. </a:t>
            </a:r>
            <a:endParaRPr lang="ru-RU" sz="2000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500" dirty="0"/>
              <a:t>           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>
                <a:solidFill>
                  <a:srgbClr val="0000FF"/>
                </a:solidFill>
                <a:latin typeface="Bookman Old Style" pitchFamily="18" charset="0"/>
              </a:rPr>
              <a:t>Историческая справка: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992188"/>
            <a:ext cx="6172200" cy="835342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800" dirty="0"/>
              <a:t>                       </a:t>
            </a:r>
            <a:r>
              <a:rPr lang="ru-RU" sz="2000" dirty="0">
                <a:latin typeface="Times New Roman" pitchFamily="18" charset="0"/>
              </a:rPr>
              <a:t>Чтобы дать точное определение: проектной деятельности, нужно совершить краткий экскурс в историю педагогики.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>
                <a:latin typeface="Times New Roman" pitchFamily="18" charset="0"/>
              </a:rPr>
              <a:t>              Метод проектов не является принципиально новым в мировой педагогике.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</a:rPr>
              <a:t>               Первоначально его называли </a:t>
            </a:r>
            <a:r>
              <a:rPr lang="ru-RU" sz="1800" b="1" dirty="0">
                <a:latin typeface="Times New Roman" pitchFamily="18" charset="0"/>
              </a:rPr>
              <a:t>методом проблем</a:t>
            </a:r>
            <a:r>
              <a:rPr lang="ru-RU" sz="1800" dirty="0">
                <a:latin typeface="Times New Roman" pitchFamily="18" charset="0"/>
              </a:rPr>
              <a:t> и связывался он с идеями разработанными американским философом и педагогом </a:t>
            </a:r>
            <a:r>
              <a:rPr lang="ru-RU" sz="1800" b="1" dirty="0">
                <a:latin typeface="Times New Roman" pitchFamily="18" charset="0"/>
              </a:rPr>
              <a:t>Дж. Дьюи</a:t>
            </a:r>
            <a:r>
              <a:rPr lang="ru-RU" sz="1800" dirty="0">
                <a:latin typeface="Times New Roman" pitchFamily="18" charset="0"/>
              </a:rPr>
              <a:t>, а также его учеником </a:t>
            </a:r>
            <a:r>
              <a:rPr lang="ru-RU" sz="1800" b="1" dirty="0" err="1">
                <a:latin typeface="Times New Roman" pitchFamily="18" charset="0"/>
              </a:rPr>
              <a:t>В.Х.Килпатриком</a:t>
            </a:r>
            <a:r>
              <a:rPr lang="ru-RU" sz="1800" dirty="0">
                <a:latin typeface="Times New Roman" pitchFamily="18" charset="0"/>
              </a:rPr>
              <a:t>.   Дж. Дьюи предлагал строить обучение на активной основе, через практическую деятельность ученика.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</a:rPr>
              <a:t>                В России идеи проектного обучения возникли в 1905 году. Под руководством русского педагога Станислава Теофиловича. </a:t>
            </a:r>
            <a:r>
              <a:rPr lang="ru-RU" sz="1800" dirty="0" err="1">
                <a:latin typeface="Times New Roman" pitchFamily="18" charset="0"/>
              </a:rPr>
              <a:t>Шацкого</a:t>
            </a:r>
            <a:r>
              <a:rPr lang="ru-RU" sz="1800" dirty="0">
                <a:latin typeface="Times New Roman" pitchFamily="18" charset="0"/>
              </a:rPr>
              <a:t> по его мнению, метод проектов вносит разнообразие в учебную работу, в развитие интереса к учению, и стимулирует учащихся к творческому поиску. Позднее эти идеи стали довольно широко, но недостаточно продуманно внедряться в школу.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</a:rPr>
              <a:t>              В результате постановлением ЦК ВКП(б) в 1931 году метод проектов был осужден. </a:t>
            </a:r>
            <a:r>
              <a:rPr lang="ru-RU" sz="1800" u="sng" dirty="0">
                <a:latin typeface="Times New Roman" pitchFamily="18" charset="0"/>
              </a:rPr>
              <a:t>Причинами</a:t>
            </a:r>
            <a:r>
              <a:rPr lang="ru-RU" sz="1800" dirty="0">
                <a:latin typeface="Times New Roman" pitchFamily="18" charset="0"/>
              </a:rPr>
              <a:t> </a:t>
            </a:r>
            <a:r>
              <a:rPr lang="ru-RU" sz="1800" u="sng" dirty="0">
                <a:latin typeface="Times New Roman" pitchFamily="18" charset="0"/>
              </a:rPr>
              <a:t>послужили</a:t>
            </a:r>
            <a:r>
              <a:rPr lang="ru-RU" sz="1800" dirty="0">
                <a:latin typeface="Times New Roman" pitchFamily="18" charset="0"/>
              </a:rPr>
              <a:t>:</a:t>
            </a:r>
          </a:p>
          <a:p>
            <a:pPr algn="just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dirty="0">
                <a:latin typeface="Times New Roman" pitchFamily="18" charset="0"/>
              </a:rPr>
              <a:t>излишнее увлечение методом проектов;</a:t>
            </a:r>
          </a:p>
          <a:p>
            <a:pPr algn="just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dirty="0">
                <a:latin typeface="Times New Roman" pitchFamily="18" charset="0"/>
              </a:rPr>
              <a:t>недостаточная квалификация большинства педагогов;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</a:rPr>
              <a:t>              </a:t>
            </a:r>
            <a:r>
              <a:rPr lang="ru-RU" sz="2000" dirty="0">
                <a:latin typeface="Times New Roman" pitchFamily="18" charset="0"/>
              </a:rPr>
              <a:t>В дальнейшем в течение многих лет, метод проектов в отечественной педагогике  не применялся.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</a:rPr>
              <a:t>               Сегодня как в зарубежных, так и в отечественных школах, метод проектов активно и успешно развивается. Такими педагогами как </a:t>
            </a:r>
            <a:r>
              <a:rPr lang="ru-RU" sz="1800" dirty="0" err="1">
                <a:latin typeface="Times New Roman" pitchFamily="18" charset="0"/>
              </a:rPr>
              <a:t>Полат</a:t>
            </a:r>
            <a:r>
              <a:rPr lang="ru-RU" sz="1800" dirty="0">
                <a:latin typeface="Times New Roman" pitchFamily="18" charset="0"/>
              </a:rPr>
              <a:t> Е.С., </a:t>
            </a:r>
            <a:r>
              <a:rPr lang="ru-RU" sz="1800" dirty="0" err="1">
                <a:latin typeface="Times New Roman" pitchFamily="18" charset="0"/>
              </a:rPr>
              <a:t>Федоскина</a:t>
            </a:r>
            <a:r>
              <a:rPr lang="ru-RU" sz="1800" dirty="0">
                <a:latin typeface="Times New Roman" pitchFamily="18" charset="0"/>
              </a:rPr>
              <a:t> О.В. , Рыбина О.В., Громыко Ю.В. ,Новожилова Н.В., Е.Н.  </a:t>
            </a:r>
            <a:r>
              <a:rPr lang="ru-RU" sz="1800" dirty="0" err="1">
                <a:latin typeface="Times New Roman" pitchFamily="18" charset="0"/>
              </a:rPr>
              <a:t>Ястребцева</a:t>
            </a:r>
            <a:r>
              <a:rPr lang="ru-RU" sz="1800" dirty="0">
                <a:latin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sz="18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900" dirty="0"/>
              <a:t>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0000FF"/>
                </a:solidFill>
                <a:latin typeface="Bookman Old Style" pitchFamily="18" charset="0"/>
              </a:rPr>
              <a:t>Понятие проектной деятельности.</a:t>
            </a:r>
            <a:r>
              <a:rPr lang="ru-RU" sz="2000" dirty="0">
                <a:solidFill>
                  <a:srgbClr val="0000FF"/>
                </a:solidFill>
                <a:latin typeface="Bookman Old Style" pitchFamily="18" charset="0"/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1065213"/>
            <a:ext cx="6172200" cy="8351837"/>
          </a:xfrm>
        </p:spPr>
        <p:txBody>
          <a:bodyPr/>
          <a:lstStyle/>
          <a:p>
            <a:pPr marL="571500" indent="-571500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Проанализировав и сопоставив большое количество определений – «проектной деятельности» и  «метода проектов». Более точное и современное  определение  проектной деятельности будет такое:</a:t>
            </a: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1500" indent="-571500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Проектная деятельность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это деятельность, направленная на решение интересной проблемы, которая сформулирована самими учащимися, а  результат этой деятельности носит практический характер, интересен и значим для самих учеников. </a:t>
            </a:r>
          </a:p>
          <a:p>
            <a:pPr marL="571500" indent="-571500" algn="just">
              <a:lnSpc>
                <a:spcPct val="80000"/>
              </a:lnSpc>
              <a:buFont typeface="Wingdings" pitchFamily="2" charset="2"/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Приступая </a:t>
            </a: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к работе над проектами, важно знать типологию  проектов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 algn="just">
              <a:lnSpc>
                <a:spcPct val="80000"/>
              </a:lnSpc>
              <a:buFont typeface="Wingdings" pitchFamily="2" charset="2"/>
              <a:buNone/>
            </a:pPr>
            <a:endParaRPr lang="ru-RU" sz="1800" u="sng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доминирующей в проекте деятельности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исследовательская, поисковая, творческая, ролевая, прикладная (практико-ориентированная).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Предметно-содержательная область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монопроект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(в рамках одной области знания),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полипроект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характеру координации проекта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непосредственный (гибкий, открытый), скрытый (неявный).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характеру  контактов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(среди участников одной школы, класса, города, страны, разных стран мира.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количеству участников проекта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продолжительности проекта.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0000FF"/>
                </a:solidFill>
                <a:latin typeface="Bookman Old Style" pitchFamily="18" charset="0"/>
              </a:rPr>
              <a:t>Основные этапы выполнения проектной деятельности.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1639888"/>
            <a:ext cx="6172200" cy="7286625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К </a:t>
            </a:r>
            <a:r>
              <a:rPr lang="ru-RU" sz="1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основным этапам выполнения проектной деятельности относятся:</a:t>
            </a:r>
            <a:endParaRPr lang="ru-RU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1.Выбор темы и формулировка проблем.</a:t>
            </a:r>
          </a:p>
          <a:p>
            <a:pPr algn="just"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Работа над темой начинается с ее выбора.  Учителю необходимо продумать возможные варианты проблем, которые важно исследовать в рамках намеченной темы. Сами же проблемы выдвигаются учащимися, но с помощью учителя.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Сбор  информации.</a:t>
            </a:r>
          </a:p>
          <a:p>
            <a:pPr algn="just"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Ученики, обращаясь к различным источникам информации, собирают интересующие их сведения, фиксируют их  и готовят к использованию в проектах.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Основная задача учителя на этапе сбора сведений по теме – это направлять деятельность детей на самостоятельный поиск информации.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3.Выбор проектов.</a:t>
            </a:r>
          </a:p>
          <a:p>
            <a:pPr algn="just"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После завершения этапа сбора информации учитель предлагает детям принять участие в реализации проектов. При этом он знакомит детей с множеством типов проектов, которые можно выполнить по изучаемой теме.</a:t>
            </a:r>
          </a:p>
          <a:p>
            <a:pPr>
              <a:buFont typeface="Wingdings" pitchFamily="2" charset="2"/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0000FF"/>
                </a:solidFill>
                <a:latin typeface="Bookman Old Style" pitchFamily="18" charset="0"/>
              </a:rPr>
              <a:t>Основные этапы выполнения проектной деятельности.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66" y="1309662"/>
            <a:ext cx="6172200" cy="734377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b="1" dirty="0">
                <a:latin typeface="Times New Roman" pitchFamily="18" charset="0"/>
              </a:rPr>
              <a:t>4.	Реализации проектов.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             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этом этапе учащиеся готовят выбранные ими проекты, сочетая действия в школе и вне школы. Взрослые помогают только в случае острой необходимости, если есть опасение, что ученик переоценил свои силы и может не справиться с выбранным проектом.</a:t>
            </a:r>
            <a:r>
              <a:rPr lang="ru-RU" sz="1800" dirty="0">
                <a:latin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800" b="1" dirty="0">
                <a:latin typeface="Times New Roman" pitchFamily="18" charset="0"/>
              </a:rPr>
              <a:t>5.	Презентации.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            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 завершения работы над проектом учащимся  надо предоставить возможность рассказать о своей работе, показать то, что у них получилось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ru-RU" sz="1800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Презентации учебных проектов могут быть проведены в виде:</a:t>
            </a:r>
            <a:r>
              <a:rPr lang="ru-RU" sz="1800" dirty="0">
                <a:latin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     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деловой игры, научной конференции, научного доклада, экскурсии, спектакля, соревнования, отчета исследовательской экспедиции.</a:t>
            </a:r>
            <a:endParaRPr lang="ru-RU" sz="1800" dirty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Bookman Old Style" pitchFamily="18" charset="0"/>
              </a:rPr>
              <a:t>          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</a:rPr>
              <a:t>Сегодня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также уделяется большое внимание качеству презентаций и их оценки.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Примерный перечень критериев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</a:rPr>
              <a:t> оценки 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выглядит так: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Обоснование и постановка цели,  планирование путей ее достижения.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Полнота использованной информации, разнообразие ее источников.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Творческий и аналитический подход к работе.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Соответствие требованиям оформления  письменной части работы.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Анализ процесса и результата работы.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Личная заинтересованность автора, его вовлеченность в работу.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Качество проведения презентации.</a:t>
            </a:r>
            <a:endParaRPr lang="ru-RU" sz="18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0000FF"/>
                </a:solidFill>
                <a:latin typeface="Bookman Old Style" pitchFamily="18" charset="0"/>
              </a:rPr>
              <a:t>Критерии оценки публичной защиты работы: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66" y="1381100"/>
            <a:ext cx="6172200" cy="70009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1800" dirty="0">
                <a:latin typeface="Times New Roman" pitchFamily="18" charset="0"/>
              </a:rPr>
              <a:t>качество структуры доклада: композиция, логичность изложения, аргументированность, объем тезауруса; 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latin typeface="Times New Roman" pitchFamily="18" charset="0"/>
              </a:rPr>
              <a:t>культура выступления: четкость и доступность изложения, речевая культура, удержание внимания аудитории, чувство времени; 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latin typeface="Times New Roman" pitchFamily="18" charset="0"/>
              </a:rPr>
              <a:t>эрудиция докладчика, компетентность, использование специальной терминологии; </a:t>
            </a:r>
          </a:p>
          <a:p>
            <a:pPr>
              <a:lnSpc>
                <a:spcPct val="150000"/>
              </a:lnSpc>
            </a:pPr>
            <a:r>
              <a:rPr lang="ru-RU" sz="1800" dirty="0">
                <a:latin typeface="Times New Roman" pitchFamily="18" charset="0"/>
              </a:rPr>
              <a:t>качество ответов на вопросы: полнота ответов, убедительность, готовность к дискуссии, наличие собственной позиции и умение ее отстаивать, доброжелательность, контактность. </a:t>
            </a:r>
          </a:p>
          <a:p>
            <a:pPr>
              <a:buFont typeface="Wingdings" pitchFamily="2" charset="2"/>
              <a:buNone/>
            </a:pPr>
            <a:endParaRPr lang="ru-RU" sz="26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0000FF"/>
                </a:solidFill>
                <a:latin typeface="Bookman Old Style" pitchFamily="18" charset="0"/>
              </a:rPr>
              <a:t>Тем самым, через проектную деятельность ученики могут научиться:</a:t>
            </a:r>
          </a:p>
        </p:txBody>
      </p:sp>
      <p:sp>
        <p:nvSpPr>
          <p:cNvPr id="81928" name="AutoShape 8"/>
          <p:cNvSpPr>
            <a:spLocks noChangeArrowheads="1"/>
          </p:cNvSpPr>
          <p:nvPr/>
        </p:nvSpPr>
        <p:spPr bwMode="auto">
          <a:xfrm>
            <a:off x="571480" y="2666984"/>
            <a:ext cx="2374900" cy="2163759"/>
          </a:xfrm>
          <a:prstGeom prst="wedgeRoundRectCallout">
            <a:avLst>
              <a:gd name="adj1" fmla="val 49333"/>
              <a:gd name="adj2" fmla="val -114616"/>
              <a:gd name="adj3" fmla="val 16667"/>
            </a:avLst>
          </a:prstGeom>
          <a:solidFill>
            <a:srgbClr val="CCFFFF"/>
          </a:solidFill>
          <a:ln w="12700">
            <a:solidFill>
              <a:srgbClr val="0066FF"/>
            </a:solidFill>
            <a:miter lim="800000"/>
            <a:headEnd/>
            <a:tailEnd/>
          </a:ln>
          <a:effectLst>
            <a:outerShdw dist="107763" dir="2700000" algn="ctr" rotWithShape="0">
              <a:srgbClr val="0066FF">
                <a:alpha val="50000"/>
              </a:srgbClr>
            </a:outerShdw>
          </a:effectLst>
        </p:spPr>
        <p:txBody>
          <a:bodyPr/>
          <a:lstStyle/>
          <a:p>
            <a:pPr algn="just"/>
            <a:r>
              <a:rPr lang="ru-RU" dirty="0">
                <a:solidFill>
                  <a:srgbClr val="0000FF"/>
                </a:solidFill>
              </a:rPr>
              <a:t>У</a:t>
            </a:r>
            <a:r>
              <a:rPr lang="ru-RU" dirty="0">
                <a:solidFill>
                  <a:srgbClr val="0000FF"/>
                </a:solidFill>
                <a:cs typeface="Times New Roman" pitchFamily="18" charset="0"/>
              </a:rPr>
              <a:t>видеть проблему и преобразовать ее в цель собственной деятельности</a:t>
            </a:r>
            <a:r>
              <a:rPr lang="ru-RU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81932" name="AutoShape 12"/>
          <p:cNvSpPr>
            <a:spLocks noChangeArrowheads="1"/>
          </p:cNvSpPr>
          <p:nvPr/>
        </p:nvSpPr>
        <p:spPr bwMode="auto">
          <a:xfrm>
            <a:off x="3429000" y="2024042"/>
            <a:ext cx="2879725" cy="1940957"/>
          </a:xfrm>
          <a:prstGeom prst="wedgeRoundRectCallout">
            <a:avLst>
              <a:gd name="adj1" fmla="val -50278"/>
              <a:gd name="adj2" fmla="val -80949"/>
              <a:gd name="adj3" fmla="val 16667"/>
            </a:avLst>
          </a:prstGeom>
          <a:solidFill>
            <a:srgbClr val="CCFFFF"/>
          </a:soli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13500000" algn="ctr" rotWithShape="0">
              <a:srgbClr val="0066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marL="342900" indent="-342900" algn="just"/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</a:rPr>
              <a:t>Д</a:t>
            </a:r>
            <a:r>
              <a:rPr lang="ru-RU" dirty="0">
                <a:solidFill>
                  <a:srgbClr val="0000FF"/>
                </a:solidFill>
                <a:cs typeface="Times New Roman" pitchFamily="18" charset="0"/>
              </a:rPr>
              <a:t>обывать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  <a:cs typeface="Times New Roman" pitchFamily="18" charset="0"/>
              </a:rPr>
              <a:t>информацию,</a:t>
            </a:r>
            <a:endParaRPr lang="ru-RU" dirty="0">
              <a:solidFill>
                <a:srgbClr val="0000FF"/>
              </a:solidFill>
            </a:endParaRPr>
          </a:p>
          <a:p>
            <a:pPr marL="342900" indent="-342900" algn="just"/>
            <a:r>
              <a:rPr lang="ru-RU" dirty="0">
                <a:solidFill>
                  <a:srgbClr val="0000FF"/>
                </a:solidFill>
                <a:cs typeface="Times New Roman" pitchFamily="18" charset="0"/>
              </a:rPr>
              <a:t>критически оценивать ее,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>
                <a:solidFill>
                  <a:srgbClr val="0000FF"/>
                </a:solidFill>
                <a:cs typeface="Times New Roman" pitchFamily="18" charset="0"/>
              </a:rPr>
              <a:t>использовать различные источники</a:t>
            </a:r>
          </a:p>
        </p:txBody>
      </p:sp>
      <p:sp>
        <p:nvSpPr>
          <p:cNvPr id="81933" name="AutoShape 13"/>
          <p:cNvSpPr>
            <a:spLocks noChangeArrowheads="1"/>
          </p:cNvSpPr>
          <p:nvPr/>
        </p:nvSpPr>
        <p:spPr bwMode="auto">
          <a:xfrm>
            <a:off x="428604" y="5524504"/>
            <a:ext cx="2447925" cy="719138"/>
          </a:xfrm>
          <a:prstGeom prst="wedgeRoundRectCallout">
            <a:avLst>
              <a:gd name="adj1" fmla="val -194"/>
              <a:gd name="adj2" fmla="val -126819"/>
              <a:gd name="adj3" fmla="val 16667"/>
            </a:avLst>
          </a:prstGeom>
          <a:solidFill>
            <a:srgbClr val="CCFFFF"/>
          </a:soli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18900000" algn="ctr" rotWithShape="0">
              <a:srgbClr val="0066FF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П</a:t>
            </a:r>
            <a:r>
              <a:rPr lang="ru-RU" dirty="0">
                <a:solidFill>
                  <a:srgbClr val="0000FF"/>
                </a:solidFill>
                <a:cs typeface="Times New Roman" pitchFamily="18" charset="0"/>
              </a:rPr>
              <a:t>ланировать свою работу</a:t>
            </a:r>
            <a:r>
              <a:rPr lang="ru-RU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81934" name="AutoShape 14"/>
          <p:cNvSpPr>
            <a:spLocks noChangeArrowheads="1"/>
          </p:cNvSpPr>
          <p:nvPr/>
        </p:nvSpPr>
        <p:spPr bwMode="auto">
          <a:xfrm>
            <a:off x="3714752" y="5310190"/>
            <a:ext cx="2520950" cy="2000264"/>
          </a:xfrm>
          <a:prstGeom prst="wedgeRoundRectCallout">
            <a:avLst>
              <a:gd name="adj1" fmla="val -42255"/>
              <a:gd name="adj2" fmla="val -116347"/>
              <a:gd name="adj3" fmla="val 16667"/>
            </a:avLst>
          </a:prstGeom>
          <a:solidFill>
            <a:srgbClr val="CCFFFF"/>
          </a:soli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13500000" algn="ctr" rotWithShape="0">
              <a:srgbClr val="0066FF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ru-RU">
                <a:solidFill>
                  <a:srgbClr val="0000FF"/>
                </a:solidFill>
              </a:rPr>
              <a:t>О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ценить имеющиеся ресурсы, в том числе собственные силы и время, распределить их</a:t>
            </a:r>
            <a:r>
              <a:rPr lang="ru-RU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81938" name="AutoShape 18"/>
          <p:cNvSpPr>
            <a:spLocks noChangeArrowheads="1"/>
          </p:cNvSpPr>
          <p:nvPr/>
        </p:nvSpPr>
        <p:spPr bwMode="auto">
          <a:xfrm>
            <a:off x="785794" y="7524768"/>
            <a:ext cx="3889375" cy="1296988"/>
          </a:xfrm>
          <a:prstGeom prst="wedgeRoundRectCallout">
            <a:avLst>
              <a:gd name="adj1" fmla="val -7306"/>
              <a:gd name="adj2" fmla="val -141921"/>
              <a:gd name="adj3" fmla="val 16667"/>
            </a:avLst>
          </a:prstGeom>
          <a:solidFill>
            <a:srgbClr val="CCFFFF"/>
          </a:solidFill>
          <a:ln w="9525">
            <a:solidFill>
              <a:srgbClr val="3366FF"/>
            </a:solidFill>
            <a:miter lim="800000"/>
            <a:headEnd/>
            <a:tailEnd/>
          </a:ln>
          <a:effectLst>
            <a:outerShdw dist="107763" dir="18900000" algn="ctr" rotWithShape="0">
              <a:srgbClr val="0066FF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ru-RU">
                <a:solidFill>
                  <a:srgbClr val="0000FF"/>
                </a:solidFill>
              </a:rPr>
              <a:t>В</a:t>
            </a:r>
            <a:r>
              <a:rPr lang="ru-RU">
                <a:solidFill>
                  <a:srgbClr val="0000FF"/>
                </a:solidFill>
                <a:cs typeface="Times New Roman" pitchFamily="18" charset="0"/>
              </a:rPr>
              <a:t>ыполнив работу, оценить ее результат, сравнить его с тем, что было заявлено в качестве цели работы</a:t>
            </a:r>
            <a:r>
              <a:rPr lang="ru-RU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rgbClr val="0000FF"/>
                </a:solidFill>
                <a:latin typeface="Bookman Old Style" pitchFamily="18" charset="0"/>
              </a:rPr>
              <a:t>Проблемы возникающие при выполнении проектной деятельности: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66" y="1523976"/>
            <a:ext cx="6172200" cy="6997700"/>
          </a:xfrm>
        </p:spPr>
        <p:txBody>
          <a:bodyPr/>
          <a:lstStyle/>
          <a:p>
            <a:pPr marL="180975" indent="533400" algn="just">
              <a:buFont typeface="Wingdings" pitchFamily="2" charset="2"/>
              <a:buNone/>
            </a:pPr>
            <a:r>
              <a:rPr lang="ru-RU" sz="1800" dirty="0" smtClean="0">
                <a:latin typeface="Times New Roman" pitchFamily="18" charset="0"/>
              </a:rPr>
              <a:t>Однако </a:t>
            </a:r>
            <a:r>
              <a:rPr lang="ru-RU" sz="1800" dirty="0">
                <a:latin typeface="Times New Roman" pitchFamily="18" charset="0"/>
              </a:rPr>
              <a:t>в ходе наблюдения мы увидели, что у учеников возникают проблемы на каждом этапе выполнения проектной деятельности. Это:</a:t>
            </a:r>
          </a:p>
          <a:p>
            <a:pPr marL="447675" indent="-390525" algn="just" defTabSz="628650">
              <a:buFont typeface="Wingdings" pitchFamily="2" charset="2"/>
              <a:buNone/>
              <a:tabLst>
                <a:tab pos="361950" algn="l"/>
              </a:tabLst>
            </a:pPr>
            <a:r>
              <a:rPr lang="ru-RU" sz="1800" dirty="0">
                <a:latin typeface="Times New Roman" pitchFamily="18" charset="0"/>
              </a:rPr>
              <a:t>1.   Неумение учениками увидеть проблему, и их работа сводится к простой компиляции материала и  его описанию.</a:t>
            </a:r>
          </a:p>
          <a:p>
            <a:pPr marL="447675" indent="-390525" algn="just" defTabSz="628650">
              <a:buFont typeface="Wingdings" pitchFamily="2" charset="2"/>
              <a:buNone/>
              <a:tabLst>
                <a:tab pos="361950" algn="l"/>
              </a:tabLst>
            </a:pPr>
            <a:r>
              <a:rPr lang="ru-RU" sz="1800" dirty="0">
                <a:latin typeface="Times New Roman" pitchFamily="18" charset="0"/>
              </a:rPr>
              <a:t>2. Поиск учеников чаще всего ограничивается использованием только учебника и Интернета.</a:t>
            </a:r>
          </a:p>
          <a:p>
            <a:pPr marL="447675" indent="-390525" algn="just" defTabSz="628650">
              <a:buFont typeface="Wingdings" pitchFamily="2" charset="2"/>
              <a:buNone/>
              <a:tabLst>
                <a:tab pos="361950" algn="l"/>
              </a:tabLst>
            </a:pPr>
            <a:r>
              <a:rPr lang="ru-RU" sz="1800" dirty="0">
                <a:latin typeface="Times New Roman" pitchFamily="18" charset="0"/>
              </a:rPr>
              <a:t>3.  Неспособность применять свои знания  в  других  областях  науки</a:t>
            </a:r>
          </a:p>
          <a:p>
            <a:pPr marL="447675" indent="-390525" algn="just" defTabSz="628650">
              <a:buFont typeface="Wingdings" pitchFamily="2" charset="2"/>
              <a:buNone/>
              <a:tabLst>
                <a:tab pos="361950" algn="l"/>
              </a:tabLst>
            </a:pPr>
            <a:r>
              <a:rPr lang="ru-RU" sz="1800" dirty="0">
                <a:latin typeface="Times New Roman" pitchFamily="18" charset="0"/>
              </a:rPr>
              <a:t>4.      Неумение анализировать собранную информацию</a:t>
            </a:r>
          </a:p>
          <a:p>
            <a:pPr marL="447675" indent="-390525" algn="just" defTabSz="628650">
              <a:buFont typeface="Wingdings" pitchFamily="2" charset="2"/>
              <a:buNone/>
              <a:tabLst>
                <a:tab pos="361950" algn="l"/>
              </a:tabLst>
            </a:pPr>
            <a:r>
              <a:rPr lang="ru-RU" sz="1800" dirty="0">
                <a:latin typeface="Times New Roman" pitchFamily="18" charset="0"/>
              </a:rPr>
              <a:t>5.  Чаще всего ученики не умеют ориентироваться в разнообразных видах презентаций проектной деятельности.</a:t>
            </a:r>
          </a:p>
          <a:p>
            <a:pPr marL="447675" indent="-390525" defTabSz="628650">
              <a:lnSpc>
                <a:spcPct val="80000"/>
              </a:lnSpc>
              <a:buFont typeface="Wingdings" pitchFamily="2" charset="2"/>
              <a:buNone/>
              <a:tabLst>
                <a:tab pos="361950" algn="l"/>
              </a:tabLst>
            </a:pPr>
            <a:r>
              <a:rPr lang="ru-RU" sz="1800" dirty="0">
                <a:latin typeface="Times New Roman" pitchFamily="18" charset="0"/>
              </a:rPr>
              <a:t>	</a:t>
            </a:r>
          </a:p>
          <a:p>
            <a:pPr marL="571500" indent="-571500">
              <a:lnSpc>
                <a:spcPct val="80000"/>
              </a:lnSpc>
              <a:buFont typeface="Wingdings" pitchFamily="2" charset="2"/>
              <a:buNone/>
            </a:pPr>
            <a:endParaRPr lang="ru-RU" sz="1800" dirty="0">
              <a:latin typeface="Times New Roman" pitchFamily="18" charset="0"/>
            </a:endParaRPr>
          </a:p>
          <a:p>
            <a:pPr marL="571500" indent="-571500" algn="just">
              <a:buFont typeface="Wingdings" pitchFamily="2" charset="2"/>
              <a:buAutoNum type="arabicPeriod"/>
            </a:pPr>
            <a:endParaRPr lang="ru-RU" sz="1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779</TotalTime>
  <Words>1208</Words>
  <Application>Microsoft Office PowerPoint</Application>
  <PresentationFormat>Лист A4 (210x297 мм)</PresentationFormat>
  <Paragraphs>86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Край</vt:lpstr>
      <vt:lpstr>Константинова Е.О. учитель истории и обществознания  МБОУ г. Иркутска СОШ №77      Статья: Влияние проектной деятельности на формирование у школьников учебно-исследовательской культуры в процессе обучения истории    </vt:lpstr>
      <vt:lpstr>Актуальность темы:</vt:lpstr>
      <vt:lpstr>Историческая справка:</vt:lpstr>
      <vt:lpstr>Понятие проектной деятельности. </vt:lpstr>
      <vt:lpstr>Основные этапы выполнения проектной деятельности.</vt:lpstr>
      <vt:lpstr>Основные этапы выполнения проектной деятельности.</vt:lpstr>
      <vt:lpstr>Критерии оценки публичной защиты работы:</vt:lpstr>
      <vt:lpstr>Тем самым, через проектную деятельность ученики могут научиться:</vt:lpstr>
      <vt:lpstr>Проблемы возникающие при выполнении проектной деятельности:</vt:lpstr>
      <vt:lpstr>Понятие учебно-исследовательской культуры учащихся</vt:lpstr>
      <vt:lpstr>Выводы: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Тема: Организация проектной          деятельности школьников в учебном процессе по истории</dc:title>
  <dc:creator>User</dc:creator>
  <cp:lastModifiedBy>User</cp:lastModifiedBy>
  <cp:revision>22</cp:revision>
  <dcterms:created xsi:type="dcterms:W3CDTF">2006-04-09T11:08:04Z</dcterms:created>
  <dcterms:modified xsi:type="dcterms:W3CDTF">2014-04-14T11:39:04Z</dcterms:modified>
</cp:coreProperties>
</file>