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58" r:id="rId6"/>
    <p:sldId id="259" r:id="rId7"/>
    <p:sldId id="265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4F784-3145-44CF-86BC-4F1EC1EFC807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0AD86-911E-4549-8E48-88BFDA7A6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1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4F4550CB-908F-4982-BB74-FDC68B3F6BCE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Тест по теме: 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«Первая медицинская помощь при ранениях».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72140"/>
            <a:ext cx="5214974" cy="78581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Презентацию подготовил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учитель ОБЖ Горпенюк С. В.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7"/>
            <a:ext cx="4000528" cy="264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358114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Ссылки: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http</a:t>
            </a:r>
            <a:r>
              <a:rPr lang="ru-RU" b="1" dirty="0" smtClean="0">
                <a:latin typeface="Comic Sans MS" pitchFamily="66" charset="0"/>
              </a:rPr>
              <a:t>:</a:t>
            </a:r>
            <a:r>
              <a:rPr lang="en-US" b="1" dirty="0" smtClean="0">
                <a:latin typeface="Comic Sans MS" pitchFamily="66" charset="0"/>
              </a:rPr>
              <a:t>//www</a:t>
            </a:r>
            <a:r>
              <a:rPr lang="ru-RU" b="1" dirty="0" smtClean="0">
                <a:latin typeface="Comic Sans MS" pitchFamily="66" charset="0"/>
              </a:rPr>
              <a:t>. </a:t>
            </a:r>
            <a:r>
              <a:rPr lang="en-US" b="1" dirty="0" smtClean="0">
                <a:latin typeface="Comic Sans MS" pitchFamily="66" charset="0"/>
              </a:rPr>
              <a:t>news</a:t>
            </a:r>
            <a:r>
              <a:rPr lang="ru-RU" b="1" dirty="0" smtClean="0">
                <a:latin typeface="Comic Sans MS" pitchFamily="66" charset="0"/>
              </a:rPr>
              <a:t>.</a:t>
            </a:r>
            <a:r>
              <a:rPr lang="en-US" b="1" dirty="0" err="1" smtClean="0">
                <a:latin typeface="Comic Sans MS" pitchFamily="66" charset="0"/>
              </a:rPr>
              <a:t>bbk</a:t>
            </a:r>
            <a:r>
              <a:rPr lang="ru-RU" b="1" dirty="0" smtClean="0">
                <a:latin typeface="Comic Sans MS" pitchFamily="66" charset="0"/>
              </a:rPr>
              <a:t>.</a:t>
            </a:r>
            <a:r>
              <a:rPr lang="en-US" b="1" dirty="0" smtClean="0">
                <a:latin typeface="Comic Sans MS" pitchFamily="66" charset="0"/>
              </a:rPr>
              <a:t>co</a:t>
            </a:r>
            <a:r>
              <a:rPr lang="ru-RU" b="1" dirty="0" smtClean="0">
                <a:latin typeface="Comic Sans MS" pitchFamily="66" charset="0"/>
              </a:rPr>
              <a:t>.</a:t>
            </a:r>
            <a:r>
              <a:rPr lang="en-US" b="1" dirty="0" err="1" smtClean="0">
                <a:latin typeface="Comic Sans MS" pitchFamily="66" charset="0"/>
              </a:rPr>
              <a:t>uk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9618" cy="1214446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1.  Как правильно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обработать рану: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24021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А. Продезинфицировать </a:t>
            </a:r>
            <a:r>
              <a:rPr lang="ru-RU" b="1" dirty="0" smtClean="0">
                <a:latin typeface="Comic Sans MS" pitchFamily="66" charset="0"/>
              </a:rPr>
              <a:t>рану спиртом и туго </a:t>
            </a:r>
            <a:r>
              <a:rPr lang="ru-RU" b="1" dirty="0" smtClean="0">
                <a:latin typeface="Comic Sans MS" pitchFamily="66" charset="0"/>
              </a:rPr>
              <a:t>завязать.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Б. Смочить </a:t>
            </a:r>
            <a:r>
              <a:rPr lang="ru-RU" b="1" dirty="0" smtClean="0">
                <a:latin typeface="Comic Sans MS" pitchFamily="66" charset="0"/>
              </a:rPr>
              <a:t>йодом марлю и наложить на </a:t>
            </a:r>
            <a:r>
              <a:rPr lang="ru-RU" b="1" dirty="0" smtClean="0">
                <a:latin typeface="Comic Sans MS" pitchFamily="66" charset="0"/>
              </a:rPr>
              <a:t>рану.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В. Обработать </a:t>
            </a:r>
            <a:r>
              <a:rPr lang="ru-RU" b="1" dirty="0" smtClean="0">
                <a:latin typeface="Comic Sans MS" pitchFamily="66" charset="0"/>
              </a:rPr>
              <a:t>рану перекисью </a:t>
            </a:r>
            <a:r>
              <a:rPr lang="ru-RU" b="1" dirty="0" smtClean="0">
                <a:latin typeface="Comic Sans MS" pitchFamily="66" charset="0"/>
              </a:rPr>
              <a:t>водорода.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Г. Смазать </a:t>
            </a:r>
            <a:r>
              <a:rPr lang="ru-RU" b="1" dirty="0" smtClean="0">
                <a:latin typeface="Comic Sans MS" pitchFamily="66" charset="0"/>
              </a:rPr>
              <a:t>саму рану </a:t>
            </a:r>
            <a:r>
              <a:rPr lang="ru-RU" b="1" dirty="0" smtClean="0">
                <a:latin typeface="Comic Sans MS" pitchFamily="66" charset="0"/>
              </a:rPr>
              <a:t>йодом.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3191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2. К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закрытым повреждениям относятся: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314327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А. Вывихи</a:t>
            </a:r>
            <a:r>
              <a:rPr lang="ru-RU" b="1" dirty="0" smtClean="0">
                <a:latin typeface="Comic Sans MS" pitchFamily="66" charset="0"/>
              </a:rPr>
              <a:t>, растяжения, </a:t>
            </a:r>
            <a:r>
              <a:rPr lang="ru-RU" b="1" dirty="0" smtClean="0">
                <a:latin typeface="Comic Sans MS" pitchFamily="66" charset="0"/>
              </a:rPr>
              <a:t>ушибы.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Б. Ссадины </a:t>
            </a:r>
            <a:r>
              <a:rPr lang="ru-RU" b="1" dirty="0" smtClean="0">
                <a:latin typeface="Comic Sans MS" pitchFamily="66" charset="0"/>
              </a:rPr>
              <a:t>и </a:t>
            </a:r>
            <a:r>
              <a:rPr lang="ru-RU" b="1" dirty="0" smtClean="0">
                <a:latin typeface="Comic Sans MS" pitchFamily="66" charset="0"/>
              </a:rPr>
              <a:t>раны.</a:t>
            </a:r>
            <a:r>
              <a:rPr lang="ru-RU" b="1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В. Царапины </a:t>
            </a:r>
            <a:r>
              <a:rPr lang="ru-RU" b="1" dirty="0" smtClean="0">
                <a:latin typeface="Comic Sans MS" pitchFamily="66" charset="0"/>
              </a:rPr>
              <a:t>и порезы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Г. Ссадины и царапины.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3. При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рваной ране мягких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тканей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головы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Comic Sans MS" pitchFamily="66" charset="0"/>
              </a:rPr>
              <a:t>А. Наложить </a:t>
            </a:r>
            <a:r>
              <a:rPr lang="ru-RU" b="1" dirty="0" smtClean="0">
                <a:latin typeface="Comic Sans MS" pitchFamily="66" charset="0"/>
              </a:rPr>
              <a:t>повязку, обезболить и доставить пострадавшего в лечебное </a:t>
            </a:r>
            <a:r>
              <a:rPr lang="ru-RU" b="1" dirty="0" smtClean="0">
                <a:latin typeface="Comic Sans MS" pitchFamily="66" charset="0"/>
              </a:rPr>
              <a:t>учреждение.</a:t>
            </a:r>
            <a:endParaRPr lang="ru-RU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Comic Sans MS" pitchFamily="66" charset="0"/>
              </a:rPr>
              <a:t>Б. Наложить </a:t>
            </a:r>
            <a:r>
              <a:rPr lang="ru-RU" b="1" dirty="0" smtClean="0">
                <a:latin typeface="Comic Sans MS" pitchFamily="66" charset="0"/>
              </a:rPr>
              <a:t>повязку, </a:t>
            </a:r>
            <a:r>
              <a:rPr lang="ru-RU" b="1" dirty="0" smtClean="0">
                <a:latin typeface="Comic Sans MS" pitchFamily="66" charset="0"/>
              </a:rPr>
              <a:t>обезболить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Comic Sans MS" pitchFamily="66" charset="0"/>
              </a:rPr>
              <a:t>В. Наложить </a:t>
            </a:r>
            <a:r>
              <a:rPr lang="ru-RU" b="1" dirty="0" smtClean="0">
                <a:latin typeface="Comic Sans MS" pitchFamily="66" charset="0"/>
              </a:rPr>
              <a:t>асептическую повязку, обезболить и доставить пострадавшего в лечебное учреждение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Comic Sans MS" pitchFamily="66" charset="0"/>
              </a:rPr>
              <a:t>Г. Доставить пострадавшего в лечебное учреждение.</a:t>
            </a:r>
            <a:endParaRPr lang="ru-RU" b="1" dirty="0" smtClean="0">
              <a:latin typeface="Comic Sans MS" pitchFamily="66" charset="0"/>
            </a:endParaRP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001056" cy="1214446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4. Повязка, наложенная 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голову, называется: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37436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А. К</a:t>
            </a:r>
            <a:r>
              <a:rPr lang="ru-RU" b="1" dirty="0" smtClean="0">
                <a:latin typeface="Comic Sans MS" pitchFamily="66" charset="0"/>
              </a:rPr>
              <a:t>рестообразная.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Б. Ш</a:t>
            </a:r>
            <a:r>
              <a:rPr lang="ru-RU" b="1" dirty="0" smtClean="0">
                <a:latin typeface="Comic Sans MS" pitchFamily="66" charset="0"/>
              </a:rPr>
              <a:t>апочка Гиппократа.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В. </a:t>
            </a:r>
            <a:r>
              <a:rPr lang="ru-RU" b="1" dirty="0" smtClean="0">
                <a:latin typeface="Comic Sans MS" pitchFamily="66" charset="0"/>
              </a:rPr>
              <a:t>Уздечка.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Г. </a:t>
            </a:r>
            <a:r>
              <a:rPr lang="ru-RU" b="1" dirty="0" smtClean="0">
                <a:latin typeface="Comic Sans MS" pitchFamily="66" charset="0"/>
              </a:rPr>
              <a:t>Чепец.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noProof="0" dirty="0"/>
          </a:p>
        </p:txBody>
      </p:sp>
      <p:pic>
        <p:nvPicPr>
          <p:cNvPr id="4098" name="Picture 2" descr="повязка1"/>
          <p:cNvPicPr>
            <a:picLocks noChangeAspect="1" noChangeArrowheads="1"/>
          </p:cNvPicPr>
          <p:nvPr/>
        </p:nvPicPr>
        <p:blipFill>
          <a:blip r:embed="rId3"/>
          <a:srcRect l="27139" t="1326" r="57149" b="84019"/>
          <a:stretch>
            <a:fillRect/>
          </a:stretch>
        </p:blipFill>
        <p:spPr bwMode="auto">
          <a:xfrm>
            <a:off x="5572132" y="2214554"/>
            <a:ext cx="2943240" cy="386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15304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5. Повязка, наложенная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голову, называется:</a:t>
            </a:r>
            <a:endParaRPr lang="ru-RU" sz="3600" b="1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2621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А. К</a:t>
            </a:r>
            <a:r>
              <a:rPr lang="ru-RU" b="1" dirty="0" smtClean="0">
                <a:latin typeface="Comic Sans MS" pitchFamily="66" charset="0"/>
              </a:rPr>
              <a:t>рестообразная.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Б. Ш</a:t>
            </a:r>
            <a:r>
              <a:rPr lang="ru-RU" b="1" dirty="0" smtClean="0">
                <a:latin typeface="Comic Sans MS" pitchFamily="66" charset="0"/>
              </a:rPr>
              <a:t>апочка Гиппократа.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В. </a:t>
            </a:r>
            <a:r>
              <a:rPr lang="ru-RU" b="1" dirty="0" smtClean="0">
                <a:latin typeface="Comic Sans MS" pitchFamily="66" charset="0"/>
              </a:rPr>
              <a:t>Уздечка.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Г. </a:t>
            </a:r>
            <a:r>
              <a:rPr lang="ru-RU" b="1" dirty="0" smtClean="0">
                <a:latin typeface="Comic Sans MS" pitchFamily="66" charset="0"/>
              </a:rPr>
              <a:t>Чепец.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noProof="0" dirty="0" smtClean="0"/>
          </a:p>
        </p:txBody>
      </p:sp>
      <p:pic>
        <p:nvPicPr>
          <p:cNvPr id="3074" name="Picture 2" descr="повязка1"/>
          <p:cNvPicPr>
            <a:picLocks noChangeAspect="1" noChangeArrowheads="1"/>
          </p:cNvPicPr>
          <p:nvPr/>
        </p:nvPicPr>
        <p:blipFill>
          <a:blip r:embed="rId3"/>
          <a:srcRect t="43993" r="81914" b="40791"/>
          <a:stretch>
            <a:fillRect/>
          </a:stretch>
        </p:blipFill>
        <p:spPr bwMode="auto">
          <a:xfrm>
            <a:off x="5572132" y="2143116"/>
            <a:ext cx="3022615" cy="384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643866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6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 Повязка, наложенная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голову, называется:</a:t>
            </a:r>
            <a:endParaRPr lang="ru-RU" sz="3600" b="1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66902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А. К</a:t>
            </a:r>
            <a:r>
              <a:rPr lang="ru-RU" b="1" dirty="0" smtClean="0">
                <a:latin typeface="Comic Sans MS" pitchFamily="66" charset="0"/>
              </a:rPr>
              <a:t>рестообразная.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Б. Ш</a:t>
            </a:r>
            <a:r>
              <a:rPr lang="ru-RU" b="1" dirty="0" smtClean="0">
                <a:latin typeface="Comic Sans MS" pitchFamily="66" charset="0"/>
              </a:rPr>
              <a:t>апочка Гиппократа.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В. </a:t>
            </a:r>
            <a:r>
              <a:rPr lang="ru-RU" b="1" dirty="0" smtClean="0">
                <a:latin typeface="Comic Sans MS" pitchFamily="66" charset="0"/>
              </a:rPr>
              <a:t>Уздечка.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Г. </a:t>
            </a:r>
            <a:r>
              <a:rPr lang="ru-RU" b="1" dirty="0" smtClean="0">
                <a:latin typeface="Comic Sans MS" pitchFamily="66" charset="0"/>
              </a:rPr>
              <a:t>Чепец.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noProof="0" dirty="0" smtClean="0"/>
          </a:p>
        </p:txBody>
      </p:sp>
      <p:pic>
        <p:nvPicPr>
          <p:cNvPr id="5" name="Picture 2" descr="повязка1"/>
          <p:cNvPicPr>
            <a:picLocks noChangeAspect="1" noChangeArrowheads="1"/>
          </p:cNvPicPr>
          <p:nvPr/>
        </p:nvPicPr>
        <p:blipFill>
          <a:blip r:embed="rId3"/>
          <a:srcRect l="8354" t="1396" r="73659" b="83961"/>
          <a:stretch>
            <a:fillRect/>
          </a:stretch>
        </p:blipFill>
        <p:spPr bwMode="auto">
          <a:xfrm>
            <a:off x="5572132" y="2285992"/>
            <a:ext cx="304801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429552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7. Наложенная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нос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повязка называется:</a:t>
            </a:r>
            <a:endParaRPr lang="ru-RU" sz="3600" b="1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719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А. П</a:t>
            </a:r>
            <a:r>
              <a:rPr lang="ru-RU" b="1" dirty="0" smtClean="0">
                <a:latin typeface="Comic Sans MS" pitchFamily="66" charset="0"/>
              </a:rPr>
              <a:t>лащевидная.                         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Б. </a:t>
            </a:r>
            <a:r>
              <a:rPr lang="ru-RU" b="1" dirty="0" err="1" smtClean="0">
                <a:latin typeface="Comic Sans MS" pitchFamily="66" charset="0"/>
              </a:rPr>
              <a:t>П</a:t>
            </a:r>
            <a:r>
              <a:rPr lang="ru-RU" b="1" dirty="0" err="1" smtClean="0">
                <a:latin typeface="Comic Sans MS" pitchFamily="66" charset="0"/>
              </a:rPr>
              <a:t>лющевидная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В. О</a:t>
            </a:r>
            <a:r>
              <a:rPr lang="ru-RU" b="1" dirty="0" smtClean="0">
                <a:latin typeface="Comic Sans MS" pitchFamily="66" charset="0"/>
              </a:rPr>
              <a:t>станавливающая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Г. </a:t>
            </a:r>
            <a:r>
              <a:rPr lang="ru-RU" b="1" dirty="0" err="1" smtClean="0">
                <a:latin typeface="Comic Sans MS" pitchFamily="66" charset="0"/>
              </a:rPr>
              <a:t>П</a:t>
            </a:r>
            <a:r>
              <a:rPr lang="ru-RU" b="1" dirty="0" err="1" smtClean="0">
                <a:latin typeface="Comic Sans MS" pitchFamily="66" charset="0"/>
              </a:rPr>
              <a:t>ращевидная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 descr="повязка1"/>
          <p:cNvPicPr>
            <a:picLocks noChangeAspect="1" noChangeArrowheads="1"/>
          </p:cNvPicPr>
          <p:nvPr/>
        </p:nvPicPr>
        <p:blipFill>
          <a:blip r:embed="rId3"/>
          <a:srcRect l="55688" t="1617" r="26086" b="83551"/>
          <a:stretch>
            <a:fillRect/>
          </a:stretch>
        </p:blipFill>
        <p:spPr bwMode="auto">
          <a:xfrm>
            <a:off x="5500694" y="2071677"/>
            <a:ext cx="3127398" cy="384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500990" cy="1214446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Ответы:      Критерии оценки: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1 – В         «5» – 7 прав. ответов;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2 – А         «4» - 5-6 прав. </a:t>
            </a:r>
            <a:r>
              <a:rPr lang="ru-RU" b="1" dirty="0" smtClean="0"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тветов;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3 – В          «3» – 4 прав. ответа.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4 – Б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5 – А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6 – Г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7 – Г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5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50</TotalTime>
  <Words>267</Words>
  <Application>Microsoft Office PowerPoint</Application>
  <PresentationFormat>Экран (4:3)</PresentationFormat>
  <Paragraphs>54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Тема5</vt:lpstr>
      <vt:lpstr>Тест по теме:  «Первая медицинская помощь при ранениях».</vt:lpstr>
      <vt:lpstr>1.  Как правильно  обработать рану:</vt:lpstr>
      <vt:lpstr>2. К закрытым повреждениям относятся:</vt:lpstr>
      <vt:lpstr> 3. При рваной ране мягких  тканей головы необходимо: </vt:lpstr>
      <vt:lpstr>  4. Повязка, наложенная  на голову, называется:   </vt:lpstr>
      <vt:lpstr>5. Повязка, наложенная  на голову, называется:</vt:lpstr>
      <vt:lpstr>6. Повязка, наложенная  на голову, называется:</vt:lpstr>
      <vt:lpstr>7. Наложенная на нос  повязка называется:</vt:lpstr>
      <vt:lpstr>Ответы:      Критерии оценки: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Larisa</cp:lastModifiedBy>
  <cp:revision>6</cp:revision>
  <dcterms:created xsi:type="dcterms:W3CDTF">2013-02-28T08:34:41Z</dcterms:created>
  <dcterms:modified xsi:type="dcterms:W3CDTF">2013-03-01T12:34:54Z</dcterms:modified>
</cp:coreProperties>
</file>