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68" autoAdjust="0"/>
  </p:normalViewPr>
  <p:slideViewPr>
    <p:cSldViewPr>
      <p:cViewPr varScale="1">
        <p:scale>
          <a:sx n="83" d="100"/>
          <a:sy n="83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F5478-EE23-4BF6-9FCF-7EFB514AD741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C25DF-A061-4F2A-89D9-500A1DF36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928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Основной предмет </a:t>
            </a:r>
            <a:r>
              <a:rPr lang="ru-RU" dirty="0" smtClean="0"/>
              <a:t>ГП – гражданско-правовые </a:t>
            </a:r>
            <a:r>
              <a:rPr lang="ru-RU" b="1" dirty="0" smtClean="0">
                <a:solidFill>
                  <a:srgbClr val="FF0000"/>
                </a:solidFill>
              </a:rPr>
              <a:t>споры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FF0000"/>
                </a:solidFill>
              </a:rPr>
              <a:t>порядок</a:t>
            </a:r>
            <a:r>
              <a:rPr lang="ru-RU" dirty="0" smtClean="0"/>
              <a:t> их разрешения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C25DF-A061-4F2A-89D9-500A1DF362C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136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Суд оценивает полноту, достоверность, допустимость, достаточность, взаимосвязь доказательств.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Процессуальные сроки:</a:t>
            </a:r>
          </a:p>
          <a:p>
            <a:r>
              <a:rPr lang="ru-RU" dirty="0" smtClean="0"/>
              <a:t>Рассмотрение иска – 2 месяца</a:t>
            </a:r>
          </a:p>
          <a:p>
            <a:r>
              <a:rPr lang="ru-RU" dirty="0" smtClean="0"/>
              <a:t>Обжалование решения – 10 дней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C25DF-A061-4F2A-89D9-500A1DF362C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14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C25DF-A061-4F2A-89D9-500A1DF362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Реабилитация репрессированных была осуществлена благодаря деятельности надзорных инстанций.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C25DF-A061-4F2A-89D9-500A1DF362C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315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C25DF-A061-4F2A-89D9-500A1DF362C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924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03373E-908C-48AF-A218-B56AF27294A5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D088C06-CFC0-4498-967D-4F4D2D05D9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Процессуальное право: гражданский и арбитражный процесс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330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Обществознание, 11 класс</a:t>
            </a:r>
          </a:p>
          <a:p>
            <a:r>
              <a:rPr lang="ru-RU" dirty="0" err="1" smtClean="0"/>
              <a:t>Бриченко</a:t>
            </a:r>
            <a:r>
              <a:rPr lang="ru-RU" dirty="0" smtClean="0"/>
              <a:t> Л.В. Учитель высшей категории</a:t>
            </a:r>
          </a:p>
          <a:p>
            <a:r>
              <a:rPr lang="ru-RU" dirty="0" smtClean="0"/>
              <a:t>ГБОУ СОШ №262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Санкт-Петербург</a:t>
            </a:r>
          </a:p>
          <a:p>
            <a:r>
              <a:rPr lang="ru-RU" smtClean="0"/>
              <a:t>2014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101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Сведения об истце и ответчике</a:t>
            </a:r>
          </a:p>
          <a:p>
            <a:r>
              <a:rPr lang="ru-RU" sz="3200" dirty="0" smtClean="0"/>
              <a:t>Предмет иска (требование истца)</a:t>
            </a:r>
          </a:p>
          <a:p>
            <a:r>
              <a:rPr lang="ru-RU" sz="3200" dirty="0" smtClean="0"/>
              <a:t>Основание иска</a:t>
            </a:r>
          </a:p>
          <a:p>
            <a:r>
              <a:rPr lang="ru-RU" sz="3200" dirty="0" smtClean="0"/>
              <a:t>Перечень доказательств</a:t>
            </a:r>
          </a:p>
          <a:p>
            <a:r>
              <a:rPr lang="ru-RU" sz="3200" dirty="0" smtClean="0"/>
              <a:t>Документы 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Исковое заявление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599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568951" cy="4392488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Подготовительная стадия </a:t>
            </a:r>
            <a:r>
              <a:rPr lang="ru-RU" dirty="0" smtClean="0"/>
              <a:t>(проверяется явка сторон, личность явившихся, подтверждение доверия судье, разъяснение прав и обязанностей, рассмотрение ходатайств) </a:t>
            </a:r>
            <a:r>
              <a:rPr lang="ru-RU" b="1" dirty="0" smtClean="0">
                <a:solidFill>
                  <a:schemeClr val="bg1"/>
                </a:solidFill>
              </a:rPr>
              <a:t>все действия фиксируются в протоколе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Рассмотрение дела </a:t>
            </a:r>
            <a:r>
              <a:rPr lang="ru-RU" dirty="0" smtClean="0">
                <a:solidFill>
                  <a:schemeClr val="tx1"/>
                </a:solidFill>
              </a:rPr>
              <a:t>(доклад судьи о сути дела, предложение сторонам мирового соглашения, выступления истца и ответчика, ответы на вопросы, допрос свидетелей, исследование документов,  прения, право на реплику, совещание суда) </a:t>
            </a:r>
            <a:r>
              <a:rPr lang="ru-RU" b="1" dirty="0">
                <a:solidFill>
                  <a:schemeClr val="bg1"/>
                </a:solidFill>
              </a:rPr>
              <a:t>все действия фиксируются в протоколе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Вынесение решения</a:t>
            </a:r>
            <a:r>
              <a:rPr lang="ru-RU" dirty="0" smtClean="0">
                <a:solidFill>
                  <a:schemeClr val="tx1"/>
                </a:solidFill>
              </a:rPr>
              <a:t>, которое должно быть </a:t>
            </a:r>
            <a:r>
              <a:rPr lang="ru-RU" b="1" dirty="0" smtClean="0">
                <a:solidFill>
                  <a:schemeClr val="bg1"/>
                </a:solidFill>
              </a:rPr>
              <a:t>законным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b="1" dirty="0" smtClean="0">
                <a:solidFill>
                  <a:schemeClr val="bg1"/>
                </a:solidFill>
              </a:rPr>
              <a:t>обоснованным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Объявление решения</a:t>
            </a:r>
            <a:r>
              <a:rPr lang="ru-RU" b="1" dirty="0" smtClean="0">
                <a:solidFill>
                  <a:schemeClr val="tx1"/>
                </a:solidFill>
              </a:rPr>
              <a:t>, разъяснение порядка обжалования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судебного разбирательства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066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76872"/>
            <a:ext cx="8856983" cy="44644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Подача жалобы </a:t>
            </a:r>
            <a:r>
              <a:rPr lang="ru-RU" dirty="0" smtClean="0"/>
              <a:t>в кассационную инстанцию в течение 10 дней (судебная коллегия по гражданским делам вышестоящего суда)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Проверка законности </a:t>
            </a:r>
            <a:r>
              <a:rPr lang="ru-RU" dirty="0" smtClean="0"/>
              <a:t>и обоснованности решения</a:t>
            </a:r>
          </a:p>
          <a:p>
            <a:r>
              <a:rPr lang="ru-RU" dirty="0" smtClean="0"/>
              <a:t>Суд кассационной инстанции выносит </a:t>
            </a:r>
            <a:r>
              <a:rPr lang="ru-RU" b="1" dirty="0" smtClean="0">
                <a:solidFill>
                  <a:srgbClr val="FFFF00"/>
                </a:solidFill>
              </a:rPr>
              <a:t>определение</a:t>
            </a:r>
            <a:r>
              <a:rPr lang="ru-RU" dirty="0" smtClean="0"/>
              <a:t>, которое </a:t>
            </a:r>
            <a:r>
              <a:rPr lang="ru-RU" b="1" dirty="0" smtClean="0">
                <a:solidFill>
                  <a:srgbClr val="FFFF00"/>
                </a:solidFill>
              </a:rPr>
              <a:t>вступает в силу немедленно</a:t>
            </a:r>
            <a:r>
              <a:rPr lang="ru-RU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Оставить решение без изменения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Изменить или отменить решение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Направить дело на новое рассмотрение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Принять новое решение</a:t>
            </a:r>
          </a:p>
          <a:p>
            <a:pPr marL="457200" indent="-457200">
              <a:buFont typeface="+mj-lt"/>
              <a:buAutoNum type="alphaLcParenR"/>
            </a:pPr>
            <a:r>
              <a:rPr lang="ru-RU" dirty="0" smtClean="0"/>
              <a:t>Прекратить производство по делу</a:t>
            </a:r>
          </a:p>
          <a:p>
            <a:r>
              <a:rPr lang="ru-RU" dirty="0" smtClean="0"/>
              <a:t>Можно обжаловать решение в порядке надзора в связи с вновь открывшимися обстоятельствами по делу по заявлению или представлению прокурора (надзорная инстанция выносит </a:t>
            </a:r>
            <a:r>
              <a:rPr lang="ru-RU" b="1" dirty="0" smtClean="0">
                <a:solidFill>
                  <a:srgbClr val="FFFF00"/>
                </a:solidFill>
              </a:rPr>
              <a:t>постановление</a:t>
            </a:r>
            <a:r>
              <a:rPr lang="ru-RU" dirty="0" smtClean="0"/>
              <a:t>). </a:t>
            </a:r>
          </a:p>
          <a:p>
            <a:pPr marL="457200" indent="-457200">
              <a:buFont typeface="+mj-lt"/>
              <a:buAutoNum type="alphaLcParenR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Обжалование решения в кассационном порядке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884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5" cy="5229200"/>
          </a:xfrm>
          <a:solidFill>
            <a:schemeClr val="accent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Арбитражные суды рассматривают </a:t>
            </a:r>
            <a:r>
              <a:rPr lang="ru-RU" b="1" dirty="0" smtClean="0">
                <a:solidFill>
                  <a:srgbClr val="FFFF00"/>
                </a:solidFill>
              </a:rPr>
              <a:t>экономические споры</a:t>
            </a:r>
            <a:r>
              <a:rPr lang="ru-RU" dirty="0" smtClean="0"/>
              <a:t>, споры в области бизнеса,  и иные споры </a:t>
            </a:r>
            <a:r>
              <a:rPr lang="ru-RU" b="1" dirty="0" smtClean="0">
                <a:solidFill>
                  <a:srgbClr val="FFFF00"/>
                </a:solidFill>
              </a:rPr>
              <a:t>между юридическими лицами и предпринимателями </a:t>
            </a:r>
            <a:r>
              <a:rPr lang="ru-RU" dirty="0" smtClean="0"/>
              <a:t>(ПБОЮЛ), дела о банкротстве</a:t>
            </a:r>
          </a:p>
          <a:p>
            <a:r>
              <a:rPr lang="ru-RU" dirty="0" smtClean="0"/>
              <a:t>Срок обжалования решения суда составляет </a:t>
            </a:r>
            <a:r>
              <a:rPr lang="ru-RU" b="1" dirty="0" smtClean="0">
                <a:solidFill>
                  <a:srgbClr val="FFFF00"/>
                </a:solidFill>
              </a:rPr>
              <a:t>один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месяц</a:t>
            </a:r>
          </a:p>
          <a:p>
            <a:r>
              <a:rPr lang="ru-RU" dirty="0" smtClean="0"/>
              <a:t>В апелляционной инстанции  (апелляционный суд) дело </a:t>
            </a:r>
            <a:r>
              <a:rPr lang="ru-RU" b="1" dirty="0" smtClean="0">
                <a:solidFill>
                  <a:srgbClr val="FFFF00"/>
                </a:solidFill>
              </a:rPr>
              <a:t>рассматривается повторно</a:t>
            </a:r>
            <a:r>
              <a:rPr lang="ru-RU" dirty="0" smtClean="0"/>
              <a:t>, постановление апелляционного суда вступает в силу </a:t>
            </a:r>
            <a:r>
              <a:rPr lang="ru-RU" b="1" dirty="0" smtClean="0">
                <a:solidFill>
                  <a:srgbClr val="FFFF00"/>
                </a:solidFill>
              </a:rPr>
              <a:t>немедленно</a:t>
            </a:r>
          </a:p>
          <a:p>
            <a:r>
              <a:rPr lang="ru-RU" dirty="0" smtClean="0"/>
              <a:t>Постановление </a:t>
            </a:r>
            <a:r>
              <a:rPr lang="ru-RU" dirty="0"/>
              <a:t>апелляционного </a:t>
            </a:r>
            <a:r>
              <a:rPr lang="ru-RU" dirty="0" smtClean="0"/>
              <a:t>суда может быть обжаловано в кассационную инстанцию (</a:t>
            </a:r>
            <a:r>
              <a:rPr lang="ru-RU" b="1" dirty="0" smtClean="0">
                <a:solidFill>
                  <a:srgbClr val="FFFF00"/>
                </a:solidFill>
              </a:rPr>
              <a:t>окружной федеральный суд</a:t>
            </a:r>
            <a:r>
              <a:rPr lang="ru-RU" dirty="0" smtClean="0"/>
              <a:t>) в течение </a:t>
            </a:r>
            <a:r>
              <a:rPr lang="ru-RU" b="1" dirty="0" smtClean="0">
                <a:solidFill>
                  <a:srgbClr val="FFFF00"/>
                </a:solidFill>
              </a:rPr>
              <a:t>двух месяцев</a:t>
            </a:r>
            <a:r>
              <a:rPr lang="ru-RU" dirty="0" smtClean="0"/>
              <a:t>. Эти инстанции рассматривают </a:t>
            </a:r>
            <a:r>
              <a:rPr lang="ru-RU" b="1" dirty="0" smtClean="0">
                <a:solidFill>
                  <a:srgbClr val="FFFF00"/>
                </a:solidFill>
              </a:rPr>
              <a:t>законность и обоснованность </a:t>
            </a:r>
            <a:r>
              <a:rPr lang="ru-RU" dirty="0" smtClean="0"/>
              <a:t>решения</a:t>
            </a:r>
          </a:p>
          <a:p>
            <a:r>
              <a:rPr lang="ru-RU" dirty="0" smtClean="0"/>
              <a:t>Обжалование в порядке надзора осуществляет </a:t>
            </a:r>
            <a:r>
              <a:rPr lang="ru-RU" b="1" dirty="0" smtClean="0">
                <a:solidFill>
                  <a:srgbClr val="FFFF00"/>
                </a:solidFill>
              </a:rPr>
              <a:t>Высший Арбитражный Суд</a:t>
            </a:r>
            <a:r>
              <a:rPr lang="ru-RU" dirty="0" smtClean="0"/>
              <a:t> (ВАС) в течение </a:t>
            </a:r>
            <a:r>
              <a:rPr lang="ru-RU" b="1" dirty="0" smtClean="0">
                <a:solidFill>
                  <a:srgbClr val="FFFF00"/>
                </a:solidFill>
              </a:rPr>
              <a:t>трех месяцев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Специфика арбитражного процесса (АПК)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636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вступления решения суда в законную силу истец получает </a:t>
            </a:r>
            <a:r>
              <a:rPr lang="ru-RU" b="1" dirty="0" smtClean="0">
                <a:solidFill>
                  <a:srgbClr val="FFFF00"/>
                </a:solidFill>
              </a:rPr>
              <a:t>исполнительный лист </a:t>
            </a:r>
            <a:r>
              <a:rPr lang="ru-RU" dirty="0" smtClean="0"/>
              <a:t>– распоряжение об исполнении решения</a:t>
            </a:r>
          </a:p>
          <a:p>
            <a:r>
              <a:rPr lang="ru-RU" dirty="0" smtClean="0"/>
              <a:t>Истец вправе передать исполнительный лист в </a:t>
            </a:r>
            <a:r>
              <a:rPr lang="ru-RU" b="1" dirty="0" smtClean="0">
                <a:solidFill>
                  <a:srgbClr val="FFFF00"/>
                </a:solidFill>
              </a:rPr>
              <a:t>службу судебных приставов</a:t>
            </a:r>
          </a:p>
          <a:p>
            <a:r>
              <a:rPr lang="ru-RU" dirty="0" smtClean="0"/>
              <a:t>Начинается </a:t>
            </a:r>
            <a:r>
              <a:rPr lang="ru-RU" b="1" dirty="0" smtClean="0">
                <a:solidFill>
                  <a:srgbClr val="FFFF00"/>
                </a:solidFill>
              </a:rPr>
              <a:t>исполнительное производство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Исполнение судебных решений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687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76872"/>
            <a:ext cx="8568951" cy="439248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Регламентирует порядок реализации и защиты материального права</a:t>
            </a:r>
          </a:p>
          <a:p>
            <a:r>
              <a:rPr lang="ru-RU" sz="2800" dirty="0" smtClean="0"/>
              <a:t>Представляет собой  упорядоченную (алгоритмизированную) последовательность действий по рассмотрению и разрешению правовых коллизий (дел)</a:t>
            </a:r>
          </a:p>
          <a:p>
            <a:r>
              <a:rPr lang="ru-RU" sz="2800" dirty="0" smtClean="0"/>
              <a:t>Является основой для осуществления правосудия, то есть установления истины</a:t>
            </a:r>
          </a:p>
          <a:p>
            <a:r>
              <a:rPr lang="ru-RU" sz="2800" dirty="0" smtClean="0"/>
              <a:t>Регулирует судопроизводство – процесс рассмотрения дел в суде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процессуального права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728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права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Материальное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Конституционное</a:t>
            </a:r>
          </a:p>
          <a:p>
            <a:r>
              <a:rPr lang="ru-RU" dirty="0" smtClean="0"/>
              <a:t>Гражданское</a:t>
            </a:r>
          </a:p>
          <a:p>
            <a:r>
              <a:rPr lang="ru-RU" dirty="0" smtClean="0"/>
              <a:t>Семейное</a:t>
            </a:r>
          </a:p>
          <a:p>
            <a:r>
              <a:rPr lang="ru-RU" dirty="0" smtClean="0"/>
              <a:t>Трудовое</a:t>
            </a:r>
          </a:p>
          <a:p>
            <a:r>
              <a:rPr lang="ru-RU" dirty="0" smtClean="0"/>
              <a:t>Экологическое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Процессуальное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Гражданское процессуальное право</a:t>
            </a:r>
          </a:p>
          <a:p>
            <a:r>
              <a:rPr lang="ru-RU" dirty="0" smtClean="0"/>
              <a:t>Уголовно-процессуальное право</a:t>
            </a:r>
          </a:p>
          <a:p>
            <a:r>
              <a:rPr lang="ru-RU" dirty="0" smtClean="0"/>
              <a:t>Административный процесс</a:t>
            </a:r>
          </a:p>
          <a:p>
            <a:r>
              <a:rPr lang="ru-RU" dirty="0" smtClean="0"/>
              <a:t>Конституционное судопроизводство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724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1" y="1700808"/>
            <a:ext cx="4320480" cy="49685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Конституция РФ (ст.46)</a:t>
            </a:r>
          </a:p>
          <a:p>
            <a:r>
              <a:rPr lang="ru-RU" sz="3200" dirty="0" smtClean="0"/>
              <a:t>ГПК, АПК, УПК и пр.</a:t>
            </a:r>
          </a:p>
          <a:p>
            <a:r>
              <a:rPr lang="ru-RU" sz="3200" dirty="0" smtClean="0"/>
              <a:t>ФЗ «Об исполнительном производстве»</a:t>
            </a:r>
          </a:p>
          <a:p>
            <a:r>
              <a:rPr lang="ru-RU" sz="3200" dirty="0" smtClean="0"/>
              <a:t>ФЗ «О судебных приставах»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255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1" y="1628800"/>
            <a:ext cx="5616623" cy="504056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Право на обращение в суд – неотчуждаемое и  неограниченное право</a:t>
            </a:r>
          </a:p>
          <a:p>
            <a:r>
              <a:rPr lang="ru-RU" dirty="0" smtClean="0"/>
              <a:t>Равенство всех перед законом и судом</a:t>
            </a:r>
          </a:p>
          <a:p>
            <a:r>
              <a:rPr lang="ru-RU" dirty="0" smtClean="0"/>
              <a:t>Независимость суда при осуществлении правосудия</a:t>
            </a:r>
          </a:p>
          <a:p>
            <a:r>
              <a:rPr lang="ru-RU" dirty="0" smtClean="0"/>
              <a:t>Гласность и открытость  судебного разбирательства</a:t>
            </a:r>
          </a:p>
          <a:p>
            <a:r>
              <a:rPr lang="ru-RU" dirty="0" smtClean="0"/>
              <a:t>Состязательность и равноправие сторон</a:t>
            </a:r>
          </a:p>
          <a:p>
            <a:r>
              <a:rPr lang="ru-RU" dirty="0" smtClean="0"/>
              <a:t>Обязательность судебных постановлений</a:t>
            </a:r>
          </a:p>
          <a:p>
            <a:r>
              <a:rPr lang="ru-RU" dirty="0" smtClean="0"/>
              <a:t>Возможность обжалования постановлений любого суда, кроме Верховного Суда РФ и Европейского суда по правам человека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гражданского процесса (ГП)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8149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00808"/>
            <a:ext cx="4896543" cy="50405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Исковые дела по гражданским спорам </a:t>
            </a:r>
            <a:r>
              <a:rPr lang="ru-RU" dirty="0" smtClean="0"/>
              <a:t>(гражданским,  </a:t>
            </a:r>
            <a:r>
              <a:rPr lang="ru-RU" dirty="0"/>
              <a:t>с</a:t>
            </a:r>
            <a:r>
              <a:rPr lang="ru-RU" dirty="0" smtClean="0"/>
              <a:t>емейным, трудовым, жилищным, экологическим)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Дела, требующие немедленного решения </a:t>
            </a:r>
            <a:r>
              <a:rPr lang="ru-RU" dirty="0" smtClean="0"/>
              <a:t>без судебного разбирательства – судебного приказа (по взысканию алиментов)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Дела публичного характера </a:t>
            </a:r>
            <a:r>
              <a:rPr lang="ru-RU" dirty="0" smtClean="0">
                <a:solidFill>
                  <a:schemeClr val="tx1"/>
                </a:solidFill>
              </a:rPr>
              <a:t>(защита избирательных прав, оспаривание решений)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Дела особого производства </a:t>
            </a:r>
            <a:r>
              <a:rPr lang="ru-RU" dirty="0" smtClean="0">
                <a:solidFill>
                  <a:schemeClr val="tx1"/>
                </a:solidFill>
              </a:rPr>
              <a:t>(установление юридических фактов родства, смерти, недееспособности, безвестного отсутствия и др.)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дел (ГПК, ст.22)</a:t>
            </a:r>
            <a:endParaRPr lang="ru-RU" dirty="0"/>
          </a:p>
        </p:txBody>
      </p:sp>
      <p:sp>
        <p:nvSpPr>
          <p:cNvPr id="4" name="Нашивка 3"/>
          <p:cNvSpPr/>
          <p:nvPr/>
        </p:nvSpPr>
        <p:spPr>
          <a:xfrm>
            <a:off x="4788024" y="1484784"/>
            <a:ext cx="2088232" cy="48927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6876256" y="2276872"/>
            <a:ext cx="2016224" cy="374441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76256" y="3356992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Рассматривают суды </a:t>
            </a:r>
          </a:p>
          <a:p>
            <a:pPr algn="ctr"/>
            <a:r>
              <a:rPr lang="ru-RU" sz="2000" b="1" dirty="0" smtClean="0"/>
              <a:t>общей юрисдикции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79831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Куда обращаться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351772" y="3305765"/>
            <a:ext cx="4092980" cy="720080"/>
          </a:xfrm>
          <a:prstGeom prst="homePlat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374900" y="2107138"/>
            <a:ext cx="4069851" cy="821704"/>
          </a:xfrm>
          <a:prstGeom prst="homePlate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 rot="10800000">
            <a:off x="4444752" y="3305765"/>
            <a:ext cx="4031049" cy="720080"/>
          </a:xfrm>
          <a:prstGeom prst="homePlat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 rot="10800000">
            <a:off x="4444752" y="4581128"/>
            <a:ext cx="4031049" cy="720080"/>
          </a:xfrm>
          <a:prstGeom prst="homePlat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351772" y="4581128"/>
            <a:ext cx="4092980" cy="720080"/>
          </a:xfrm>
          <a:prstGeom prst="homePlat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иугольник 9"/>
          <p:cNvSpPr/>
          <p:nvPr/>
        </p:nvSpPr>
        <p:spPr>
          <a:xfrm>
            <a:off x="337650" y="5805265"/>
            <a:ext cx="4121224" cy="720080"/>
          </a:xfrm>
          <a:prstGeom prst="homePlat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 rot="10800000">
            <a:off x="4444752" y="5805265"/>
            <a:ext cx="4031049" cy="720080"/>
          </a:xfrm>
          <a:prstGeom prst="homePlat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иугольник 11"/>
          <p:cNvSpPr/>
          <p:nvPr/>
        </p:nvSpPr>
        <p:spPr>
          <a:xfrm rot="10800000">
            <a:off x="4444750" y="2107138"/>
            <a:ext cx="4031049" cy="821704"/>
          </a:xfrm>
          <a:prstGeom prst="homePlat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17995" y="228251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</a:t>
            </a:r>
            <a:r>
              <a:rPr lang="ru-RU" b="1" dirty="0" smtClean="0"/>
              <a:t>ск к гражданину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219482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Суд по месту жительства ответчика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91952" y="348113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Иск к юридическому лицу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32040" y="334263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Суд по месту нахождения юридического лица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57106" y="475650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Иск об алиментах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32040" y="461800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Суд по месту жительства истца или ответчика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17995" y="598063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Иск о недвижимости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07880" y="584678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Суд по месту нахождения 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382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Участники гражданского процесса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4248472" cy="6397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Лица, участвующие в деле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79512" y="2420888"/>
            <a:ext cx="4351993" cy="2448272"/>
          </a:xfrm>
        </p:spPr>
        <p:txBody>
          <a:bodyPr>
            <a:normAutofit fontScale="85000" lnSpcReduction="20000"/>
          </a:bodyPr>
          <a:lstStyle/>
          <a:p>
            <a:r>
              <a:rPr lang="ru-RU" sz="3200" b="1" dirty="0" smtClean="0"/>
              <a:t>Истец</a:t>
            </a:r>
          </a:p>
          <a:p>
            <a:r>
              <a:rPr lang="ru-RU" sz="3200" b="1" dirty="0" smtClean="0"/>
              <a:t>Ответчик </a:t>
            </a:r>
          </a:p>
          <a:p>
            <a:r>
              <a:rPr lang="ru-RU" sz="3200" b="1" dirty="0" smtClean="0"/>
              <a:t>Третьи лица (адвокат)</a:t>
            </a:r>
          </a:p>
          <a:p>
            <a:r>
              <a:rPr lang="ru-RU" sz="3200" b="1" dirty="0" smtClean="0"/>
              <a:t>Прокурор (обвинение)</a:t>
            </a:r>
          </a:p>
          <a:p>
            <a:r>
              <a:rPr lang="ru-RU" sz="3200" b="1" dirty="0" smtClean="0"/>
              <a:t>Представители недееспособных лиц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328864" cy="6397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Лица, способствующие правосудию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4" y="2492896"/>
            <a:ext cx="4247455" cy="244827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Свидетели</a:t>
            </a:r>
          </a:p>
          <a:p>
            <a:r>
              <a:rPr lang="ru-RU" sz="2800" dirty="0" smtClean="0"/>
              <a:t>Эксперты</a:t>
            </a:r>
          </a:p>
          <a:p>
            <a:r>
              <a:rPr lang="ru-RU" sz="2800" dirty="0" smtClean="0"/>
              <a:t>Переводчики</a:t>
            </a:r>
          </a:p>
          <a:p>
            <a:r>
              <a:rPr lang="ru-RU" sz="2800" dirty="0" smtClean="0"/>
              <a:t>Специалисты</a:t>
            </a:r>
          </a:p>
          <a:p>
            <a:r>
              <a:rPr lang="ru-RU" sz="2800" dirty="0" smtClean="0"/>
              <a:t>Консультанты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869160"/>
            <a:ext cx="4320480" cy="1631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Процессуальные права:  Знакомиться с материалами дела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Заявлять ходатайства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Представлять доказательства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Обжаловать решения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2392" y="4869160"/>
            <a:ext cx="4320480" cy="1631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Процессуальные права и обязанности:  давать показания 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Являться по вызову суда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Говорить только правду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Отвечать за дачу ложных показаний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78609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12968" cy="1506496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Доказательства и доказывание – процессуальные средства установления истины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3822192" cy="6397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Виды доказательств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2708920"/>
            <a:ext cx="3820055" cy="3417243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Объяснения</a:t>
            </a:r>
          </a:p>
          <a:p>
            <a:r>
              <a:rPr lang="ru-RU" sz="2400" dirty="0" smtClean="0"/>
              <a:t>Свидетельские показания</a:t>
            </a:r>
          </a:p>
          <a:p>
            <a:r>
              <a:rPr lang="ru-RU" sz="2400" dirty="0" smtClean="0"/>
              <a:t>Письменные доказательства</a:t>
            </a:r>
          </a:p>
          <a:p>
            <a:r>
              <a:rPr lang="ru-RU" sz="2400" dirty="0" smtClean="0"/>
              <a:t>Вещественные доказательства</a:t>
            </a:r>
          </a:p>
          <a:p>
            <a:r>
              <a:rPr lang="ru-RU" sz="2400" dirty="0" smtClean="0"/>
              <a:t>Аудио- и видеозаписи</a:t>
            </a:r>
          </a:p>
          <a:p>
            <a:r>
              <a:rPr lang="ru-RU" sz="2400" dirty="0" smtClean="0"/>
              <a:t>Заключение эксперта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2060848"/>
            <a:ext cx="3822192" cy="6397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Судопроизводство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2708920"/>
            <a:ext cx="4464496" cy="381642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Подача искового заявления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Возбуждение судопроизводства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Подготовка дела к судебному разбирательству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Разбирательство в суде</a:t>
            </a:r>
            <a:endParaRPr lang="ru-RU" sz="2400" dirty="0"/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Вынесение и объявление решения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dirty="0" smtClean="0"/>
              <a:t>Выдача исполнительного листа</a:t>
            </a:r>
          </a:p>
          <a:p>
            <a:pPr marL="457200" indent="-457200">
              <a:buFont typeface="+mj-lt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3241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279</TotalTime>
  <Words>755</Words>
  <Application>Microsoft Office PowerPoint</Application>
  <PresentationFormat>Экран (4:3)</PresentationFormat>
  <Paragraphs>137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Процессуальное право: гражданский и арбитражный процесс</vt:lpstr>
      <vt:lpstr>Функции процессуального права</vt:lpstr>
      <vt:lpstr>Система права</vt:lpstr>
      <vt:lpstr>Нормативная база</vt:lpstr>
      <vt:lpstr>Основные принципы гражданского процесса (ГП)</vt:lpstr>
      <vt:lpstr>Виды дел (ГПК, ст.22)</vt:lpstr>
      <vt:lpstr>Куда обращаться</vt:lpstr>
      <vt:lpstr>Участники гражданского процесса</vt:lpstr>
      <vt:lpstr>Доказательства и доказывание – процессуальные средства установления истины</vt:lpstr>
      <vt:lpstr>Исковое заявление</vt:lpstr>
      <vt:lpstr>Стадии судебного разбирательства</vt:lpstr>
      <vt:lpstr>Обжалование решения в кассационном порядке</vt:lpstr>
      <vt:lpstr>Специфика арбитражного процесса (АПК)</vt:lpstr>
      <vt:lpstr>Исполнение судебных решений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Процессуальное право: гражданский и арбитражный процесс</dc:title>
  <dc:creator>Larisa</dc:creator>
  <cp:lastModifiedBy>1</cp:lastModifiedBy>
  <cp:revision>27</cp:revision>
  <dcterms:created xsi:type="dcterms:W3CDTF">2013-05-17T15:52:50Z</dcterms:created>
  <dcterms:modified xsi:type="dcterms:W3CDTF">2014-06-17T11:31:38Z</dcterms:modified>
</cp:coreProperties>
</file>