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74" r:id="rId7"/>
    <p:sldId id="260" r:id="rId8"/>
    <p:sldId id="261" r:id="rId9"/>
    <p:sldId id="268" r:id="rId10"/>
    <p:sldId id="269" r:id="rId11"/>
    <p:sldId id="262" r:id="rId12"/>
    <p:sldId id="263" r:id="rId13"/>
    <p:sldId id="275" r:id="rId14"/>
    <p:sldId id="270" r:id="rId15"/>
    <p:sldId id="271" r:id="rId16"/>
    <p:sldId id="26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3BD95-90F2-4BED-8151-118A152FBAC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734447F-CADB-4082-83EE-BD6E87F13AF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воспринимать</a:t>
          </a:r>
        </a:p>
        <a:p>
          <a:r>
            <a:rPr lang="ru-RU" dirty="0" smtClean="0"/>
            <a:t>прекрасное</a:t>
          </a:r>
          <a:endParaRPr lang="ru-RU" dirty="0"/>
        </a:p>
      </dgm:t>
    </dgm:pt>
    <dgm:pt modelId="{98BA26AA-1179-463B-92F6-B70DAD04AB97}" type="parTrans" cxnId="{99D94FE8-4BCB-4F73-AF31-FA98D06CDF72}">
      <dgm:prSet/>
      <dgm:spPr/>
      <dgm:t>
        <a:bodyPr/>
        <a:lstStyle/>
        <a:p>
          <a:endParaRPr lang="ru-RU"/>
        </a:p>
      </dgm:t>
    </dgm:pt>
    <dgm:pt modelId="{4564C114-E432-432B-BFB2-BFB2FEAB1647}" type="sibTrans" cxnId="{99D94FE8-4BCB-4F73-AF31-FA98D06CDF72}">
      <dgm:prSet/>
      <dgm:spPr/>
      <dgm:t>
        <a:bodyPr/>
        <a:lstStyle/>
        <a:p>
          <a:endParaRPr lang="ru-RU"/>
        </a:p>
      </dgm:t>
    </dgm:pt>
    <dgm:pt modelId="{0CCBCE0F-E941-46C3-B0F6-72A1284E9EA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Воспитывается в человеке</a:t>
          </a:r>
          <a:endParaRPr lang="ru-RU" dirty="0"/>
        </a:p>
      </dgm:t>
    </dgm:pt>
    <dgm:pt modelId="{F62725FB-FF21-44B6-8E1C-25870079B570}" type="parTrans" cxnId="{83BA2B82-5CD3-4FBE-BFE6-849664CBD1E5}">
      <dgm:prSet/>
      <dgm:spPr/>
      <dgm:t>
        <a:bodyPr/>
        <a:lstStyle/>
        <a:p>
          <a:endParaRPr lang="ru-RU"/>
        </a:p>
      </dgm:t>
    </dgm:pt>
    <dgm:pt modelId="{40559AA9-0EAB-475F-B1C6-CA16285D4C9B}" type="sibTrans" cxnId="{83BA2B82-5CD3-4FBE-BFE6-849664CBD1E5}">
      <dgm:prSet/>
      <dgm:spPr/>
      <dgm:t>
        <a:bodyPr/>
        <a:lstStyle/>
        <a:p>
          <a:endParaRPr lang="ru-RU"/>
        </a:p>
      </dgm:t>
    </dgm:pt>
    <dgm:pt modelId="{04445AB7-1BD4-4F48-AB46-F1D019EB19F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Необходимый компонент развитой личности</a:t>
          </a:r>
          <a:endParaRPr lang="ru-RU" dirty="0"/>
        </a:p>
      </dgm:t>
    </dgm:pt>
    <dgm:pt modelId="{BDF183C1-E1EF-45AC-B4B4-20D6B6759CFB}" type="parTrans" cxnId="{F6DFC1DB-EE94-43AC-B4B9-8C196A2E3920}">
      <dgm:prSet/>
      <dgm:spPr/>
      <dgm:t>
        <a:bodyPr/>
        <a:lstStyle/>
        <a:p>
          <a:endParaRPr lang="ru-RU"/>
        </a:p>
      </dgm:t>
    </dgm:pt>
    <dgm:pt modelId="{F5AA78F0-704A-4F8E-88BD-055F974459CF}" type="sibTrans" cxnId="{F6DFC1DB-EE94-43AC-B4B9-8C196A2E3920}">
      <dgm:prSet/>
      <dgm:spPr/>
      <dgm:t>
        <a:bodyPr/>
        <a:lstStyle/>
        <a:p>
          <a:endParaRPr lang="ru-RU"/>
        </a:p>
      </dgm:t>
    </dgm:pt>
    <dgm:pt modelId="{44829138-5166-42DD-A196-E7CFA5C366CF}" type="pres">
      <dgm:prSet presAssocID="{4313BD95-90F2-4BED-8151-118A152FBAC5}" presName="Name0" presStyleCnt="0">
        <dgm:presLayoutVars>
          <dgm:dir/>
          <dgm:resizeHandles val="exact"/>
        </dgm:presLayoutVars>
      </dgm:prSet>
      <dgm:spPr/>
    </dgm:pt>
    <dgm:pt modelId="{41419056-E6DC-456C-9EEE-A20A0F22E327}" type="pres">
      <dgm:prSet presAssocID="{4313BD95-90F2-4BED-8151-118A152FBAC5}" presName="bkgdShp" presStyleLbl="alignAccFollowNode1" presStyleIdx="0" presStyleCnt="1" custLinFactNeighborX="-2344" custLinFactNeighborY="-93751"/>
      <dgm:spPr/>
    </dgm:pt>
    <dgm:pt modelId="{C781F8C2-0F85-4166-8DB9-D7F50135060A}" type="pres">
      <dgm:prSet presAssocID="{4313BD95-90F2-4BED-8151-118A152FBAC5}" presName="linComp" presStyleCnt="0"/>
      <dgm:spPr/>
    </dgm:pt>
    <dgm:pt modelId="{FB72281B-BA93-48C8-BE8D-588B584EA51E}" type="pres">
      <dgm:prSet presAssocID="{A734447F-CADB-4082-83EE-BD6E87F13AFE}" presName="compNode" presStyleCnt="0"/>
      <dgm:spPr/>
    </dgm:pt>
    <dgm:pt modelId="{CC9B5E5F-8165-41BC-889D-6E9CF5A06280}" type="pres">
      <dgm:prSet presAssocID="{A734447F-CADB-4082-83EE-BD6E87F13AFE}" presName="node" presStyleLbl="node1" presStyleIdx="0" presStyleCnt="3" custLinFactNeighborX="-2234" custLinFactNeighborY="1279">
        <dgm:presLayoutVars>
          <dgm:bulletEnabled val="1"/>
        </dgm:presLayoutVars>
      </dgm:prSet>
      <dgm:spPr/>
    </dgm:pt>
    <dgm:pt modelId="{6B672BA3-A77F-4D43-8CBC-0275F086354D}" type="pres">
      <dgm:prSet presAssocID="{A734447F-CADB-4082-83EE-BD6E87F13AFE}" presName="invisiNode" presStyleLbl="node1" presStyleIdx="0" presStyleCnt="3"/>
      <dgm:spPr/>
    </dgm:pt>
    <dgm:pt modelId="{DE9DA7C7-AF96-4DEA-9378-CEDF2745E331}" type="pres">
      <dgm:prSet presAssocID="{A734447F-CADB-4082-83EE-BD6E87F13AFE}" presName="imagNode" presStyleLbl="fgImgPlace1" presStyleIdx="0" presStyleCnt="3" custScaleX="551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29687C-8B62-491B-9589-E4597E16BCEC}" type="pres">
      <dgm:prSet presAssocID="{4564C114-E432-432B-BFB2-BFB2FEAB1647}" presName="sibTrans" presStyleLbl="sibTrans2D1" presStyleIdx="0" presStyleCnt="0"/>
      <dgm:spPr/>
    </dgm:pt>
    <dgm:pt modelId="{840D4BB2-9649-4715-8648-1C329144AFCB}" type="pres">
      <dgm:prSet presAssocID="{0CCBCE0F-E941-46C3-B0F6-72A1284E9EAC}" presName="compNode" presStyleCnt="0"/>
      <dgm:spPr/>
    </dgm:pt>
    <dgm:pt modelId="{77DE6CE7-38FE-4494-B5A5-42E85F538973}" type="pres">
      <dgm:prSet presAssocID="{0CCBCE0F-E941-46C3-B0F6-72A1284E9E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70119-EDAD-4FCE-AA23-22770F1907B9}" type="pres">
      <dgm:prSet presAssocID="{0CCBCE0F-E941-46C3-B0F6-72A1284E9EAC}" presName="invisiNode" presStyleLbl="node1" presStyleIdx="1" presStyleCnt="3"/>
      <dgm:spPr/>
    </dgm:pt>
    <dgm:pt modelId="{51DDFB47-0C7D-43B4-B707-ACA78696A5B6}" type="pres">
      <dgm:prSet presAssocID="{0CCBCE0F-E941-46C3-B0F6-72A1284E9EAC}" presName="imagNode" presStyleLbl="fgImgPlace1" presStyleIdx="1" presStyleCnt="3" custScaleX="531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9E44E3-7720-4BE4-8DF9-1F6D9FAE2F6D}" type="pres">
      <dgm:prSet presAssocID="{40559AA9-0EAB-475F-B1C6-CA16285D4C9B}" presName="sibTrans" presStyleLbl="sibTrans2D1" presStyleIdx="0" presStyleCnt="0"/>
      <dgm:spPr/>
    </dgm:pt>
    <dgm:pt modelId="{71DCD74F-D89F-434F-AB79-F68528F39A3C}" type="pres">
      <dgm:prSet presAssocID="{04445AB7-1BD4-4F48-AB46-F1D019EB19FC}" presName="compNode" presStyleCnt="0"/>
      <dgm:spPr/>
    </dgm:pt>
    <dgm:pt modelId="{25CC34C5-4148-4C6B-9B0B-6624E12F7176}" type="pres">
      <dgm:prSet presAssocID="{04445AB7-1BD4-4F48-AB46-F1D019EB19FC}" presName="node" presStyleLbl="node1" presStyleIdx="2" presStyleCnt="3" custScaleY="97326" custLinFactNeighborX="75" custLinFactNeighborY="-1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D13B-4B07-4169-B2E0-603E2A60EE47}" type="pres">
      <dgm:prSet presAssocID="{04445AB7-1BD4-4F48-AB46-F1D019EB19FC}" presName="invisiNode" presStyleLbl="node1" presStyleIdx="2" presStyleCnt="3"/>
      <dgm:spPr/>
    </dgm:pt>
    <dgm:pt modelId="{AE4026C5-A276-4591-9DCD-3AA086462E36}" type="pres">
      <dgm:prSet presAssocID="{04445AB7-1BD4-4F48-AB46-F1D019EB19FC}" presName="imagNode" presStyleLbl="fgImgPlace1" presStyleIdx="2" presStyleCnt="3" custScaleX="85856" custScaleY="9375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6DFC1DB-EE94-43AC-B4B9-8C196A2E3920}" srcId="{4313BD95-90F2-4BED-8151-118A152FBAC5}" destId="{04445AB7-1BD4-4F48-AB46-F1D019EB19FC}" srcOrd="2" destOrd="0" parTransId="{BDF183C1-E1EF-45AC-B4B4-20D6B6759CFB}" sibTransId="{F5AA78F0-704A-4F8E-88BD-055F974459CF}"/>
    <dgm:cxn modelId="{F8630FD6-5655-48A0-A80C-8141FD7D914A}" type="presOf" srcId="{0CCBCE0F-E941-46C3-B0F6-72A1284E9EAC}" destId="{77DE6CE7-38FE-4494-B5A5-42E85F538973}" srcOrd="0" destOrd="0" presId="urn:microsoft.com/office/officeart/2005/8/layout/pList2"/>
    <dgm:cxn modelId="{EBDD7868-42E0-405A-B5A9-A299D5832DB8}" type="presOf" srcId="{04445AB7-1BD4-4F48-AB46-F1D019EB19FC}" destId="{25CC34C5-4148-4C6B-9B0B-6624E12F7176}" srcOrd="0" destOrd="0" presId="urn:microsoft.com/office/officeart/2005/8/layout/pList2"/>
    <dgm:cxn modelId="{EA3E99ED-E0F0-4F28-9A0C-A4D34CCC7B3A}" type="presOf" srcId="{4313BD95-90F2-4BED-8151-118A152FBAC5}" destId="{44829138-5166-42DD-A196-E7CFA5C366CF}" srcOrd="0" destOrd="0" presId="urn:microsoft.com/office/officeart/2005/8/layout/pList2"/>
    <dgm:cxn modelId="{83BA2B82-5CD3-4FBE-BFE6-849664CBD1E5}" srcId="{4313BD95-90F2-4BED-8151-118A152FBAC5}" destId="{0CCBCE0F-E941-46C3-B0F6-72A1284E9EAC}" srcOrd="1" destOrd="0" parTransId="{F62725FB-FF21-44B6-8E1C-25870079B570}" sibTransId="{40559AA9-0EAB-475F-B1C6-CA16285D4C9B}"/>
    <dgm:cxn modelId="{83FD2FF6-5168-4395-A78E-A956846F1386}" type="presOf" srcId="{A734447F-CADB-4082-83EE-BD6E87F13AFE}" destId="{CC9B5E5F-8165-41BC-889D-6E9CF5A06280}" srcOrd="0" destOrd="0" presId="urn:microsoft.com/office/officeart/2005/8/layout/pList2"/>
    <dgm:cxn modelId="{7247063B-E171-4D76-913A-81DCF7202197}" type="presOf" srcId="{4564C114-E432-432B-BFB2-BFB2FEAB1647}" destId="{BE29687C-8B62-491B-9589-E4597E16BCEC}" srcOrd="0" destOrd="0" presId="urn:microsoft.com/office/officeart/2005/8/layout/pList2"/>
    <dgm:cxn modelId="{71574AFE-72E9-4904-A9D7-121FCAA19FD2}" type="presOf" srcId="{40559AA9-0EAB-475F-B1C6-CA16285D4C9B}" destId="{C59E44E3-7720-4BE4-8DF9-1F6D9FAE2F6D}" srcOrd="0" destOrd="0" presId="urn:microsoft.com/office/officeart/2005/8/layout/pList2"/>
    <dgm:cxn modelId="{99D94FE8-4BCB-4F73-AF31-FA98D06CDF72}" srcId="{4313BD95-90F2-4BED-8151-118A152FBAC5}" destId="{A734447F-CADB-4082-83EE-BD6E87F13AFE}" srcOrd="0" destOrd="0" parTransId="{98BA26AA-1179-463B-92F6-B70DAD04AB97}" sibTransId="{4564C114-E432-432B-BFB2-BFB2FEAB1647}"/>
    <dgm:cxn modelId="{2E6B77AC-C983-4095-8AF5-73E78FEC4BF2}" type="presParOf" srcId="{44829138-5166-42DD-A196-E7CFA5C366CF}" destId="{41419056-E6DC-456C-9EEE-A20A0F22E327}" srcOrd="0" destOrd="0" presId="urn:microsoft.com/office/officeart/2005/8/layout/pList2"/>
    <dgm:cxn modelId="{E41A31FB-129E-4FD3-BEA1-DD889BAE16B0}" type="presParOf" srcId="{44829138-5166-42DD-A196-E7CFA5C366CF}" destId="{C781F8C2-0F85-4166-8DB9-D7F50135060A}" srcOrd="1" destOrd="0" presId="urn:microsoft.com/office/officeart/2005/8/layout/pList2"/>
    <dgm:cxn modelId="{34BD2EE5-488A-44BB-A39D-72509934E49B}" type="presParOf" srcId="{C781F8C2-0F85-4166-8DB9-D7F50135060A}" destId="{FB72281B-BA93-48C8-BE8D-588B584EA51E}" srcOrd="0" destOrd="0" presId="urn:microsoft.com/office/officeart/2005/8/layout/pList2"/>
    <dgm:cxn modelId="{D666A4E0-D4EB-4A36-91DD-6C59D2C81AAC}" type="presParOf" srcId="{FB72281B-BA93-48C8-BE8D-588B584EA51E}" destId="{CC9B5E5F-8165-41BC-889D-6E9CF5A06280}" srcOrd="0" destOrd="0" presId="urn:microsoft.com/office/officeart/2005/8/layout/pList2"/>
    <dgm:cxn modelId="{1119AC57-B2C0-402B-A827-018B7D6F4809}" type="presParOf" srcId="{FB72281B-BA93-48C8-BE8D-588B584EA51E}" destId="{6B672BA3-A77F-4D43-8CBC-0275F086354D}" srcOrd="1" destOrd="0" presId="urn:microsoft.com/office/officeart/2005/8/layout/pList2"/>
    <dgm:cxn modelId="{6468B366-F742-438F-922D-564955FA8CF2}" type="presParOf" srcId="{FB72281B-BA93-48C8-BE8D-588B584EA51E}" destId="{DE9DA7C7-AF96-4DEA-9378-CEDF2745E331}" srcOrd="2" destOrd="0" presId="urn:microsoft.com/office/officeart/2005/8/layout/pList2"/>
    <dgm:cxn modelId="{2D20833B-83CD-491C-8C61-D3298D67414B}" type="presParOf" srcId="{C781F8C2-0F85-4166-8DB9-D7F50135060A}" destId="{BE29687C-8B62-491B-9589-E4597E16BCEC}" srcOrd="1" destOrd="0" presId="urn:microsoft.com/office/officeart/2005/8/layout/pList2"/>
    <dgm:cxn modelId="{9D4AF902-5C72-42FE-9A57-72FE4CEF1EE4}" type="presParOf" srcId="{C781F8C2-0F85-4166-8DB9-D7F50135060A}" destId="{840D4BB2-9649-4715-8648-1C329144AFCB}" srcOrd="2" destOrd="0" presId="urn:microsoft.com/office/officeart/2005/8/layout/pList2"/>
    <dgm:cxn modelId="{BF04073E-35B0-4865-A90B-94C92C5A5544}" type="presParOf" srcId="{840D4BB2-9649-4715-8648-1C329144AFCB}" destId="{77DE6CE7-38FE-4494-B5A5-42E85F538973}" srcOrd="0" destOrd="0" presId="urn:microsoft.com/office/officeart/2005/8/layout/pList2"/>
    <dgm:cxn modelId="{B105D9DF-9741-43A8-BDBD-D940D4594187}" type="presParOf" srcId="{840D4BB2-9649-4715-8648-1C329144AFCB}" destId="{97270119-EDAD-4FCE-AA23-22770F1907B9}" srcOrd="1" destOrd="0" presId="urn:microsoft.com/office/officeart/2005/8/layout/pList2"/>
    <dgm:cxn modelId="{F09D7DB1-2B55-45EF-A4A4-7025937E591E}" type="presParOf" srcId="{840D4BB2-9649-4715-8648-1C329144AFCB}" destId="{51DDFB47-0C7D-43B4-B707-ACA78696A5B6}" srcOrd="2" destOrd="0" presId="urn:microsoft.com/office/officeart/2005/8/layout/pList2"/>
    <dgm:cxn modelId="{8D7096D8-1109-454F-ACFB-3E865F81A84D}" type="presParOf" srcId="{C781F8C2-0F85-4166-8DB9-D7F50135060A}" destId="{C59E44E3-7720-4BE4-8DF9-1F6D9FAE2F6D}" srcOrd="3" destOrd="0" presId="urn:microsoft.com/office/officeart/2005/8/layout/pList2"/>
    <dgm:cxn modelId="{9EE1A450-DF48-445D-AC7A-9A42DBC36471}" type="presParOf" srcId="{C781F8C2-0F85-4166-8DB9-D7F50135060A}" destId="{71DCD74F-D89F-434F-AB79-F68528F39A3C}" srcOrd="4" destOrd="0" presId="urn:microsoft.com/office/officeart/2005/8/layout/pList2"/>
    <dgm:cxn modelId="{E69A1454-0552-450F-831D-9AFB20797407}" type="presParOf" srcId="{71DCD74F-D89F-434F-AB79-F68528F39A3C}" destId="{25CC34C5-4148-4C6B-9B0B-6624E12F7176}" srcOrd="0" destOrd="0" presId="urn:microsoft.com/office/officeart/2005/8/layout/pList2"/>
    <dgm:cxn modelId="{2147DEA7-50A6-466F-ADE7-F43A3218A26C}" type="presParOf" srcId="{71DCD74F-D89F-434F-AB79-F68528F39A3C}" destId="{B91ED13B-4B07-4169-B2E0-603E2A60EE47}" srcOrd="1" destOrd="0" presId="urn:microsoft.com/office/officeart/2005/8/layout/pList2"/>
    <dgm:cxn modelId="{5CF5E078-B6A8-4C55-B288-B2CF0D586E1B}" type="presParOf" srcId="{71DCD74F-D89F-434F-AB79-F68528F39A3C}" destId="{AE4026C5-A276-4591-9DCD-3AA086462E3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19056-E6DC-456C-9EEE-A20A0F22E327}">
      <dsp:nvSpPr>
        <dsp:cNvPr id="0" name=""/>
        <dsp:cNvSpPr/>
      </dsp:nvSpPr>
      <dsp:spPr>
        <a:xfrm>
          <a:off x="0" y="0"/>
          <a:ext cx="7286676" cy="21860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DA7C7-AF96-4DEA-9378-CEDF2745E331}">
      <dsp:nvSpPr>
        <dsp:cNvPr id="0" name=""/>
        <dsp:cNvSpPr/>
      </dsp:nvSpPr>
      <dsp:spPr>
        <a:xfrm>
          <a:off x="699048" y="291467"/>
          <a:ext cx="1179565" cy="16030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B5E5F-8165-41BC-889D-6E9CF5A06280}">
      <dsp:nvSpPr>
        <dsp:cNvPr id="0" name=""/>
        <dsp:cNvSpPr/>
      </dsp:nvSpPr>
      <dsp:spPr>
        <a:xfrm rot="10800000">
          <a:off x="170782" y="2186002"/>
          <a:ext cx="2140461" cy="267178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4"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4">
                <a:tint val="57000"/>
                <a:satMod val="180000"/>
                <a:lumMod val="99000"/>
              </a:schemeClr>
            </a:gs>
            <a:gs pos="100000">
              <a:schemeClr val="accent4">
                <a:tint val="80000"/>
                <a:satMod val="200000"/>
                <a:lumMod val="104000"/>
              </a:schemeClr>
            </a:gs>
          </a:gsLst>
          <a:lin ang="540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Умение воспринимать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прекрасное</a:t>
          </a:r>
          <a:endParaRPr lang="ru-RU" sz="1900" kern="1200" dirty="0"/>
        </a:p>
      </dsp:txBody>
      <dsp:txXfrm rot="10800000">
        <a:off x="170782" y="2186002"/>
        <a:ext cx="2140461" cy="2671781"/>
      </dsp:txXfrm>
    </dsp:sp>
    <dsp:sp modelId="{51DDFB47-0C7D-43B4-B707-ACA78696A5B6}">
      <dsp:nvSpPr>
        <dsp:cNvPr id="0" name=""/>
        <dsp:cNvSpPr/>
      </dsp:nvSpPr>
      <dsp:spPr>
        <a:xfrm>
          <a:off x="3074093" y="291467"/>
          <a:ext cx="1138489" cy="16030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E6CE7-38FE-4494-B5A5-42E85F538973}">
      <dsp:nvSpPr>
        <dsp:cNvPr id="0" name=""/>
        <dsp:cNvSpPr/>
      </dsp:nvSpPr>
      <dsp:spPr>
        <a:xfrm rot="10800000">
          <a:off x="2573107" y="2186002"/>
          <a:ext cx="2140461" cy="267178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4"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4">
                <a:tint val="57000"/>
                <a:satMod val="180000"/>
                <a:lumMod val="99000"/>
              </a:schemeClr>
            </a:gs>
            <a:gs pos="100000">
              <a:schemeClr val="accent4">
                <a:tint val="80000"/>
                <a:satMod val="200000"/>
                <a:lumMod val="104000"/>
              </a:schemeClr>
            </a:gs>
          </a:gsLst>
          <a:lin ang="540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Воспитывается в человеке</a:t>
          </a:r>
          <a:endParaRPr lang="ru-RU" sz="1900" kern="1200" dirty="0"/>
        </a:p>
      </dsp:txBody>
      <dsp:txXfrm rot="10800000">
        <a:off x="2573107" y="2186002"/>
        <a:ext cx="2140461" cy="2671781"/>
      </dsp:txXfrm>
    </dsp:sp>
    <dsp:sp modelId="{AE4026C5-A276-4591-9DCD-3AA086462E36}">
      <dsp:nvSpPr>
        <dsp:cNvPr id="0" name=""/>
        <dsp:cNvSpPr/>
      </dsp:nvSpPr>
      <dsp:spPr>
        <a:xfrm>
          <a:off x="5078988" y="359423"/>
          <a:ext cx="1837714" cy="15028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C34C5-4148-4C6B-9B0B-6624E12F7176}">
      <dsp:nvSpPr>
        <dsp:cNvPr id="0" name=""/>
        <dsp:cNvSpPr/>
      </dsp:nvSpPr>
      <dsp:spPr>
        <a:xfrm rot="10800000">
          <a:off x="4929219" y="2196730"/>
          <a:ext cx="2140461" cy="2600337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4">
                <a:tint val="50000"/>
                <a:alpha val="100000"/>
                <a:satMod val="160000"/>
                <a:lumMod val="105000"/>
              </a:schemeClr>
            </a:gs>
            <a:gs pos="41000">
              <a:schemeClr val="accent4">
                <a:tint val="57000"/>
                <a:satMod val="180000"/>
                <a:lumMod val="99000"/>
              </a:schemeClr>
            </a:gs>
            <a:gs pos="100000">
              <a:schemeClr val="accent4">
                <a:tint val="80000"/>
                <a:satMod val="200000"/>
                <a:lumMod val="104000"/>
              </a:schemeClr>
            </a:gs>
          </a:gsLst>
          <a:lin ang="5400000" scaled="1"/>
        </a:gradFill>
        <a:ln w="12700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Необходимый компонент развитой личности</a:t>
          </a:r>
          <a:endParaRPr lang="ru-RU" sz="1900" kern="1200" dirty="0"/>
        </a:p>
      </dsp:txBody>
      <dsp:txXfrm rot="10800000">
        <a:off x="4929219" y="2196730"/>
        <a:ext cx="2140461" cy="2600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4356063-8519-46AF-992A-5EEFFEB21E0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240076-7C64-42EA-B886-021E545CD1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14422"/>
            <a:ext cx="7315200" cy="2595025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Искусство и духовная жизнь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071942"/>
            <a:ext cx="7315200" cy="22392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Моня Виктория</a:t>
            </a:r>
          </a:p>
          <a:p>
            <a:r>
              <a:rPr lang="ru-RU" dirty="0" smtClean="0"/>
              <a:t>Сорокина Анастасия</a:t>
            </a:r>
          </a:p>
          <a:p>
            <a:r>
              <a:rPr lang="ru-RU" dirty="0" smtClean="0"/>
              <a:t>10Б класс ГБОУ СОШ №262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Бриченко</a:t>
            </a:r>
            <a:r>
              <a:rPr lang="ru-RU" dirty="0" smtClean="0"/>
              <a:t> Л.В.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 2014</a:t>
            </a:r>
          </a:p>
          <a:p>
            <a:endParaRPr lang="ru-RU" dirty="0"/>
          </a:p>
        </p:txBody>
      </p:sp>
      <p:pic>
        <p:nvPicPr>
          <p:cNvPr id="16386" name="Picture 2" descr="http://historic.ru/lostcivil/greece/gallery/pic/stat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643314"/>
            <a:ext cx="1895355" cy="3092422"/>
          </a:xfrm>
          <a:prstGeom prst="rect">
            <a:avLst/>
          </a:prstGeom>
          <a:noFill/>
        </p:spPr>
      </p:pic>
      <p:pic>
        <p:nvPicPr>
          <p:cNvPr id="16388" name="Picture 4" descr="http://900igr.net/datai/mkhk/Skulptura-Gretsii/0001-001-Skulptura-Drevnej-Grets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1588937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97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340767"/>
          </a:xfrm>
        </p:spPr>
        <p:txBody>
          <a:bodyPr/>
          <a:lstStyle/>
          <a:p>
            <a:r>
              <a:rPr lang="ru-RU" dirty="0" smtClean="0"/>
              <a:t>Особенности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517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искусстве не существует поступательного развития</a:t>
            </a:r>
          </a:p>
          <a:p>
            <a:endParaRPr lang="ru-RU" sz="2800" dirty="0" smtClean="0"/>
          </a:p>
          <a:p>
            <a:r>
              <a:rPr lang="ru-RU" sz="2800" dirty="0" smtClean="0"/>
              <a:t>Художественные шедевры остаются неподвластными времени, сохраняют свою ценность </a:t>
            </a:r>
          </a:p>
          <a:p>
            <a:endParaRPr lang="ru-RU" sz="2800" dirty="0" smtClean="0"/>
          </a:p>
          <a:p>
            <a:r>
              <a:rPr lang="ru-RU" sz="2800" dirty="0" smtClean="0"/>
              <a:t>Не зависит от опытного знания и материальных потребностей общества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368151"/>
          </a:xfrm>
        </p:spPr>
        <p:txBody>
          <a:bodyPr/>
          <a:lstStyle/>
          <a:p>
            <a:r>
              <a:rPr lang="ru-RU" dirty="0" smtClean="0"/>
              <a:t>Форма бытия искусства-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4680560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художественное произведение </a:t>
            </a:r>
            <a:r>
              <a:rPr lang="ru-RU" sz="3200" dirty="0" smtClean="0"/>
              <a:t>, имеющее видовую и жанровую определенность и осуществляется в виде материального предмета-знака , который передает людям художественную концепцию , обладающую эстетической ценностью</a:t>
            </a:r>
            <a:endParaRPr lang="ru-RU" sz="3200" dirty="0"/>
          </a:p>
        </p:txBody>
      </p:sp>
      <p:pic>
        <p:nvPicPr>
          <p:cNvPr id="6146" name="Picture 2" descr="https://encrypted-tbn2.gstatic.com/images?q=tbn:ANd9GcRMrMaUl00Sa4RSkoH-W82IGPpDlXXt-kTptKtX_S1rP8fY0akT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855" y="4299368"/>
            <a:ext cx="3710425" cy="241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27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720081"/>
          </a:xfrm>
        </p:spPr>
        <p:txBody>
          <a:bodyPr>
            <a:normAutofit/>
          </a:bodyPr>
          <a:lstStyle/>
          <a:p>
            <a:r>
              <a:rPr lang="ru-RU" dirty="0" smtClean="0"/>
              <a:t>      Виды искусства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268760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архитектура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9772" y="2042501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живопись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4268" y="2843373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театр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4267" y="361735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музыка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0874" y="4365104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литература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1268760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скульптура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204250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фотоискусство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282702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балет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617350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эстрада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4411906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кино</a:t>
            </a:r>
            <a:endParaRPr lang="ru-RU" sz="28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36096" y="908720"/>
            <a:ext cx="0" cy="3780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9" idx="1"/>
          </p:cNvCxnSpPr>
          <p:nvPr/>
        </p:nvCxnSpPr>
        <p:spPr>
          <a:xfrm>
            <a:off x="5104547" y="1592796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04547" y="2276872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67544" y="2042502"/>
            <a:ext cx="1584176" cy="5224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жанры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051720" y="2276872"/>
            <a:ext cx="468052" cy="26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1" idx="1"/>
          </p:cNvCxnSpPr>
          <p:nvPr/>
        </p:nvCxnSpPr>
        <p:spPr>
          <a:xfrm>
            <a:off x="5076056" y="315105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3"/>
            <a:endCxn id="12" idx="1"/>
          </p:cNvCxnSpPr>
          <p:nvPr/>
        </p:nvCxnSpPr>
        <p:spPr>
          <a:xfrm>
            <a:off x="5104547" y="3905382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04547" y="4689140"/>
            <a:ext cx="6195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584268" y="5157192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</a:t>
            </a:r>
            <a:r>
              <a:rPr lang="ru-RU" sz="2800" dirty="0" smtClean="0"/>
              <a:t>екоративно-прикладное 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5301208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цирк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2798930"/>
            <a:ext cx="1818202" cy="25022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Портрет</a:t>
            </a:r>
          </a:p>
          <a:p>
            <a:pPr algn="ctr"/>
            <a:r>
              <a:rPr lang="ru-RU" dirty="0" smtClean="0"/>
              <a:t>Натюрморт</a:t>
            </a:r>
          </a:p>
          <a:p>
            <a:pPr algn="ctr"/>
            <a:r>
              <a:rPr lang="ru-RU" dirty="0" smtClean="0"/>
              <a:t>Пейзаж</a:t>
            </a:r>
          </a:p>
          <a:p>
            <a:pPr algn="ctr"/>
            <a:r>
              <a:rPr lang="ru-RU" dirty="0" smtClean="0"/>
              <a:t>Бытовой жанр</a:t>
            </a:r>
          </a:p>
          <a:p>
            <a:pPr algn="ctr"/>
            <a:r>
              <a:rPr lang="ru-RU" dirty="0" smtClean="0"/>
              <a:t>Анималистический жанр</a:t>
            </a:r>
          </a:p>
          <a:p>
            <a:pPr algn="ctr"/>
            <a:r>
              <a:rPr lang="ru-RU" dirty="0" smtClean="0"/>
              <a:t>Исторический жанр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>
            <a:stCxn id="20" idx="2"/>
            <a:endCxn id="31" idx="0"/>
          </p:cNvCxnSpPr>
          <p:nvPr/>
        </p:nvCxnSpPr>
        <p:spPr>
          <a:xfrm>
            <a:off x="1259632" y="2564904"/>
            <a:ext cx="117013" cy="234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0" y="6021288"/>
            <a:ext cx="9144000" cy="8367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основе различия-средства и способы  выражения художественного образа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49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315200" cy="1154097"/>
          </a:xfrm>
        </p:spPr>
        <p:txBody>
          <a:bodyPr/>
          <a:lstStyle/>
          <a:p>
            <a:r>
              <a:rPr lang="ru-RU" dirty="0" smtClean="0"/>
              <a:t>Виды искусства</a:t>
            </a:r>
            <a:endParaRPr lang="ru-RU" dirty="0"/>
          </a:p>
        </p:txBody>
      </p:sp>
      <p:pic>
        <p:nvPicPr>
          <p:cNvPr id="29698" name="Picture 2" descr="http://rudocs.exdat.com/pars_docs/tw_refs/419/418692/418692_html_33393c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14488"/>
            <a:ext cx="497205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628799"/>
          </a:xfrm>
        </p:spPr>
        <p:txBody>
          <a:bodyPr>
            <a:normAutofit/>
          </a:bodyPr>
          <a:lstStyle/>
          <a:p>
            <a:r>
              <a:rPr lang="ru-RU" dirty="0" smtClean="0"/>
              <a:t>Жанр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00809"/>
            <a:ext cx="7801004" cy="46085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(от фр. </a:t>
            </a:r>
            <a:r>
              <a:rPr lang="fr-FR" sz="3200" i="1" dirty="0" smtClean="0"/>
              <a:t>genre</a:t>
            </a:r>
            <a:r>
              <a:rPr lang="ru-RU" sz="3200" dirty="0" smtClean="0"/>
              <a:t> — род) — общее понятие, отражающее наиболее существенные свойства и связи явлений мира искусства, совокупность формальных и содержательных особенностей произведения.</a:t>
            </a:r>
          </a:p>
          <a:p>
            <a:r>
              <a:rPr lang="ru-RU" sz="3200" dirty="0" smtClean="0"/>
              <a:t> В  литературе: </a:t>
            </a:r>
            <a:r>
              <a:rPr lang="ru-RU" sz="3200" dirty="0" err="1" smtClean="0"/>
              <a:t>ода,баллада,трагедия,комедия,роман,поэма</a:t>
            </a:r>
            <a:r>
              <a:rPr lang="ru-RU" sz="3200" dirty="0" smtClean="0"/>
              <a:t>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268759"/>
          </a:xfrm>
        </p:spPr>
        <p:txBody>
          <a:bodyPr/>
          <a:lstStyle/>
          <a:p>
            <a:r>
              <a:rPr lang="ru-RU" b="1" dirty="0" smtClean="0"/>
              <a:t>Стиль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315200" cy="5184575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совокупность признаков, характеризующих искусство определённого времени, направления или индивидуальную манеру художника </a:t>
            </a:r>
          </a:p>
          <a:p>
            <a:r>
              <a:rPr lang="ru-RU" sz="3600" dirty="0" smtClean="0"/>
              <a:t>Пример: барокко, классицизм , романтизм, реализм, кубизм, сюрреализм, импрессионизм и др.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432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Функции искусства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9104122"/>
              </p:ext>
            </p:extLst>
          </p:nvPr>
        </p:nvGraphicFramePr>
        <p:xfrm>
          <a:off x="179512" y="692696"/>
          <a:ext cx="8712968" cy="6048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743"/>
                <a:gridCol w="6211225"/>
              </a:tblGrid>
              <a:tr h="472578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Общественно-преобразующая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Идейно-эстетическое воздействие</a:t>
                      </a:r>
                      <a:r>
                        <a:rPr lang="ru-RU" sz="2000" baseline="0" dirty="0" smtClean="0"/>
                        <a:t> на людей для преобразования общества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Художественно-концептуальная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Анализ состояния окружающего мира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Воспитательная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Формирует личность, чувства и мысли людей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Эстетическая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Формирует эстетические вкусы т потребности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Утешительно-компенсаторная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Гармонизирует душу, сохраняет и восстанавливает психическое развитие человека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Предвосхищения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Предвосхищает будущее</a:t>
                      </a:r>
                      <a:endParaRPr lang="ru-RU" sz="2000" dirty="0"/>
                    </a:p>
                  </a:txBody>
                  <a:tcPr/>
                </a:tc>
              </a:tr>
              <a:tr h="79658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Внушающая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Воздействует на подсознание </a:t>
                      </a:r>
                      <a:r>
                        <a:rPr lang="ru-RU" sz="2000" dirty="0" err="1" smtClean="0"/>
                        <a:t>людей,психику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99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Вывод: специфика искусства проявляется в следующем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9999818"/>
              </p:ext>
            </p:extLst>
          </p:nvPr>
        </p:nvGraphicFramePr>
        <p:xfrm>
          <a:off x="467543" y="1556792"/>
          <a:ext cx="769005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966459"/>
                <a:gridCol w="2563350"/>
              </a:tblGrid>
              <a:tr h="482453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Наглядно и образно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2400" dirty="0" smtClean="0"/>
                        <a:t>Специфические</a:t>
                      </a:r>
                      <a:r>
                        <a:rPr lang="ru-RU" sz="2400" baseline="0" dirty="0" smtClean="0"/>
                        <a:t> средства и </a:t>
                      </a:r>
                      <a:r>
                        <a:rPr lang="ru-RU" sz="2400" dirty="0" smtClean="0"/>
                        <a:t>способы воспроизведения окружающей среды и создание художественных</a:t>
                      </a:r>
                      <a:r>
                        <a:rPr lang="ru-RU" sz="2400" baseline="0" dirty="0" smtClean="0"/>
                        <a:t> образов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Большая роль в познании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воображения и фантазии познающего субъекта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20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1368152"/>
          </a:xfrm>
        </p:spPr>
        <p:txBody>
          <a:bodyPr/>
          <a:lstStyle/>
          <a:p>
            <a:r>
              <a:rPr lang="ru-RU" dirty="0" smtClean="0"/>
              <a:t>Искусство-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/>
          <a:lstStyle/>
          <a:p>
            <a:r>
              <a:rPr lang="ru-RU" sz="3200" dirty="0" smtClean="0"/>
              <a:t>Особая форма общественного сознания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Практическая деятельность человека ,направленная на освоение и создание эстетических ценностей</a:t>
            </a:r>
          </a:p>
          <a:p>
            <a:r>
              <a:rPr lang="ru-RU" sz="3600" dirty="0" smtClean="0"/>
              <a:t>Выражает эстетическое отношение </a:t>
            </a:r>
            <a:r>
              <a:rPr lang="ru-RU" sz="3600" dirty="0"/>
              <a:t>человека к миру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975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1340767"/>
          </a:xfrm>
        </p:spPr>
        <p:txBody>
          <a:bodyPr/>
          <a:lstStyle/>
          <a:p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9"/>
            <a:ext cx="8820472" cy="496859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Создает особую реальность-художественную, в которой эстетическое отражение мира, как правило мало связано с утилитарными потребностями человека</a:t>
            </a:r>
          </a:p>
          <a:p>
            <a:r>
              <a:rPr lang="ru-RU" sz="3600" dirty="0" smtClean="0"/>
              <a:t>Форма художественного познания</a:t>
            </a:r>
          </a:p>
          <a:p>
            <a:r>
              <a:rPr lang="ru-RU" sz="3600" dirty="0" smtClean="0"/>
              <a:t>Человек с помощью искусства  пытается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осмыслить , отразить , преобразовать окружающий мир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5078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Теории о происхождении искусства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4555556"/>
              </p:ext>
            </p:extLst>
          </p:nvPr>
        </p:nvGraphicFramePr>
        <p:xfrm>
          <a:off x="0" y="1052736"/>
          <a:ext cx="9144000" cy="535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08"/>
                <a:gridCol w="1872208"/>
                <a:gridCol w="2081294"/>
                <a:gridCol w="2346690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Биологизаторская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Магическая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Трудовая</a:t>
                      </a:r>
                      <a:endParaRPr lang="ru-RU" dirty="0"/>
                    </a:p>
                  </a:txBody>
                  <a:tcPr/>
                </a:tc>
              </a:tr>
              <a:tr h="4562087">
                <a:tc>
                  <a:txBody>
                    <a:bodyPr/>
                    <a:lstStyle/>
                    <a:p>
                      <a:r>
                        <a:rPr lang="ru-RU" dirty="0" smtClean="0"/>
                        <a:t>-из</a:t>
                      </a:r>
                      <a:r>
                        <a:rPr lang="ru-RU" baseline="0" dirty="0" smtClean="0"/>
                        <a:t> потребности привлечения внимания противоположного пола.</a:t>
                      </a:r>
                    </a:p>
                    <a:p>
                      <a:r>
                        <a:rPr lang="ru-RU" baseline="0" dirty="0" smtClean="0"/>
                        <a:t>-из душевного волнения, психики, находящейся в состоянии конфликта, в моменты преобразования и переключения энергии элементарных влечений на цели высокой творческой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-из потребности расходования человеком нерастраченной в трудовой</a:t>
                      </a:r>
                      <a:r>
                        <a:rPr lang="ru-RU" baseline="0" dirty="0" smtClean="0"/>
                        <a:t> деятельности  </a:t>
                      </a:r>
                      <a:r>
                        <a:rPr lang="ru-RU" dirty="0" smtClean="0"/>
                        <a:t>энергии,</a:t>
                      </a:r>
                    </a:p>
                    <a:p>
                      <a:r>
                        <a:rPr lang="ru-RU" dirty="0" smtClean="0"/>
                        <a:t>- из необходимости тренировки для усвоения социальных ролей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-форма</a:t>
                      </a:r>
                      <a:r>
                        <a:rPr lang="ru-RU" baseline="0" dirty="0" smtClean="0"/>
                        <a:t> различных видов магии, внедренной в повседневную деятельность (от первобытных времен)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-результат труда : полезные качества  произведенных предметов</a:t>
                      </a:r>
                      <a:r>
                        <a:rPr lang="ru-RU" baseline="0" dirty="0" smtClean="0"/>
                        <a:t> становятся объектом художественного наслаждения.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31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792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052737"/>
            <a:ext cx="7315200" cy="52566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Искусство- «посредник того, чего нельзя высказать» (Гёте)</a:t>
            </a:r>
          </a:p>
          <a:p>
            <a:r>
              <a:rPr lang="ru-RU" sz="3200" dirty="0" smtClean="0"/>
              <a:t>Отражает чувственное восприятие окружающего мира</a:t>
            </a:r>
          </a:p>
          <a:p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Эстетика</a:t>
            </a:r>
            <a:r>
              <a:rPr lang="ru-RU" sz="3200" dirty="0" smtClean="0"/>
              <a:t> (от чувственный, чувствующий)-исследует сущность и формы прекрасного, общие законы искусства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315200" cy="1154097"/>
          </a:xfrm>
        </p:spPr>
        <p:txBody>
          <a:bodyPr/>
          <a:lstStyle/>
          <a:p>
            <a:r>
              <a:rPr lang="ru-RU" dirty="0" smtClean="0"/>
              <a:t>Эстетическая культура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85852" y="1714488"/>
          <a:ext cx="728667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Взгляды на сущность искусства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4804389"/>
              </p:ext>
            </p:extLst>
          </p:nvPr>
        </p:nvGraphicFramePr>
        <p:xfrm>
          <a:off x="214282" y="1125538"/>
          <a:ext cx="8786874" cy="237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23749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Искусство-</a:t>
                      </a:r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подражание природе</a:t>
                      </a:r>
                      <a:r>
                        <a:rPr lang="ru-RU" sz="2800" dirty="0" smtClean="0"/>
                        <a:t>. Природа-лучший мастер форм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Искусство-</a:t>
                      </a:r>
                      <a:r>
                        <a:rPr lang="ru-RU" sz="2800" dirty="0" smtClean="0">
                          <a:solidFill>
                            <a:schemeClr val="tx2"/>
                          </a:solidFill>
                        </a:rPr>
                        <a:t>творческое самовыражение личности </a:t>
                      </a:r>
                      <a:r>
                        <a:rPr lang="ru-RU" sz="2800" dirty="0" smtClean="0"/>
                        <a:t>или знаково-символическая концепция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artinvestment.ru/content/download/news/20080505_1Mal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643314"/>
            <a:ext cx="2571768" cy="25572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1" y="6215082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КАЗИМИР </a:t>
            </a:r>
            <a:r>
              <a:rPr lang="ru-RU" sz="1600" dirty="0" smtClean="0"/>
              <a:t>МАЛЕВИЧ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Письменный стол и комната. 1913. </a:t>
            </a:r>
            <a:endParaRPr lang="ru-RU" sz="1600" dirty="0"/>
          </a:p>
        </p:txBody>
      </p:sp>
      <p:sp>
        <p:nvSpPr>
          <p:cNvPr id="10244" name="AutoShape 4" descr="data:image/jpeg;base64,/9j/4AAQSkZJRgABAQAAAQABAAD/2wCEAAkGBxMTEhUTExQWFhUXGCIaGRgYGCAdIBscHRsgIBwhHRodHyggHh8lIBogITEiJSkrLjAuHiAzODMsNygtLisBCgoKDg0OGxAQGy8kHyQsLCwvLDQsLywsNCwsLCwsLCwsNCwsLCwtLC8sLCwsLCwsLCwsLCwsLCwsLCwsLCwsLP/AABEIALIBGgMBIgACEQEDEQH/xAAcAAACAgMBAQAAAAAAAAAAAAAEBQMGAQIHAAj/xAA+EAACAQIEBAUCAwcDAwQDAAABAhEDIQAEEjEFIkFRBhMyYXGBkSNCoQcUUrHB4fAzYtEVcvEWgpLSosLi/8QAGQEAAwEBAQAAAAAAAAAAAAAAAQIDBAAF/8QALBEAAgIBBAAGAgEEAwAAAAAAAAECESEDEjFBBBMiMlFhcZHwgaHC4RRCUv/aAAwDAQACEQMRAD8A5hmslXYrytYQovIFj7kjmnewI6RhnkM/S0lanqQGCX0++kAglf8AuljbtAD7xtwcUq9GkhBDopDswUCBp1AiIHLMnt1mcU/M5Fhq1KVRakEi95IBk3M3i18BwvDOT7Gtf92qVajvKOTdVghnZB6EJFpkljN2t3DXj3GsrVRWXWaiAppYLq2G7b7i4HU2iMUtkYSAwTSJ97QLRebn6YKyfDa7x+HMaTyuqtzPpXfm1FjpEg9LQMK4L5OeRvTJDLMIpUwwb1GxLKSZgalgEjDfhPFKeXKh2LkmSdOpoMQdK7g6ogfQyLIuJcLc5Xz9BLecyeYNbqKdMAQzi0FiNOoCQDHTDTJ8EX91VtFYMssQkayAwjSBEgn7GegBEZ7Ws/gKTTGFevRq1HylYqpOmrRdpKgm1RZAlUZe8QQD870vDahGPn0ShJDKryzU5IQGUBMW5g0QW9sC18iaNM1VVKZCQqqoDSSTptIewI99R2AjG1PJvTYeazVNekBA0XsIGkrrEXAifYxOI9eljSfRtxTzqJGiiWUzDBdQAG4CjmNhuBY/XCLN8Uc66lFToQ3byyRA3DEggE3Ow6QbTgyjxSp/qU+RqZLFU6ACG8wlgEtNpMafzY14xxCrmqLeU4emJJVF0gwJOokTsDzWv77PGLTVoCoiq8U0NrSkr1NGuagB0qYJIBAWJtcWA6TgnKnz6fmnY8zsIt9AAN7RA2xL4Uc00jTSro0DTV0sGvzaAwJAUMB01RNrYtOVq06gVaeXpqFJgU4VG1AGDFt+gm8WOJ6k1HCX9SsZJdnOOJ5M0az0VqBtJFRe8lQw7TzMIgzEx2xitxLlixFQDl2iLEaQY0jTaZMgTOH/AIy4HXbPKy0vJmhfnDBiNUQT0PKNrYrWV4V+IKfl1GrQSELKQDeSbiI33vP20ac1KKZOXNEtHOCny1AQGkiAYFugIMA3n79cSU8pqYESQwDu0wLQwE2AFuvf2xLlOC5igzsApOlgQ6hj1FoUmZE2npBMYH82pQqCsP8ASq6YK04Bv2XY/wA+xwcP2sn+CycOzTpC02CQQG1bXg7EAXA3BuNu2LFXzRqkFaGpJGirpjVNmgyTABN9oJUwQcVjK5f8OnUqtVRWUU9FFC7tDGNTHlp+q83sdzjNSlQLKUy9diqlEepU/DIDCdRpop1EGRzRJFoiZOTpx6Co1yN+KUqRRgwpUpENqKliGWGhA2qR2GrmvYepLwPyGlfJQ0ajmkGmQCq8rOdyACptAEmOuJM/l6SjzFYhEgsggujKxBLkLDJy+qBIItcAx5Ti1GolOjTQLlwZMga9RMuQSxkklAOWLcuBpqlSCHZoI7VKkKF0cqtUWW0bb2uTqiT6htAlDnV8ioi0aqF6jzppqICkCxJvrmReNptOL1msll6tBPLpu/IVp0vT1GosAIBEbnv1nHPWy9csyUFFMSfMUMBrZSZBZQCQBIvYyT1xZQUcHN9jZqFRY59akEaSF5m3uCBsPgi87YHy/FGLqjU1q6mACKJkyYOxFzA3taJscT5bKEsqCmWIZ4YkWG7SxICgrt2iLHDTKBMgxrqDXzFy1Nt1bQSF6w2x7nYDvJtcdgj9hHibiOUp0koslSoaR1MiFQssba6hBhSwYQFkz0xV8/mqjaUy60svTdtPlqsExbnqNLPeBuBva04a5Lhx1Cvnk0luZKcw1QiDYRyKJiTJiR2OA6ObpVaodpFQHlIAhV0xAEAAb2J67TcGFRWMjsj4VwJqqNKAtLSKZDQdUx6iuoiLECNJuDINlpeDjTpKagqEyVRUIkkzDEFo2/KOuEfDuNVWZUWoE1MIqAC5Aj0z1JMAnc7iMW/P+IqqgGlq0xq5lNwE5gWXUoXdp3m07TVPHqEf0U/KJUVgVUAoQhRwSVaW9TjaNJN77bknF7oVc3S5dFqfMSkFWUA7kqLkzO1gDHcTiVTVklZUcGuwDMt7kBQo55CsRIksAAZIkYP8O5p1dqQVnizsZDAA6QHVj1CySBswsJBwdqTwCx9wjiRrKG0Ad73B+N77iehH0ZA+2NKAESIubxicDpjbpxxlkZSN1xmmN7DGAMbhiMUoWzdKVjI7X++NAD/kYlSp0xqMLssO4+feJZKtXemgqedA0gs8hTBb83MoIGzKJgwCIxBm+B5mop1rBRo0syhQLWpiY6zO17bxh7kMky0yKYSpqYoWp8zLMEQIUSBLqbg6XAYXIHrcQqqEGkV6jggMQSAQQW1SF0svNCwTdLi2rC5yfBcxW8OojaKU609TNZTBkGBItuJDbrbYFPkeK5jzmZHKaZeaVOCdVhZQC25Im83a4kWfJee5N6qKLXGhVQAHUpUTpjrYxHWAV+fzdJzK5gFXTRUpNKCpJI1UwgcXmZ1LBHNq2E4t3TyMkLMjQzFTWPLqhWkusMoYmmWdzLwWIUgW9+W0FZPh1Z6ZpJl/NYBTTIrMoUkEiYbQQNO0wCIsADgdaVKnV85a0okMlKmHSohsQG1qFgxJJfaepGGTZ2tXyOYKmnoCkMKWWZCVUDUGZQEtJA1DpMdQ2XwH8i7NcOzVNkfNUcwonSQno26aRGmDIIb8pHvierxJK5CFeRACXqLvJjUA56gltRAgdJthfxGq2Xo0qdOu9QkBnQM2lAUMrpIEHmBgAxonscMeNeFiKS169SorVmCkVANS6VE7ElwYgAXsLE79GG5WwTSTEmZ8RnygF5KpEVHQsNWkKB5mr1taYnSWLGJMmOq61VLF2LhCmlQFmRb0xJJItEHrfC/NKQxBU8gkiTYgw8gjUCCYjuMQ1MwNYdBpIvIJn6TMWxTYlwAuPh3hJpFHqMppkaWlACLzGrdvpJO0QMMc5xhhVUq1RaKkGaQjUDMm8C53INosATivZTOnMMtPME6CSy6SBspNyBbvPt9cOfMoVPwaKtCi4PNq2AARrtMi9rLNgJxmnHNyOp2FrmqlQq6vU8pacl3CaVHMdKFWLeqbNJEe+PZFsuzeYpM3gAaPTAMQAWjtvv7DC3inF6tHRTai1NF3VuQlN+S/QLGqSCe2B81nKmZeKKsFIA1tEKkXEj0kz87d8J5d/RzTG9fM06RANepMyNhMzAC6TNt/c4lfNU3SF0V3pyUDWJIF77loMxEzp6mcIKmVq1KIKLUqFGJMMfSR+UkXgxYyTYjYkxZTMPlyEGXbXGrWwJJWZBCyNhbcbfY+WqxyCvgaP4fpNQau9OpbTSdqiz5bFgTUbQVJEvAAJO0wvLhXxfOUab00y1Sq7U4DVASUJv6EcRovIJBmLQBJfcQzYfLvTqOyhXYkG0tTsTo1RO0gGxIBgjFQylUNClSSRzSNpNoJ+Z2NhHXFIXLL/XQd2OCwZWtU5KylEK8o6yYFiJKkssgrsYm82Kp8Tyq1Kb0nWkwZjpZGILMVBMAkjYAKyysRO+Kin4jOVJZVvp0swlbWAItpk6t4wYmXRqLOGDWClidLAzEEQA4FpJk33sBhtmTh3xDO6AaoasjElIpVBBkEjlN2uVJUONmMDCHO57ToFPW0qrMWmalRubVp+WNusiZ3w14Bw/M5gBMsKhptJPmMAAOp1jvcBYNxPfE3FfJoKKIda9cnQzAatKjQFpyX5bqVEEmxMHVjlJXt5YVHGSPgmfVwiFCNc8xJAmLwbmLkR3vhpQzFLKl2pEK0hmeowLGRDRYXknpvacIOHcPGos6aUFigB1TABIYGF6C5uDOGOTFKkxUaQ4J3NY37xqVFItvOwMxgSigG2bylB2Vq+ZVSwIBFJuawtqnYEjcRJN+zU8Ppan8p6ITfSXGosIBvYkEMREMB3JNqZxHNVqjFzq8pSKeqFUTp2BAC35iANp95MvDMyrOqttZtRjlsZ5bgm8R0vMbjnpv5DeDoT8GpVkFUhQqBWdgNQYD1BYGogQJvsRfpgjg3Eab5tqWnRSqAaAI5goCmV3NgAe3cwMVLiPExEeafLI1LICwJMnTOmZtAmBed8EeGAKuqkzijCeY7IpaIAIDG0b/l7Rvho2hWdapU6NRBpVGTWSOURrBufmbziYU0phmC3JkwCST/ADwu4FxKixNJJUhoAYkk2ERO1r6Z7nDTN5hKY1VGABMY2xacd2CPdEK55WOkEB49Jwsy6VhWBJLC+/QSZuDNo7HDIZamZamQJ3IO9ojfb27++EVfgb0l1rV/EYi8dSY5b7knTexmbYhq78N5opHbwSnxARVALpoBM6ZNjsOl7WP+FpluPU3BjeJjv1t8YpNKrRqOzRDtzKqwII33B/NG3SceyVdxFOWAfpM7m8kbb7W3xKOvNPkZ6cWdByWfFVgEBMiSei+xwf5WEXBeHRoGuxuV6/oIFxsR7Yespxp05ya9RKUVeDg2VrZnSUp010GFddCwSumzCLkEDcWuBMkYZZEaJbTRRxY+RTVVtYDSQRqJ1CbMOs2wGlZiqhqikAqDTUhWe9gC0bwvYmNu8+Z4ov4lIEU9ICkKYGqCBJWTewgMYEbmQMs03iiqkNX4py1BUY0U065IuBrudDGSNLbg2mPbC7xDkaNPLJWoItdX5FIMi8kBlPOWkkhVM9dViRWKeXZ6iikoGtoGoCGJXyyoNpX1AgwPrgjK8bq5dmpZeoqRqBJ0t5rKIMq3KE0qFVRYWnYAK9GvaMmiVcnXqy6L5j02iolPSCWES0oJaRDA3jU4kYuXAMuXoSgJqu7KVeVSkVFzUB3IMWM/ltOKBwfi+apMxWtU0VG8x/L03ZbzEEggx6dIge0YzmeKZgM6tVqIrsTzSAS45zMX9VyBP6YGppyljAycbsb1M6+UzRVEy2aeYLwzKHNt2tr1XNpM7jofmP2h6kXz8vRqQNSuN1Mw0CQQbWAYSOsbVKpURFZSoVjBKBoJ2aZJNrAgdPnAtDhFSsXnVtqVVHQmGN9KgDlnaZH1Pkxfu/YXOy1UM/w6rWEK1LUDI1PDaokQ5IHSTf02HXAfGPDaPSQ5coKYbURquQRuDMMLm87XuDhZ4SyK+YxfSQJVVYGxsZtI3gb/AMWDOI+ISuopOhlIp2Ahlt6ZBUCDfuOu2F2uMqi3/Um2H8N4NRpqwXTWYNIp2LAFQCp5iGUE/G0m2HHhLgtPL1a9appViNNIaxYGASxAIj5HTcYT1uN03AQ1HlwsMpNyTBLBZCweliMajINTpcrOABqIllGr+En1gCCdyQcTkpNU3yMpsc8d8TP53lVjRrrplWpkEoDCsC35TJ0gj5wlznG6S62oUvSwDLqXQzE3IUHU1/eDJnczvxtVakjVKLlRMFGCoY9RAkmJYG4uCDEbpeGeE61Wsi0VISqpZNRIXy++tlBPMQIC3n64OnGG3P8AoDTbChxuo+ijTQU9LCyruAwFgkiQbyTp3O5jD+hxepVpPSdCodSpIBAOwBBN95EgH9RipAVMtVZKZXUCCZqGGIJDaWACRMi9rbYdZbijlTX0imbak9tGpTfTcg+naIPbD6kFykLwJeJ0qVFVFJdDAglua4IvpJAYkC/YXHY4xleM0x5gUKlNhDKoLaNhNMmSJjVqnrsMP+GeHTW/FenRoUmCySQoVgobUQYJGhmYgFT6gOmKvxWnTNfXSUNRLAUxqJBUWAJHMCbEg3GqDcyaxpoNDPhlKk9MqKYMXBdTbV1mZJ5foBv0L7z6rlqYVBMlGhdAgblTsDt333i0PDfB7KtJqlSmalQ6zTZZCEXZSOrSV6wdrSGMvH+CvTAZneozkBUTSH9IMEKZEtFwTy3BHSc1nkFMOzDNSV6FSvT8pgAGXkEm8KFaYBmLgiDbuBT4YlJqyg0jUqLqh0AZVkkGmBIgmxAEdLWwqfP1lqmnWpU0AGlqRUMxBFpuGYdLSd7G0m0eH02VKlTzKbGyMWMgs3KCGJtcgao3IuROFUXHl8nZN3ytV1bMqrHTUW7hefUApso5W7g78sGcLW4mBV8ouEgwXZZgXnRpuSZZSPfe5w9y6JkxpXy6jmIBAk6VgE39YGoalKzN7zKCplqGjzVp1SVYGp6hPc7HbVJNonFFtYd3QXTzlKqp100Jpgc6khWaYie8yIJMjTEyDhYKNNKrqQpMkSDuxsAupSAst+YRE3nScZ4ZlyuXbMNZCxCgjUHcBtKKAQQTyi4IjUbSBgpPDFXMOUoZesqIiyWAJYvGksFO1wWANhJ0jDxjRxjgmWQqfOUsEiKekcxYTFxyrs0mYsYIGGPD+F1sxVcAClJJEkMxgiF1QDJWSL9tgBiLivhytlYphvw20kkwrbAxplmQi1vb7TZbO1ssTA1FW0sUJ5m1SQzRDE/cGZF8c7Rx03w/4d/dgS9RWWzA7FXtMN2m3v1wJ4s4nSKyS5UAXVoW5gSIJB3uQPaZw38N5epUywXMIAhA0qei9J+wP1+mK/4l8IMxUUtOk+pjAUEnrebLMCOp+C803BJLDEhV5Eg4pUICU1XSGkTB5SI06gLyY6e+Dc5xc5gDQn4qgAlX0qAbgDUD2HzGF/EhRpGBR1BRoUg7H82llHdtIAFhE7Yj4LkhXCtSKiqHCMjuyFjcknmN4H8JFmJ9s+3DRXkZZbNgTpCgsswGgjUqsfexMdZIE2viTKaiILKR1IUL6d23kH+83OFzUkFWtCnzVkhSOiNuDJAEAEr874N4dQpMQrNpA6gyQewM+8zfCbTmyz+Ha9JGAqahUkyNRInpAncg332GLeU9v0xUuA1hTdUC6lYgB9MwwFwvWNojbBDeIKk/2/5E40x1FFZJOLbOS8TD6mqa0UTfyz6D1F5AM9AbX7YRJnOVpIkEaV0klmmNIK31Hva+LFxjh9BXDKrTEll3VrkEHZt9jbl95wPwPJq5NSR5qIxWSuktpIABNgRNpj9McpqrHQFkXcmmWpgUwwsDOjT6tYi0wSegANrYFr55P3epSIA1EFYGxBN7H1TuYuJwUvEmRihAK31ysFiSZmDsvSLbGOuAjlEYsQYMxb3P2jpA98MvsBDw/JO1MlWBgatOx/NO5vFjPYjc7ZyDBymzQwsy2iQCJBG0mwkmxGPVKRA5mWBtU0gkC4IaTLAAxAFr7RgoKVWnUpKGZAIMSWA1Tc3IETpiLAycBujjPi3htNTSemIZqeoqDKhgQGCkjVHpPNJu18K34gdYCalQLpibhe1zEk+33w54xxDz1poLvF+WCZUk7b9vkmPZr4b8KmqNRVSsEEHuLQZG8jf+2Jb9quRWKtFMR2pMzquhjylZPoi8x+UmOs27HGlCqoUa5mZF+hEHf4Ef93SBgirknqOSUgTLCfQp2F4j4ibGwxDxOsihfLD02W2lgBAK3vuZubntFsUuyY54BRkZqpTbSFo6wE3ZgWGnrEz8zEYbUuG5wqpelAQSEYa5iQNQ1CRIO8ybXws/ZrllfMgVWApKBVcnaQeUGDeSZHuoOO60s1RnlKl9Mjry9I/nHSMYPE6z050lZfTiqs4PxekX8jLBk0zUdWcEAglQGAN5hDaL9ZOLxx6pX/d6T/vCmvemztopHy4AZkF4uRMj4i2Kt4hzSrnHVCHdOQAib65hiCoAgteT7+7jLeIESi9JGoqhRY8wM2lyxI0azDj6Wt0MYrztx/b5Ek3boq9HIO9U0qTU2WDLKNSKtohgPyyRuQbiN5yuQc+uiqQJVCgaBpGkMSTqgTuO5GnfDVM5TV6a0k5iCpcLzKqg+oxECYi8R7WDy3iaWbWoVQwsSCqMW3sRYEm/274q5S6RItmVzJqKorLroEgR6gRbZSTA3PS+wIxFwvw5Uq1atWkUem7xqKqICkkJEzAUgtYC8Cei3giNVIqmtpQ9Nl1XFpliSRAB07G4kYxxfNVzSVAYMwKasF8xblmudQZlMwt/eScZnF21F5HTpZNfH/HfLq0qFOpZCZKsJUEiVFgADEg/4AsrxxGANc7GAq1FJgggkxeSCdo3tviXh3hunyVWHlkGVVrnfd5IIa/6TfDHxXkKIoJyEEgjXIbmBkMRqmVgjUREWnFYbH6O12K+SvZjMv5irUorUEnQD6nl72FtQ/i2sL404w9cC6g0yukpcLy3uZNxFwIF4jfE+cyuZy5CZlx6JCv0LECd5UkauZCLA3nHsnlzmaLNSYoiQtRfywVIOlmEE26lSFIknrasnEFKqaioHPlgEU1UhWIJvESHVYAgwwiJB3DgV1L6CFYqSJI52YEGIAB0yBtKkEC+2EvGeFihKG8IClRSRu0Bm1DSAbyBO8FpBxtm8pmFZPPU6QpMIQJ1ACOXm6XBm8/QOKfBzQf+G4dzpU0dScoChgDfTElQReV6mTtix+BOI5lczzrU01id7kljvqkQQIuZgLYXnCbw49EVGp1hqSCVqkEalYRqVmsYMmSImDvJNk/61VoOyZemDSNMCdAYtPLLPTWSZsJPWT7MntwAtqeCqZrCvTrkvaCx1wL6tzBJaD7aRh9/0DLzUJpg+YQzjoxGxI2xQfAPEGWqWPpJIcFANK3NiBAvsAb7ROOn16YKkXuCLGN7Ytp1JcEpWmIj4gy6k0lZV0nRJuAYGnrcfUG2KX4p4lmKj1aVNoVSjKVtIM3WGuQegPc2IgA+LabUHSqgdxJBdgDrK9CI3AUnrsYjFeq+IWNfUwA1I2qYhRuAJnTETA+4xFylLkrGKXBrnqDqGDq5AJgab6rbkCY5tv0mcPf2fUagzas6ypptUVmbYAhTciNzcH9IwBm18+oqZWmzMq3kkXm5iTf3kk29pmGUzOXWDQYMJJYtAABhpa4/KAAT2PWSsva0OuSOtUIRqiOjlop1XmZYbINUMbAMbCwntJeQyLeXrNVCI9CPsV9ujSR1JuOxwHmM0qoAoDBRpJWOpmFYdRvB9ycEZHML5bU6cEsASDuAN9JIgHa+998G8AHeXBplW801dYMFAdQMmdx3G/tieR/APrpn62wBTsyI6qrxCsri9vSy22mTNzbtgqjkTpWPN2HV+2JTdM5Ir2f4bVepylXCwTy2NrRO4+uF1XguYbkVEEsWaNIHNvfeOy7Dth9VziUkJpiV9RZGAJtcqpFxMbTEna0hZ/jZmmKVMqG3LAKBa5uxjaIg/O0snPoW2VpsjoZEZYm7EvHQD8sELM79JtMY9XyaU6g8uoKjEjpIjeZHxJ/vi0VWpvTNUrTAKWJCrEG51dLEfF74r1Sg6DWnlkOYKi8D5NwbdLXvOHjJs6yPMZBWeTcgwwUbuSQCosLmI6xONMomYpc2XJ03IU3jSdMGet/T2PTEWT42pqqWg6DDDYMAdg2/cTuJBGww/wD+oIQCvmitIEPWBAS/MECqahM3AM7dL4E9yxVhodZHgYzVJGBNNieZ40liB+UGSpnUIJgTE404jkH4dVSrl3ZqbKfMRzvadPSTckfG5m41TjFZPxVdqpqRTRAQoIUEhgqAaYNoFyDe5sRw7NNmK7U+IK61HU6BBUWUzy/T1DtjH61l8fBaFUUjL8WAqapCI5BfSDzHaPiJJi4jfCPieYpvUJiFACrHYdTN79e2NlzkMGkKQOUg7GOkdf8Ad74EWnqMAje4n7x/n2x6Cgk7InR/2W0BNSs6AkALTG1kWSSRuY7db4eV8yxIekNIQzE7iAOkXsPknviL9kLq1KrRiFBkHrzqLb7i4M4l4sj5eq3VJgTtcAkb7wYP07Y87U9Wq0zRDg4/xWualapVGz1GeenMxP8AXDTgD02BJZVIMxp523ssAkACG/8AbHbCpmKlgqrAJhuu4iOguJ2mCRh0OGipRWqummQ0MI/Kygq07Ey0WGoH3AJ9GVJUZxjwzLLma7aNXlFrELBCWDqitKMDYm57W6xcX4fSpZpqVSNFMBYCaRsDqYiAzXNiPYzGNvDeYejUWi9NyVOkQ5VQzDlLnVBW8mBYKT05U7ZavUrFBJrvWNNmJHMxYXJJgc3Nq9/jCRu2uujhpW4mqh6YhVCzKIFuRf8ACMiZFxqiBfAnBa2aBDUWLAKQVciO8QJ0yIgmNze97DxJKfmlPK0flZALapGlr7tzGduk7YjyXDDTdTc/lgrIU6REOosLXIEdIwjlFLBzB24jWdmRVCs6gkaoewuBy6SCVF/6CFdZBKtSGqErFucAMtt7b7flAEbjbG1Thir+KDSZtJI0A6tZhRIIJaCRJAjTI7HGuRTM1ankqrO9pKINKH0tz6jqXUN7XMz2nalwdRZOPeFaeYy/nVKtNqyUiKlyyhgBziF1SEsBFrRF5ScG4emWo061dqVPVyX/AAjp9R5g3OYCArHUzIJOLv4M4CU85a1MEgkM0E6rQyEmQwvsMU39r3H6degtJaRDBwKZk2BEsSoMSYI62PzjRF4Virmii8S8QVczVqeY2qjUqa1FUtCwIWYMzoAUxa5+cMcnnqj02ENW0OCTETfmuAeYTa86GqW2wj4Pka1QsaYkLylpBid4+nVb33x0T9mTGgzUqhNOkWJ1rIDEWUQwMze5tvtuebimO2T+G/Db5qlRpPANMygblB5gW1Kt2EEw03JItE4vHhHwo1FqtOtSQ0pOglpsTICqLLb4iwFsG+GqVKdaE1lACq+hA6ASAHiGI7ECI3AgksPEvEnoKpTQCTEubD6bnHemtzdiPLBqfhGgtY1VEA3Kgkc0yCIPpueXba3abj+fNFWcNT5VJCsbyO9xa/WwthfkfFnLDL5jldUUwZ2mIi9zHwJxX/GlX95ypr0EUuwVagHM4huU6f4BcyR09sNHVi16QU7yKPHGdq1zIpk01WGhVbQ4kmSHMKRue31xTDlvNrKwEExrFyCwtImbGNjET8DG+SrViQhdnpgmEDEw0XIVRMTI2vPfGKdGrU1hJAIgki5i+qxUi0jbfcTOFk2OlSGmXoBGJRR38ybddjJLXMQQenvh7S4i2nSRTCsnluAAAwhlALAi8ySTJ/pWcnV0ikKixSXm8wM+pRMiBMv+URB9TRc2dUsvlHo1ar1ES7Qy1VkgKLUyzCSJ1ab3ImDYRkm+QpZFebytNNRpAkHdCeWnOzQIJGwk/wDGC+H16yqGp6eT86paAZALG4BI69BG1sDnNUadZVcLWRTpFUA6IEyVTUNUSB6iADEGww6zj0mdgKoIXSihBEiNyCTJiObVI+himaOGuez1V8urFKRsBUcwzRq5fcgXYn6CTMKP/UmYXlFKQLAhDcDr6cMuGeJzTppRCI6kaQthJa4J3Ox7X64tuUWn5aWf0jffbrYX+mHSUuwXXKONcI4Ya0DzdIUAGes9BcCJ6E9ffD48PSm4rMQ605aCQoFwRHL7X63X5Nay1YUwC+9iFZ4kMLGCNOwIk/xe4IK4SM1mawFMouqSII2AiNJDb6fte04XUUubwCPJLnMxlqrnTrparyq6VINxY7gdyD174B4/k8uikNm2RgTFKnTLTsSWccqwDMbyegAmxcd8NUmp0kU6Sy6qkQQCG9EySpCtHUEiehGKjm/D4pchqiWWZYAEERKgxcW2kRHvhISjeGF0mQ8WylIaa1NmZdNwYi3qVL6pG+knuOoODl4el9ZseWNyARykOhgb9ZB2wpXJVEpkaioqERIJEKDBYAzBMXEwV+mAFrKCo2AAgkLqEbczQpiZg9LdMVp1yc8nVfAXC2D6zp8tVI1A7tI1hQYMzAO+kSp3xYf2h5YtRSqkeZRIdD1K6eYe8xP0GK/+znMVKxapXJZ0VQrEmAsGNJO95n3HW2D/ABJ4hWrSqaJsGWTsYUxB2Pe3SMedNvzC0eDgwYQOtup99vb+uNzJGpVgdx/n64zm6Z1Kp6C9ogm5H073nfEqU5mTayzaJOwk2H/k9MeqROx/sVXXl6mkw7NuRIEAA27Wm/c4N8RcMZ6rqR5Zg6B0kGxM72PTsfqp/Y9TrGg6SVQ1GNRtn7Qp6WEk+++L1nuCBYamSComCS2on5J7f5E48jVdarZePB8x0axBvdbFr/HXocE0quonRM/lQ3JJ7EQBsDBn57G8S4PWXMtllpM7JUYBVWSZ2NrkRDRsJO15suR4RTyj061ZCaoUMKLA6S/+4j1b+kGN99senKaSsiotseeDRXGXp1npBix1IHK6oBHPBgab8u5gEibYr/EuDtl84xVJCVDAUxzOCYBNuUEDcbDri4cE8W0XStms4yU6iCBT/Ke3lgyzNA0xHXtOK6ldaju9SrqDMSG7liT0UFTePUDbGLTc05Nqhp0lSNiRrI5tfM9R5BmIgsHnVbqDbVBtiPMVFUKfM0o4WCWChoGk7hrkggg/wkflwJn6iLJao1NgSw0MrXUhgAv5TpcS3vENvgPJZwM5NUV/MRl/FSoCyI5AOhCto1SANoay7iyjeRaxQ84xkqlKjQILMtQF6j1ARoBZdGl9uYFgO4E4Z5HxHpppTozSuRqWUOk/PxMCIn7G8bzNBszN28sinOhVbfnkxEbQNI/MTItjYVMnmlq6tSVWbVTq1HhVQaRss3CqTAWDHSMCNSQJVZ0rw9x9cydKhhCghmEagIk6ZJW5Fj3xxn9sD1P3qgtQBAFcqAsQpcAGBf8ALPb9cXDg70cnl3zVZi60XOl1ZZqWKx6oZeURIkz2nFO49TzHFan79WVaI8vTSpkOVKKCf9XSFksSZm9gMVU8XI6EcgnhWklOgaqoxXzmEgNzQggCLjfv1jrhnlay8wMxq5RzAqDczfaIE3AEQOp1XIPRCIaKotUKVplhKios6nmWAsZ2ItvNt8h4YatVeozlxTteBYbE+qRqJGwMCTMgmTi5NjNF/wCB+MKVOgFFMB1EALs3YAmTtHf2ws8VcYo5ulTfSwcG0MZAIkGBynr6vpvOKOtQ09TlhC8rs8yzLaYO3vIUxe2AM7xvTqCldOje4M/wjt7zuAbg4C3v0rgWNDpeLBVbmjo17wbSRIkRfpvHTAJ47UqUylNiodCGEwTqG0z/AMfSRiq1qDsGIURrjtpMdt7TYG8/WHVDh9VFEPyklXplxaRE6AZNyVmBBHuIstNLPYxFwziL03ZQZgaVkEmJvAIgCZv7zbfB9WotKkCrKzk6ryDfTIEAmIB+StpaBhNxDOlNSoeb83cfW87DE+QyauFcsSNYBDI4UrNxrU26SFkwT1jDNXlgB8vxTSdZBLAwtzAkkgEzciet43np0bhKVWyGbLKkGgVXTDmTK2IkkbHYGbESMVatkKLUmK6kJeUpkSOxlovBkgdJ6EkYuPD8yU4aSFZPKVkBkKGNWsuoA2II0Ed+YYjqyWK+RopWU3/orkHToaol2SYqaTfUViWUW2MgX2vgjhqVWp+oAGIvGxmD9RMGesdcR5aqKdW2pVKkMxMkM6spckEmb6iNzcwCcFUcywphXiYBHNY6Qo0ypgraQRbcyZxTfIV/QyysofMVpbQFUjvck2FhO0QRbsMSrxysBHmUPqxJ+pi598I0zkIx0rZiVJlpMRGomLi8GfaOui8SkSdA9piPpic7Fyiw5jh1J1KsslhMrJYiRJDWsbTHfGMrk6VKoGptpIgWMRFwRMgbG99h7kwZnieXUrJ8xiyoIEILgWkwI3mTiGhnnrVKhpvSCIYnqV0zc9tzidSr6EyNuK1Uaqk1FQgEcpgst41OBvJm/vvvhVmcrlKy+WjLNKBruSgYiec2vcATv0GNOIcRKKH8smCCAi6i1i0huq6bGL3O43FWpTzLFnCNV1DVTgq8AyQYKh4mRrBG+42Ci6sZITZjjCUg1OGcErDGCCQCIn8puDt0PthJnM0rudNO5NjF7ztfmDdf/OL9+6UgFFRSYUBTba5IAUdBNok4rS5pFceRz6jAVNhtGq3+4CQDeR0ONMNRO6QRj4Vp1EybsJA1X0mARFhvsL/1wdxXPURk6gIbUtEw3pGsjTMb7aR/5xPwCvrUZeNFBp1HYypBYC86dZAkgHrcGcRftL4GMtlSylirkI3WCBb6GNvnGVtPUp9s0L2nLKEkntt/QYnai4LECxA/LM7EfF19sa5aANzqJECLR7md97Yc5fK6/MZaphbsGNgqi3NNon23HuMb5OiT4L/+yzh2YegaxrsiOxACkknTIvsdwevTHSxQr0RJcV0gEqfUJ6iZnY2xzH9nOaqoUoow8mQ5tcFi6kSGOkE6TF/UfaOs/vWkKWHqIVbE8xaBYfl77Wx5Ws3vdlEKq9anRZswXB1LKja+xkfPc4oP7QOOZdqSghjUAGkW5ZAJi/quAeg5pJjDz9pdU0CtdRysSIm2sjvuOYbiD2xzerXQ6zVXVULSdwIvpKETAB6fJuThtHS9W9nSmkgDheRFY+YVlxqV0Zo09F5WWD8TEj5GJcrwkqqpU5STIIMjVF56XiIMERgjhNTyieZC3QMORrzcDuB0vvjbOUfKHm2YExaFAPcaiTII+ekY2OTujPeRXmqVTUUqB9TAuYAk8pAO20X37Ttg7wPXIr06hpgUqlVVD620oyrJssMTEaQxiTseinM1HqEl2FpggGxUTG3LOIuDcuiuA34TkxaPy7Anf6du2HauNDxLZ41pCnxFgK8oyeYhchgQSeVeoYlSs+/QGzDhvhgVaj0qVQDyyXpVHIOsHYezyQd/cTiu+K3FZqFRiqn93AW0glXMiNgQHi+0e8izeD6x5UKoFgaT0jqYIkibR7EXxHc4wTGksnVzQf8AdadCsENSrerYCRu8gWJPpJHecc68fOy1AQT5BOliHa4ABgqbKOUDbucMeNeM3/eKlBQalanTVGKA3ldbFY9NnAJMXTbAvFuNU2oFmVEqv60qJq50uGWbA/IO+JzvzPoaOIlLp8br1X0FQZNmBt89JURuT3G9sMafGno+ZzaTOkVEk6uQEhTUGrSY6ETpG9preXzlIUiup5DcoMGFJaALf7hMW236aHjjIpWI5dJkAHlMc0CzCwLe3XpbZnCJtE3GKhSVBpP5g5iwgpaAEg8tuwH0vgejnaL0kQpTBDKSdTywspDWI03JJtvAmAMBVAKhBJ1flJM7xvI3t1wMlNgzIG0mYhjywAWksBAuLC/XtJvFUqOJFqlCYIFztsfcDpcDf9IwfRd0MydTR5isNLbSInoSN7bR3wlpVgO/UGDFtjO9vbrhz++AhQSTruTMk9T7zIj6nBYDIyrVoCiCYJkifuf82wwy48oqtiDBsJB3GksLdBYdzfC8Z0hSQIMR7gX3It/hwNVFQtpLEdgbnrteIPuRgUzi4cCFWtX0UtOuNSoxuTJABIBgyAfgH5wbw7OFkanXA8o1TckjnJZgFv1JG3cdcIMjmloVqLAGSQWOqBoBGuD0MT/8r9sNsixC0iENRt9PckE2t0j9BjNOPLHXtZh+CTdRUZpsGiGVm3sbgR8bfI3emqjy9UgqRYKSBMjSzddRJjaSfrtn+L1gyBsv+G0Egv0JgAQVEgm++/304iMtW1Ig0VSswFgrBliDIkAEk7HeJ6cpSdbuCatHs7lKTqXovoqLcg8uogMSCD+eBvAm8+wicXQADyqhge2DKnh5Ug+YY0ncgEuR9onoek3wsqo6sV00jBiee8fGBcJdj1YXm+HKfKDJooi4Z8woYiJPKbGxJhfa4vKastNGlWWudJIZQQtMxI5mu5sTAsLX6YznHhEVm1m5WTOke362tFsKMq8sYTUxIW28mwxsjB1liosHCuXXrcIgI5iG5dI1lV3N9JMmDtHbDbhfFKVZ2MIaq6mVxcSVhiPzG3XTJ0mJxBnPCJp0aVSpTe8akkm5XTqBuTBEwYjWFkxipeQ1FnUwDdWjuDBg7x2PtiKhHVumPqRrJa6/iN1rKKyQsBh6jbTuGsCZM7dQelx/ECUn0MaQFgVaSpIEyGJUqpBN73ABmDipZ9pCAkkX3O0mTHaThjnKJXLM4BAJ0EWi8EW3krO/yL4fyVF2IkWjKZwChllViWVTquDGoyACLabWiRzE4beO+KtVyBAB1NUEASTpgiT7j264o3D3bQs+rr/P+WLfxNwuXoUdanWC55whjSOXUYJuJgEbi4BvlnDbJP7Lt3E5sW0hFIjTM95m/wBBH3J+MXXIClTpqTy61BURJi8e/ufkdsVriwQwBTCSZ5hB3vMyRt374bcSzLLl8q1m1q4AmRyPFvjUD840TW5JEi4+C3C1lKxGi5B1aoIiP/kbRf646bxF/wAHlI1Kw9MHcmCL92BPYGccI8OcUNPM0XMgsI9hqWdttxH1x0Y8Wp+SQzvrCwBYyJJFuh2v3i2MHiNNqRTTCf2h6szkQ6CFVg0welmPwL3627Y4rxSpUaNmUbMTAAHz9f1x2mhxpK+Ur0GkMVMMwjVyxFrTKm/W+OF5+tCqBGmbxv8AUDvGL+DtxyLqxqQwRA7JpqOoChTBiCTFryJHX2ww8S5elRYBBKaAUBYuza1Gpj+VQXBFrm5jFdzlbQlJh6+a9iNl6GR1xNx/NywILFWEEb8oJIA7DmJxp25QKVMBrVpNmi0aCSfoNxv8C2N8jWcwNXLqEj7C/wBLYHyiGdv62t9jgjJZfSqu0gNdTFjFt/kfTFKFGvHnJo5YaQLOAw3M6ZDdJEfribw9xM04I9atMTKldm9wf+BgXNVi9CmrFSskrfmW0EHsCb/fvjTLVSFJIggEL1vEm4+lvfCRj6aY0+Tp3gTIVqj1c55dq7MS7rqYKSQsFtxoi474VftNyrfvehGstNVIHKSQJn7MPti2+FONVNFGhTKinTUaurFZgTaxtt/U4oPjrMtV4hXiZDaZ3jSqizDraPrjFpSctVt/A81SorXCKvlZhXcKQNQCm4nSYBFpAaP8vjfO5hmFRn3LkgLNyxJmOoH6e+D34NrIZBLEmxAGqL+19hGBASILKsgxzdDN/wDjGtVJ2hL9IlgyQsxsftIBA+MaUKh1gyZJvHUQR09j+uG/EcqzQqwD6RHYyb/y6C5wtyVPTVAMSJ++0e2KoU1qgLJ777fqfvielWApSsBrXg/qRgHML8+mTPzf/wA43RI3HURJ2/tbHUcMdAWRYEwYG4/rP0OM6NT6QCPZ5lu3UH+nxbE+WoQy1DMgEsR/3Gw6+n9Y74aZI01h2BmRJFz7d/vhXKjgDOCoAqSGEAmIMQbC20Rq2t0OHSZCo+W85DGiSTa+hhr+AA03tb3wXxLJaEqFAAuo/BUix+8X/nhl4Grprdp5BRceXE3IUi/vpYH4xCc/TuRWFNMq9bixqKS58wNcLIBDCb7emwtMX94xHl8wzaAPwylgwXuJImD02kXJjB2b4AAzeQwamAYYERYdRNt4PuDiepwrQqqGBPQAR956DrHvh90OhKBOK+eqHRq8lmBDSQVtCg/b9O4wvPGMytoJi06N4xbuE0QSyVkOgjVv7dOt7ixwz/8ATy9DUjpzH/64hLWjDEkdRRWeuAAwbVI/KRN/7EW7HAOTXy21TAIkGYmDuD12/TH0ZWrZdRHkqQPYe/f5P64Cq5jJsbUEOkRGkG28D2mMKvHrjb/P0IAcNzBfhyZl+eoKQYyJB0HVYdJO0d/YY5145yr0syzUr03UOIE77ie233x2LKtQKmkFKLp0lDMR27D5wPV4TRWkiIjMgVUFphViJ72A+gGIafiFCV0VlJNHz5nOGVapXUItIERbvPXbGc5kq7aabsAogyYuRIX7kwMdqzXhWiAIYqI0xbYNNpBPTp3xX6vgvL03LedW1kSGBViIJm3wxH1P10/82HYkVbKFwzgtRxVcEJ5YmXmOsiBzCACTAMQca53i9enSphqgiCB1EWkDqohh8x0gxaauSQs8Ajk0i/PeJhgy+ymL3ubklJneDMJbUkkkaFBHLbSVF5YgdSN9r4MdRSfqOk7KRm6+tjBsxG+9hA/TFn4PSDqabBi6/lJW09b3j5wszPhbMQ76bASBN2lohRv3N+g+MEcGNam0GmWMFoIFrAgBj9oHUjfGiTTWGAP4rw806aVhGkVFggjqSD9N5xdPCGby9R/xiAQNIBIgkGD9QQbYo3Fq9Rst5bU4ioHkLEpzEidgJYQInf3xpkmfSCw5dZKmIBH5r9YaQT3nEJ6bnGmymmdsTJU6lEtSp6WQ8oiAwsSO1wfm+OP8U4OVquBSTQGMMaY2m3NG8Ww94b4oZEWm9Q6CwEybXtEdLb9MWDN8FbMhnBcEAgFROsT6uwM2Px84yaTloupcFNVdo5pVyDkX8sxtygj+UYHGWrAiHAvGwk32tcb7G32xbMzkmpOy03qTAAExzN6r6ptp3iDfFc48aipTaarsGOpnBgsJiCYMCD6gLDbfG2E9xntmtfhD6VYUkGosARIMiCSR25rfBwKvDayAA0wwAgBiSAb3FrG829sXLw1xai4RKxQTJGoi3NeBvc7bC5+t14dwvKvza5m4AbabSLYjPxL03UkCzilHIV6Wio1GUkxqEg2htx7g/QYxms6SGHkUlkALoUKZJF5HXf8AwY+gMrwqjJhmN9uknfpfbrhZxvwvl61ajUqT+FNoLap2BjoP+dsIvGxeZI5SzRX/AAHwquhqNLDkV1APqPOB8gjVt7HaMBZ7La+IZoVxoA5gQADBIgEm0iR3sPri9cNanT5BUFmJXmjTMgWI6BsSV8jTcc7DUG1alaJjaT1sI/ltjO/Erc38lZSVFAbhdOlUZELc24UTBCru03adPWN5O+EPEuG19VVGp6gzBlcATCwPSDfVAm8zfHXv3amlgwg26W9r/wBe+BeJ8QpohhVJ03nSCJB0yN7kR9cHT8U7+Sbl8HIHyFRFIemwnujbHpIf3+dr4WfusGfLBPeWH9cdDHiLLuAWpIUAg25mM+8X/oel4rHG+K+bUCUKSoCQFAgkyYu1uvT+mN0NSbdNHKyvnIFpbQ5gX0mYH2xJRpJaFqatyDEW2gnfrMjFxynBK2XD1CVqU0JNS6kkflMxAkjoevtZlw6tlHDVGpqqC5gjlB7z0FjI2v8AGDLXrjI7i6tFDzdbUFAVjO47XtPx84ibVBgGZ2gwf8PzvjpOfy2UXmAgbCYYE9rdTgBlyrCQoVhaRMSNxZvod8dHXTXBPcVGrxMmgabFwdJVeUFYJ/QdZ3xjI8QSmw06gQDePVy9e0nriwstLYlxb+E6ffm1frjNOgCCV1MBuFIJi943j3uMNvVcDKbXQNwXiRV21MFDQwJGqCBEWkkRF77DD2p5dRCErprPUq0ATtGnb+/TCZjRnZvkkAe14HbEieUIBn2MTPxF8Skrdgt2OKPCKpIP7xRJHuQDHdSu3thmOHTc+RPX8Q//AFxXaGeRRZx8Qcb/APWR3X/4/wBsZ5wm+w7mWbO+JWdphYI9on4B/wAjAz8SFjSUg92jvJ+Pp/ziPi/hyoagKqDJG1hF+k/HUR2NsR57h1VOimTYdT9/uY7HCx8t1TFyN6XiFhEEmdhfYXN52AifkYwviV9Av7QPiJJn/IPbCCjlp540aCCysIWJgkR09+wHS+AzWqiWgAiNaDvAm56XiZ98P5cZHD5+OkrSECFaAI6gG079/wBcZ4hmSWUMsXldJG98VBeJDy0AOo6+Zb/BkfE7jr7YOzGYI6qZAYQJMEbATa4iTb5Iuz0EmdY38xVMsT3HxtucRV6isYDC99hbYex/ucLauYJRQWUbAze/uNxc3t2wqy+e1VIBJkhbKd56R23t2xy0uwtlqfIGoAV0wdx3g7m+39sLeIcHqFhpKARJmJA6f58j3xHl85CMXGkEHQCrS3NB9uXr9MYzefBCOVqRK8yqSLm0yCIIExb+mOUZphUgleEOASW5SL3BvF/nbfC3iApmKQYqD6jqMaexCjYETF9/vNmuIQukBdRJYE+oBhAkTA77d+mMMwC+YaR0g6SCbbRAkEhtzckexw8FJZYHIW1cvSPKVBE7gGJG14mAOnubTi3eHeNU1phCSIAETcR1EfHxioVoany0z5aSbflDHqwHcQJxmplqSgBXBkQSoaLjbYHufsd7YfU0ozVSDvZ0N+IZR4JgOBYwRY39p7df54kp5Sg0BnU3HSesT8X/AMnHOqOgutMHXqgARMFjG5HuP7YYUcwSskU9IO95EAWJHf6bzjJLw1cNnWP+J8JogsKflyrTqiLx3YX+R3n3wtyjBDKxNjaBY2HXtiKhxcKxlA0mJAJE7AE7e2/XcRjHE8rX81Up0AmvTBZgIJ6wJhR8zvh4xa9MhlBsu3AuIhhzOLXuLjvhq2dSYDgfU/1tjmumsqopYK1zBBJIYL1m45bfXscXHguWq1suGFVPMURpZSBva4JsRb5Bxm1dJLKD5TeWOa+Qp1byJHWAcJc9wLSZDGO4Ta/scb5Z82GZNKLexkQ9jYWJm1wexHxXeM1c9Tcy2ne0kAiOkC0zhdPTldJgeiwbjVeoAVSuttpVlNvv3+MVzMUatUNrqksbcslYi0zEXvAEC/fD7N52qztFNiuysY26iDH64FrcRALebGuwjSDPXpfvB9sbdK49ZFcZLorFTgVdBOtWJ6bT1mb3B9r4h/fnWvrNPUNIFieW3Rp6E9In2w+qZ0FrVQpg29XwO46fTGU4XWZA6sjDchbEf3vjT5n/AKDGLfBJwnxNUpfhrTIVgCxVTGjqsEQI1GI7j6aZdaiBGo01NJ0J5I/KzC6b3C+973g4mo0WRSWZ9JH5li5IAEwCOv3xmhVLpUQNHMBIOkEHpHT1T/XCNrLSHtpk+YFcL5lKm3NCugcLpIIJPpNpHUi/yJr9XJKS7ujI6NBUVRqJm8AU4N7mf+MWmlmKqmEh1kyNUtJmes8skW7YlbPsy6mpQR1KmTNv0H+XwkZuPQrTZVfLUIWptWRVu1g0EC8tAncfpgqpxLLsigV3WpFyiBdUGxca72tuPecWL9/okFSpuIZSImbA7XmLYHThdANIRbA3BjVIj/CL/rhlO+bAJGr0yIetmLm/4S3kz1qG1sb6qR1AVNIgaW0aTsOoYz3OwxvxPhtF5IZ1gntA7C4298Q8P4LQY/6zyBPQRBM7dJG/zGHtVdhwYqUtQOrMLc2kifiTEffAj8GWTOZpzPV//wC8OTwgsmhazKFkM2m5O+5Gw1AWN/pgar4bqkkiswBMgdv/AMMDcvkU6dnE8wpq1LF+XeCA3QdjGFecouxsxkGNJ333F+owqbjFeo51CV3gWPLEQZ6zifO8bVV1RJEiwntb7wPpjzY6c4tJARDRylZQQqyNW5sZnmsZteOn6jCzP5auSVIAEXsZABnobk25t8W3L8VBLyJLCdMgEMbEiPiO+2N63GMvV5GXQSIDmOYjr7QTuYmO2KLVknwAoScOjlUkaYPSTaDG5BCgjbf4xj9wqB0akWcBCxMgRE2/hFrdRMe4xaq+Sp1ASpS8wQNutwCJ6icCZyslEG4MDuRK3EgSBMwLz37RXz7wuQpPsANDW2iOYQYYm5LLIsOYiw/w4xk6TVJBCszPAFMEkBSbSQGEA7kiOXvAl10qnl1CDKiyg6QJkzYkqRpP8V8Y4JVSmfKFNmV5MVCsq82gsAW6kEE7E2nHbnToNAmaoBlRZIJpghWJ3EiPrsb9MB0KBYsUlucFXFzqGokFdwOW3aDJBwxzXBNS/wCoxKjSjSJGlibyQCReQbQZ6HGchwd6YYOdRNgPyhQwIWNUMvKCDY8xiBiq1YpcgoF4pSZTqDE6TJBjmuSFgLPpjcyZG2M5vg1RxMESSfVJkXkADYLbV/tbtg01SZFMGryhGioIUTAY6RZpHWdvbAfGKqDlRoQJqZg0gtqBEKIYmARbcqpEcxwsZttJBqhfSyDLqn0aTqnawkDsbifv3xvWy51KvJqgMpaYaBZY9IlgfVHWY6CZKqxUMdLFb3DNqViSJOrsZ0xPKLnbBCUXqAWIlNpjdYJkSyixkTi9tcgqwXiGYqrUsAoFTzYp+kN3BEhhA/Lv9MGGsFRqbbjWx687IdMA2gAr9pjDOlw2o3MgAiOUsQTaOU7Cx/WJF8D5XKs1Uq+kuLhTvvfSet+vsbWwPMTKeWzXgOa0sN5W1zvHteNhhxneJmsqlVIKiRpMkAHtvpBm4FiD84AyPCQ8uCVM7DY9Ljf9d8Yq8OzNEkpVpwdpEttGxXe077xcdJy2t/ZZWogtPOoXHMFbVBe5nUImJUQIJsewF4l5R4pUZC4dtZFjf42JsD/MnFOpVtDnWCtRWkOVjew0wSbwdyZPUb4sHCM1TQNSaoEUiUdlkExEwQREmATN4HbB1IYJQk7yH8C8RFKp/eWEKDEAgajYEQRykXja4OJcnxmmQwasWEuYLGWEAgx7Rue9ticUh1Lu1VdOkVApvEAGAYJNiDJm4kzvjSrkWcMaMmDJEEDeIBO9xcXBJO2D5UTrZcK/ElpUEqqZ31ECSpk3J6dt5v8AAwxbIlx54pyBEnSB0BtI2v0tIxRMlkqzuq1AyiR9iYY35YAG1jYbyJvXC6dZENJmEMhANwI2FmMxEXA7YjqJQeGNCTugXIeXXOmE1ATeII+388T5jhjhCtAsCGNlYWJ3uekx7YT8JzD5UFq1HX0YxKWkSCepnoINusnFm8KZuiNRcczMYBNu5g7267fURA1LWYlItvDKzxLh+YYotRqhYgSoVhF7wQNNiJImLE/CXP5WpQcKNRDmR+HFxp2AJmTv2naYx1+sqkg6DG+pGkT0BGwt1theaNF6hL0WpMLyShVmtzcryGsNxGFh4lrlCS0Wc1ynFmV1mZZgGFwYNzHvv1jbFwo51WAqTaPzXgKPYbzE4g4l4ZaoytQ0hg0QZ0sNuv0H33xtV4FmKc8h1EFfw6izE9VqEHsbEde+KTnpz+hoxccB2aqU9DGQSBJETeJ627b4WV/D4amWpEgm40wIkz1kW+L+2BcrwfMBjLg6jdWBFh0Le8tsTc2xY8tlSiadUiZH+zaAp6jffvhL2Yix16uUVDiPDa6agkuoNjHqHSw/X7QJOEuVNQlgd2BBMekAdgNon7HHRKvCIA/FE9dSsd52UML9Z/S84Unw2ysKiVQ1QWusA3nYGx62i+Lx1klTEekuURUuFOVU69KzzDYxB7mZk9cFrlHgXH2/vjGZo1WLKdWkRpZbhtwZjbp/z0xEawFiBbEtzYfLj8GcyxFVQDA0m30GA8z1+B+pE49j2DHoyE2SYlqcmZ7/APc2JOIiCkW6276v74zj2EfvAgegx8ypfZwB8SMezTHU9/zAfQqJ/nj2PYPf8+hgKr/pk9fLF/8A3DA/FXMrc/6an6+U1/nHsexSHP7D0WrhDE0lm/zf8jf8Y24ddzN+Zhftpn+ePY9jJqf9hoCB2IzuVAJhmOofxfhk373vhZnKrKq6SRyMbGL+Yw6e1vjHsexqhyvwv8jpckfDkGp2gTBM9ZnvizZVR5VI/wC4f0xnHsPq9DxDMuLt7O0e22FaMf3z5CT7+vHsexJd/grPhflFkyCAOygAKFMAbC46YFdA2rUA0ltxO1No37Sfucex7EkUl0UXjSD8Ow/0Z+t8CUr1mm8AxP1x7Hsb4+0yz9xDw1z5b3N9U391w94b6GPXlv8A+049j2E1Oww6LVRNiesm/wBThpSEiDcaRv8A92MY9jB2aCBVEgQInG2aEUgR3bHsewGEiy9VgRDH74NyhlGm/Mf/ANsex7CyCwulTCoCoAO9hF9WIUM6SbmRc49j2FYIg6nmPz/XGtaoQRBIu3X5xnHsUjyMyN6rX5j9/fCrWSrST6x1+MZx7FYgHGWUaRbcCcFkY9j2Jz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www.bibliotekar.ru/rusShishkin/10.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811139" cy="24082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6273225"/>
            <a:ext cx="1740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ИВАН ШИШКИН</a:t>
            </a:r>
          </a:p>
          <a:p>
            <a:r>
              <a:rPr lang="ru-RU" sz="1600" dirty="0" smtClean="0"/>
              <a:t>Дубовая роща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9810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88641"/>
            <a:ext cx="73152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Предмет искусства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764705"/>
            <a:ext cx="7315200" cy="55446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Человек</a:t>
            </a:r>
          </a:p>
          <a:p>
            <a:r>
              <a:rPr lang="ru-RU" sz="3200" dirty="0" smtClean="0"/>
              <a:t>Его отношение с окружающим миром, другими индивидами</a:t>
            </a:r>
          </a:p>
          <a:p>
            <a:r>
              <a:rPr lang="ru-RU" sz="3200" dirty="0" smtClean="0"/>
              <a:t>Жизнь людей в определенных исторических условиях</a:t>
            </a:r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92134" y="3390792"/>
            <a:ext cx="648072" cy="61212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4077072"/>
            <a:ext cx="5760640" cy="6840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Художественные образы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51330"/>
            <a:ext cx="3672408" cy="837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Результат вымысла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761148"/>
            <a:ext cx="3888432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Отражение действительности</a:t>
            </a:r>
            <a:endParaRPr lang="ru-RU" sz="3200" dirty="0"/>
          </a:p>
        </p:txBody>
      </p:sp>
      <p:sp>
        <p:nvSpPr>
          <p:cNvPr id="8" name="Крест 7"/>
          <p:cNvSpPr/>
          <p:nvPr/>
        </p:nvSpPr>
        <p:spPr>
          <a:xfrm>
            <a:off x="4168479" y="5088459"/>
            <a:ext cx="360040" cy="405862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805264"/>
            <a:ext cx="9144000" cy="9434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Процесс художественного обобщения, выделение существенных признаков познаваемых предметов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137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7315200" cy="980727"/>
          </a:xfrm>
        </p:spPr>
        <p:txBody>
          <a:bodyPr/>
          <a:lstStyle/>
          <a:p>
            <a:r>
              <a:rPr lang="ru-RU" dirty="0" smtClean="0"/>
              <a:t>Особенности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Чувственное восприятие окружающего мира</a:t>
            </a:r>
          </a:p>
          <a:p>
            <a:endParaRPr lang="ru-RU" sz="3200" dirty="0" smtClean="0"/>
          </a:p>
          <a:p>
            <a:r>
              <a:rPr lang="ru-RU" sz="3200" dirty="0" smtClean="0"/>
              <a:t>Субъективность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r>
              <a:rPr lang="ru-RU" sz="3200" dirty="0" smtClean="0"/>
              <a:t>Образность </a:t>
            </a:r>
            <a:r>
              <a:rPr lang="ru-RU" sz="3200" dirty="0" smtClean="0"/>
              <a:t>(</a:t>
            </a:r>
            <a:r>
              <a:rPr lang="en-US" sz="3200" dirty="0" smtClean="0"/>
              <a:t>co</a:t>
            </a:r>
            <a:r>
              <a:rPr lang="ru-RU" sz="3200" dirty="0" smtClean="0"/>
              <a:t>здание художественного образа )</a:t>
            </a:r>
          </a:p>
          <a:p>
            <a:endParaRPr lang="ru-RU" sz="3200" dirty="0" smtClean="0"/>
          </a:p>
          <a:p>
            <a:r>
              <a:rPr lang="ru-RU" sz="3200" dirty="0" smtClean="0"/>
              <a:t>Искусство проявляет себя в законченных авторских произведениях</a:t>
            </a:r>
          </a:p>
          <a:p>
            <a:endParaRPr lang="ru-RU" sz="3200" dirty="0" smtClean="0"/>
          </a:p>
          <a:p>
            <a:r>
              <a:rPr lang="ru-RU" sz="3200" dirty="0" smtClean="0"/>
              <a:t>Индивидуально создание произведений искусства, индивидуально и их </a:t>
            </a:r>
            <a:r>
              <a:rPr lang="ru-RU" sz="3200" dirty="0" err="1" smtClean="0"/>
              <a:t>вocприятие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255</TotalTime>
  <Words>515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Перспектива</vt:lpstr>
      <vt:lpstr>Искусство и духовная жизнь</vt:lpstr>
      <vt:lpstr>Искусство-</vt:lpstr>
      <vt:lpstr>Искусство</vt:lpstr>
      <vt:lpstr>Теории о происхождении искусства</vt:lpstr>
      <vt:lpstr>Слайд 5</vt:lpstr>
      <vt:lpstr>Эстетическая культура</vt:lpstr>
      <vt:lpstr>Взгляды на сущность искусства</vt:lpstr>
      <vt:lpstr>           Предмет искусства </vt:lpstr>
      <vt:lpstr>Особенности искусства</vt:lpstr>
      <vt:lpstr>Особенности искусства</vt:lpstr>
      <vt:lpstr>Форма бытия искусства-</vt:lpstr>
      <vt:lpstr>      Виды искусства</vt:lpstr>
      <vt:lpstr>Виды искусства</vt:lpstr>
      <vt:lpstr>Жанр</vt:lpstr>
      <vt:lpstr>Стиль</vt:lpstr>
      <vt:lpstr>     Функции искусства</vt:lpstr>
      <vt:lpstr> Вывод: специфика искусства проявляется в следующем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и духовная жизнь</dc:title>
  <dc:creator>михаил</dc:creator>
  <cp:lastModifiedBy>1</cp:lastModifiedBy>
  <cp:revision>37</cp:revision>
  <dcterms:created xsi:type="dcterms:W3CDTF">2013-12-17T18:27:56Z</dcterms:created>
  <dcterms:modified xsi:type="dcterms:W3CDTF">2014-05-13T15:01:16Z</dcterms:modified>
</cp:coreProperties>
</file>