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3E7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26522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5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EAAC3-6403-489C-A8B6-082E6443C2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C560A-C3D6-454E-BA21-938D6D7A9E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159FF-C666-4179-9D5E-EF2B0EB063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C58AD-B436-4E5C-B1CF-2B3CE0D0F4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2C9B9-BEE2-4C22-A49A-E8D9BAD2A9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B72DB-8F90-4FCB-AF4F-1B803297E3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0C429-6BDC-4858-98EF-018DC562DF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83C43-A6F0-4D31-B292-B510CE8E9A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B94D3-2463-4DFC-8793-877B1F50D2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0E4A6-2D9C-484C-8930-7C780BA055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D3F70-0A0E-45EC-8216-EB89D6A1F4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26419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26419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26419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4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64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64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1400DFF8-9D38-47A9-9113-93E01A0DE3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6;&#1083;&#1086;&#1078;&#1077;&#1085;&#1080;&#1077;%20&#1086;%20&#1096;&#1082;&#1086;&#1083;&#1100;&#1085;&#1086;&#1084;%20&#1085;&#1072;&#1091;&#1095;&#1085;&#1086;&#1084;%20&#1086;&#1073;&#1097;&#1077;&#1089;&#1090;&#1074;&#1077;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6;&#1083;&#1086;&#1078;&#1077;&#1085;&#1080;&#1077;%20&#1086;%20&#1096;&#1082;&#1086;&#1083;&#1100;&#1085;&#1086;&#1084;%20&#1085;&#1072;&#1091;&#1095;&#1085;&#1086;&#1084;%20&#1086;&#1073;&#1097;&#1077;&#1089;&#1090;&#1074;&#1077;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&#1052;&#1086;&#1085;&#1080;&#1090;&#1086;&#1088;&#1080;&#1085;&#1075;_%20&#1087;&#1088;&#1086;&#1077;&#1082;&#1090;&#1086;&#1074;%20-%202010.xl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2692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800" dirty="0" smtClean="0"/>
              <a:t>Организация и методика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800" dirty="0" smtClean="0"/>
              <a:t> </a:t>
            </a:r>
            <a:r>
              <a:rPr lang="ru-RU" sz="4000" dirty="0" smtClean="0"/>
              <a:t>научно-исследовательской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000" dirty="0" smtClean="0"/>
              <a:t>деятельности школьников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1672" y1="98156" x2="21672" y2="98156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4516239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619672" y="4749933"/>
            <a:ext cx="6479274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Научное школьное общество Организует 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Учебно-исследовательскую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деятельность</a:t>
            </a: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65970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dirty="0" smtClean="0"/>
              <a:t>Включение максимального количества учащихся общеобразовательных классов (до 100%) </a:t>
            </a:r>
          </a:p>
          <a:p>
            <a:pPr algn="ctr">
              <a:buFont typeface="Wingdings 3" pitchFamily="18" charset="2"/>
              <a:buNone/>
            </a:pPr>
            <a:r>
              <a:rPr lang="ru-RU" dirty="0" smtClean="0"/>
              <a:t>в учебно-исследовательскую деятельность, для реализации компетентности подхода </a:t>
            </a:r>
          </a:p>
          <a:p>
            <a:pPr algn="ctr">
              <a:buFont typeface="Wingdings 3" pitchFamily="18" charset="2"/>
              <a:buNone/>
            </a:pPr>
            <a:r>
              <a:rPr lang="ru-RU" dirty="0" smtClean="0"/>
              <a:t>в образовательном процессе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Цель инновационной деятельности: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90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Увеличение количества учащихся работающих по данному направлению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Увеличение количества педагогов, которые используют в профессиональной деятельности </a:t>
            </a:r>
            <a:r>
              <a:rPr lang="ru-RU" dirty="0" smtClean="0"/>
              <a:t>ученическое исследование</a:t>
            </a:r>
            <a:r>
              <a:rPr lang="ru-RU" dirty="0" smtClean="0"/>
              <a:t>, </a:t>
            </a:r>
            <a:r>
              <a:rPr lang="ru-RU" dirty="0" smtClean="0"/>
              <a:t>как форму образовательной деятельности учащихся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Отслеживание динамики результатов и количества участников в различных конкурсах, конференциях  среди учащихся и учителей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Расширение географии и уровней конкурсов для презентации результатов </a:t>
            </a:r>
            <a:r>
              <a:rPr lang="ru-RU" dirty="0" smtClean="0"/>
              <a:t>научно-исследовательской</a:t>
            </a:r>
            <a:r>
              <a:rPr lang="ru-RU" dirty="0" smtClean="0"/>
              <a:t>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Задачи: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16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dirty="0" smtClean="0"/>
              <a:t>Для решения поставленных задач необходимо мотивировать прежде всего педагогов, ведь именно им предстоит распределять свои временные ресурсы, придумывать формы,  мотивировать учащихся на новую деятельность</a:t>
            </a:r>
          </a:p>
          <a:p>
            <a:pPr>
              <a:buFont typeface="Wingdings 3" pitchFamily="18" charset="2"/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Деятельность в рамках инновационной деятельности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500" y="5214938"/>
            <a:ext cx="8229600" cy="11430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latin typeface="+mj-lt"/>
                <a:ea typeface="+mj-ea"/>
                <a:cs typeface="+mj-cs"/>
                <a:hlinkClick r:id="rId2" action="ppaction://hlinkfile"/>
              </a:rPr>
              <a:t>Положение о научном школьном обществе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latin typeface="+mj-lt"/>
                <a:ea typeface="+mj-ea"/>
                <a:cs typeface="+mj-cs"/>
                <a:hlinkClick r:id="rId2" action="ppaction://hlinkfile"/>
              </a:rPr>
              <a:t>СОШ</a:t>
            </a:r>
            <a:r>
              <a:rPr lang="ru-RU" sz="4400" dirty="0">
                <a:latin typeface="+mj-lt"/>
                <a:ea typeface="+mj-ea"/>
                <a:cs typeface="+mj-cs"/>
                <a:hlinkClick r:id="rId2" action="ppaction://hlinkfile"/>
              </a:rPr>
              <a:t>№4</a:t>
            </a:r>
            <a:r>
              <a:rPr lang="ru-RU" sz="4400" dirty="0"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latin typeface="+mj-lt"/>
                <a:ea typeface="+mj-ea"/>
                <a:cs typeface="+mj-cs"/>
              </a:rPr>
            </a:br>
            <a:endParaRPr lang="ru-RU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863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dirty="0" smtClean="0"/>
              <a:t>Для решения поставленных задач необходимо мотивировать прежде всего педагогов, ведь именно им предстоит распределять свои временные ресурсы, придумывать формы,  мотивировать учащихся на новую деятельность</a:t>
            </a:r>
          </a:p>
          <a:p>
            <a:pPr>
              <a:buFont typeface="Wingdings 3" pitchFamily="18" charset="2"/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Деятельность в рамках инновационной деятельности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500" y="5214938"/>
            <a:ext cx="8229600" cy="11430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latin typeface="+mj-lt"/>
                <a:ea typeface="+mj-ea"/>
                <a:cs typeface="+mj-cs"/>
                <a:hlinkClick r:id="rId2" action="ppaction://hlinkfile"/>
              </a:rPr>
              <a:t>Положение о научном школьном обществе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latin typeface="+mj-lt"/>
                <a:ea typeface="+mj-ea"/>
                <a:cs typeface="+mj-cs"/>
                <a:hlinkClick r:id="rId2" action="ppaction://hlinkfile"/>
              </a:rPr>
              <a:t>СОШ</a:t>
            </a:r>
            <a:r>
              <a:rPr lang="ru-RU" sz="4400" dirty="0">
                <a:latin typeface="+mj-lt"/>
                <a:ea typeface="+mj-ea"/>
                <a:cs typeface="+mj-cs"/>
                <a:hlinkClick r:id="rId2" action="ppaction://hlinkfile"/>
              </a:rPr>
              <a:t>№4</a:t>
            </a:r>
            <a:r>
              <a:rPr lang="ru-RU" sz="4400" dirty="0"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latin typeface="+mj-lt"/>
                <a:ea typeface="+mj-ea"/>
                <a:cs typeface="+mj-cs"/>
              </a:rPr>
            </a:br>
            <a:endParaRPr lang="ru-RU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9832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500174"/>
            <a:ext cx="2614602" cy="82866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Директор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Структура научного школьного общества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2571744"/>
            <a:ext cx="4143404" cy="82866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Куратор направления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72066" y="2571744"/>
            <a:ext cx="3500430" cy="82866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92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Руководители проектов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28596" y="5572140"/>
            <a:ext cx="8286808" cy="10001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Разработчики проектов (учащиеся)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928926" y="4214818"/>
            <a:ext cx="3500462" cy="84837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 fontScale="92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Консультант по ИКТ</a:t>
            </a:r>
          </a:p>
        </p:txBody>
      </p:sp>
      <p:sp>
        <p:nvSpPr>
          <p:cNvPr id="9" name="Двойная стрелка вверх/вниз 8"/>
          <p:cNvSpPr/>
          <p:nvPr/>
        </p:nvSpPr>
        <p:spPr>
          <a:xfrm>
            <a:off x="3500438" y="2286000"/>
            <a:ext cx="142875" cy="2857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Двойная стрелка вверх/вниз 9"/>
          <p:cNvSpPr/>
          <p:nvPr/>
        </p:nvSpPr>
        <p:spPr>
          <a:xfrm>
            <a:off x="3143250" y="3357563"/>
            <a:ext cx="142875" cy="8572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Двойная стрелка вверх/вниз 10"/>
          <p:cNvSpPr/>
          <p:nvPr/>
        </p:nvSpPr>
        <p:spPr>
          <a:xfrm>
            <a:off x="1000125" y="3500438"/>
            <a:ext cx="214313" cy="21431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4572000" y="3000375"/>
            <a:ext cx="500063" cy="1428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Двойная стрелка вверх/вниз 13"/>
          <p:cNvSpPr/>
          <p:nvPr/>
        </p:nvSpPr>
        <p:spPr>
          <a:xfrm>
            <a:off x="5357813" y="2286000"/>
            <a:ext cx="142875" cy="2857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8143875" y="3357563"/>
            <a:ext cx="214313" cy="21431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5857875" y="3357563"/>
            <a:ext cx="142875" cy="8572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Двойная стрелка вверх/вниз 17"/>
          <p:cNvSpPr/>
          <p:nvPr/>
        </p:nvSpPr>
        <p:spPr>
          <a:xfrm>
            <a:off x="4714875" y="5072063"/>
            <a:ext cx="142875" cy="50006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7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500174"/>
            <a:ext cx="2614602" cy="82866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Директор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Структура научного школьного общества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2571744"/>
            <a:ext cx="3500462" cy="82866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Куратор направления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72066" y="2571744"/>
            <a:ext cx="3500430" cy="82866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92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Руководители проектов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57158" y="4643446"/>
            <a:ext cx="8286808" cy="10001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Разработчики проектов (учащиеся)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1571604" y="3286124"/>
            <a:ext cx="3500462" cy="84837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Консультант по ИКТ</a:t>
            </a:r>
          </a:p>
        </p:txBody>
      </p:sp>
      <p:sp>
        <p:nvSpPr>
          <p:cNvPr id="9" name="Двойная стрелка вверх/вниз 8"/>
          <p:cNvSpPr/>
          <p:nvPr/>
        </p:nvSpPr>
        <p:spPr>
          <a:xfrm>
            <a:off x="3500438" y="2286000"/>
            <a:ext cx="142875" cy="2857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Двойная стрелка вверх/вниз 10"/>
          <p:cNvSpPr/>
          <p:nvPr/>
        </p:nvSpPr>
        <p:spPr>
          <a:xfrm>
            <a:off x="1000125" y="3500438"/>
            <a:ext cx="214313" cy="1143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4572000" y="3000375"/>
            <a:ext cx="500063" cy="1428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Двойная стрелка вверх/вниз 13"/>
          <p:cNvSpPr/>
          <p:nvPr/>
        </p:nvSpPr>
        <p:spPr>
          <a:xfrm>
            <a:off x="5357813" y="2286000"/>
            <a:ext cx="142875" cy="2857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7000875" y="3429000"/>
            <a:ext cx="214313" cy="1143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19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625" y="214313"/>
            <a:ext cx="8229600" cy="1143000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latin typeface="+mj-lt"/>
                <a:ea typeface="+mj-ea"/>
                <a:cs typeface="+mj-cs"/>
              </a:rPr>
              <a:t>Календарные планы выполнения работ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latin typeface="+mj-lt"/>
                <a:ea typeface="+mj-ea"/>
                <a:cs typeface="+mj-cs"/>
              </a:rPr>
              <a:t>Начальные этапы</a:t>
            </a:r>
            <a:endParaRPr lang="ru-RU" sz="44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64831"/>
              </p:ext>
            </p:extLst>
          </p:nvPr>
        </p:nvGraphicFramePr>
        <p:xfrm>
          <a:off x="142875" y="1214438"/>
          <a:ext cx="9001156" cy="5491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469"/>
                <a:gridCol w="2291878"/>
                <a:gridCol w="3512658"/>
                <a:gridCol w="1683151"/>
              </a:tblGrid>
              <a:tr h="783571"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Временные рамки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Участники деятельности, ответственные</a:t>
                      </a:r>
                      <a:endParaRPr lang="ru-RU" sz="1600" dirty="0"/>
                    </a:p>
                  </a:txBody>
                  <a:tcPr/>
                </a:tc>
              </a:tr>
              <a:tr h="5485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Август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Тарификация педагогов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Распределение часов дополнительного образования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Директор школы</a:t>
                      </a:r>
                      <a:endParaRPr lang="ru-RU" sz="1400" dirty="0"/>
                    </a:p>
                  </a:txBody>
                  <a:tcPr/>
                </a:tc>
              </a:tr>
              <a:tr h="12537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Сентябрь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Собрание</a:t>
                      </a:r>
                      <a:r>
                        <a:rPr lang="ru-RU" sz="1400" baseline="0" dirty="0" smtClean="0"/>
                        <a:t> педагогов, запланировавших данный вид деятельности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Знакомство с положением  о научном обществе, программой научного общества, </a:t>
                      </a:r>
                      <a:r>
                        <a:rPr lang="ru-RU" sz="1400" u="sng" dirty="0" smtClean="0"/>
                        <a:t>распространение</a:t>
                      </a:r>
                      <a:r>
                        <a:rPr lang="ru-RU" sz="1400" u="sng" baseline="0" dirty="0" smtClean="0"/>
                        <a:t> сборника методических материалов </a:t>
                      </a:r>
                      <a:r>
                        <a:rPr lang="ru-RU" sz="1400" baseline="0" dirty="0" smtClean="0"/>
                        <a:t>по сопровождению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Куратор направления</a:t>
                      </a:r>
                      <a:endParaRPr lang="ru-RU" sz="1400" dirty="0"/>
                    </a:p>
                  </a:txBody>
                  <a:tcPr/>
                </a:tc>
              </a:tr>
              <a:tr h="12752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Конец сентября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Выбор тем и форм работы по проектам (индивидуальные проекты, групповые, сетевые)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Работа с учащимися и родителями в</a:t>
                      </a:r>
                      <a:r>
                        <a:rPr lang="ru-RU" sz="1400" baseline="0" dirty="0" smtClean="0"/>
                        <a:t> индивидуальном и групповом режиме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Руководители</a:t>
                      </a:r>
                      <a:r>
                        <a:rPr lang="ru-RU" sz="1400" baseline="0" dirty="0" smtClean="0"/>
                        <a:t> проектов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3477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Первая половина октября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Определение тем проектов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Заполнение таблицы с темами проектов (форм 1, см.</a:t>
                      </a:r>
                      <a:r>
                        <a:rPr lang="ru-RU" sz="1400" baseline="0" dirty="0" smtClean="0"/>
                        <a:t> программу научного общества)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Куратор направления и руководители</a:t>
                      </a:r>
                      <a:r>
                        <a:rPr lang="ru-RU" sz="1400" baseline="0" dirty="0" smtClean="0"/>
                        <a:t> проектов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7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1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44"/>
                <a:gridCol w="1161147"/>
                <a:gridCol w="5108392"/>
                <a:gridCol w="1785918"/>
              </a:tblGrid>
              <a:tr h="900106"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Временные рамки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Участники деятельности, ответственные</a:t>
                      </a:r>
                      <a:endParaRPr lang="ru-RU" sz="1400" dirty="0"/>
                    </a:p>
                  </a:txBody>
                  <a:tcPr/>
                </a:tc>
              </a:tr>
              <a:tr h="14501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Октябрь-февраль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Разработка проектов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Индивидуальная работа кураторов проектов</a:t>
                      </a:r>
                      <a:r>
                        <a:rPr lang="ru-RU" sz="1600" baseline="0" dirty="0" smtClean="0"/>
                        <a:t> с учащимися и родителями по разработке индивидуальных, групповых, сетевых проектов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/>
                        <a:t>Создание методических рекомендаций по работе с групповыми проектами, разработка сетевых ресурсов при необходимости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Руководители</a:t>
                      </a:r>
                      <a:r>
                        <a:rPr lang="ru-RU" baseline="0" dirty="0" smtClean="0"/>
                        <a:t> проектов и участники проектов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4501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Январь-март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Защиты проектов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Оформление презентаций,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Подготовка к защите,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Защита проекта на выбранной</a:t>
                      </a:r>
                      <a:r>
                        <a:rPr lang="ru-RU" sz="1600" baseline="0" dirty="0" smtClean="0"/>
                        <a:t> конференции, конкурсе, фото  защиты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/>
                        <a:t>Сканирование дипломов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u="sng" baseline="0" dirty="0" smtClean="0"/>
                        <a:t>Оформление плаката с результатами выступлений «Школа гордись!»</a:t>
                      </a:r>
                      <a:r>
                        <a:rPr lang="ru-RU" sz="1600" baseline="0" dirty="0" smtClean="0"/>
                        <a:t> до 3-х дней после защиты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Проектанты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руководители</a:t>
                      </a:r>
                      <a:r>
                        <a:rPr lang="ru-RU" baseline="0" dirty="0" smtClean="0"/>
                        <a:t> проектов и </a:t>
                      </a:r>
                      <a:r>
                        <a:rPr lang="ru-RU" dirty="0" smtClean="0"/>
                        <a:t>куратор направления, консультант по ИКТ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900" dirty="0" smtClean="0"/>
              <a:t>Календарные планы выполнения работ</a:t>
            </a:r>
            <a:br>
              <a:rPr lang="ru-RU" sz="2900" dirty="0" smtClean="0"/>
            </a:br>
            <a:r>
              <a:rPr lang="ru-RU" sz="2900" dirty="0" smtClean="0"/>
              <a:t>Основные этапы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2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4438"/>
          <a:ext cx="9144001" cy="6164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099"/>
                <a:gridCol w="1571636"/>
                <a:gridCol w="4214843"/>
                <a:gridCol w="2357423"/>
              </a:tblGrid>
              <a:tr h="870146"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Временные рамки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 деятельности, ответственные</a:t>
                      </a:r>
                      <a:endParaRPr lang="ru-RU" dirty="0"/>
                    </a:p>
                  </a:txBody>
                  <a:tcPr/>
                </a:tc>
              </a:tr>
              <a:tr h="139223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апрель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Подготовка </a:t>
                      </a:r>
                      <a:r>
                        <a:rPr lang="ru-RU" sz="1600" u="sng" dirty="0" smtClean="0"/>
                        <a:t>альманаха</a:t>
                      </a:r>
                      <a:r>
                        <a:rPr lang="ru-RU" sz="1600" dirty="0" smtClean="0"/>
                        <a:t> и свидетельств проектов </a:t>
                      </a:r>
                    </a:p>
                    <a:p>
                      <a:r>
                        <a:rPr lang="ru-RU" sz="1600" dirty="0" smtClean="0"/>
                        <a:t>за очередной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Создание рейтинга проектов</a:t>
                      </a:r>
                    </a:p>
                    <a:p>
                      <a:r>
                        <a:rPr lang="ru-RU" sz="1600" dirty="0" smtClean="0"/>
                        <a:t>Сбор всех проектов в один документ</a:t>
                      </a:r>
                    </a:p>
                    <a:p>
                      <a:r>
                        <a:rPr lang="ru-RU" sz="1600" dirty="0" smtClean="0"/>
                        <a:t>Создание электронного диска-приложения</a:t>
                      </a:r>
                      <a:r>
                        <a:rPr lang="ru-RU" sz="1600" baseline="0" dirty="0" smtClean="0"/>
                        <a:t> к альманаху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Цветная</a:t>
                      </a:r>
                      <a:r>
                        <a:rPr lang="ru-RU" sz="1600" baseline="0" dirty="0" smtClean="0"/>
                        <a:t> распечатка альманаха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Участники защит, куратор направления, лаборант</a:t>
                      </a:r>
                      <a:endParaRPr lang="ru-RU" sz="1600" dirty="0"/>
                    </a:p>
                  </a:txBody>
                  <a:tcPr/>
                </a:tc>
              </a:tr>
              <a:tr h="165327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Конец апреля –начало мая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Школьная конференция</a:t>
                      </a:r>
                      <a:r>
                        <a:rPr lang="ru-RU" sz="1600" baseline="0" dirty="0" smtClean="0"/>
                        <a:t> проектов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Участники представляют свои проекты</a:t>
                      </a:r>
                      <a:r>
                        <a:rPr lang="ru-RU" sz="1600" baseline="0" dirty="0" smtClean="0"/>
                        <a:t> другим учащимся школы</a:t>
                      </a:r>
                    </a:p>
                    <a:p>
                      <a:r>
                        <a:rPr lang="ru-RU" sz="1600" baseline="0" dirty="0" smtClean="0"/>
                        <a:t>Вручение главной школьной номинации  «Приз зрительских симпатий»</a:t>
                      </a:r>
                    </a:p>
                    <a:p>
                      <a:r>
                        <a:rPr lang="ru-RU" sz="1600" baseline="0" dirty="0" smtClean="0"/>
                        <a:t>Чаепитие членов научного общества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Участники защит, куратор направления, руководители проектов</a:t>
                      </a:r>
                      <a:endParaRPr lang="ru-RU" sz="1600" dirty="0"/>
                    </a:p>
                  </a:txBody>
                  <a:tcPr/>
                </a:tc>
              </a:tr>
              <a:tr h="15136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Заключительное собрание руководителей проектов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Подведение итогов года по данному направлению, начисление</a:t>
                      </a:r>
                      <a:r>
                        <a:rPr lang="ru-RU" sz="1600" baseline="0" dirty="0" smtClean="0"/>
                        <a:t> стимулирующих баллов (</a:t>
                      </a:r>
                      <a:r>
                        <a:rPr lang="ru-RU" sz="1600" baseline="0" dirty="0" smtClean="0">
                          <a:hlinkClick r:id="rId2" action="ppaction://hlinkfile"/>
                        </a:rPr>
                        <a:t>автоматизированная таблица</a:t>
                      </a:r>
                      <a:r>
                        <a:rPr lang="ru-RU" sz="1600" baseline="0" dirty="0" smtClean="0"/>
                        <a:t>),  сдача </a:t>
                      </a:r>
                      <a:r>
                        <a:rPr lang="ru-RU" sz="1600" u="sng" baseline="0" dirty="0" smtClean="0"/>
                        <a:t>методических разработок групповых проектов</a:t>
                      </a:r>
                      <a:r>
                        <a:rPr lang="ru-RU" sz="1600" baseline="0" dirty="0" smtClean="0"/>
                        <a:t>, рефлексия работы по направлению (оценка эффективности работы направления)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куратор направления,  руководители проектов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900" dirty="0" smtClean="0"/>
              <a:t>Календарные планы выполнения работ</a:t>
            </a:r>
            <a:br>
              <a:rPr lang="ru-RU" sz="2900" dirty="0" smtClean="0"/>
            </a:br>
            <a:r>
              <a:rPr lang="ru-RU" sz="2900" dirty="0" smtClean="0"/>
              <a:t>Заключительные этапы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2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dirty="0" smtClean="0"/>
              <a:t>Задачи: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рассмотреть </a:t>
            </a:r>
            <a:r>
              <a:rPr lang="ru-RU" sz="2400" b="1" i="1" dirty="0" smtClean="0"/>
              <a:t>основные виды</a:t>
            </a:r>
            <a:r>
              <a:rPr lang="ru-RU" sz="2400" dirty="0" smtClean="0"/>
              <a:t> исследовательских работ;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познакомить педагогов и обучающихся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         </a:t>
            </a:r>
            <a:r>
              <a:rPr lang="ru-RU" sz="2400" b="1" i="1" dirty="0" smtClean="0"/>
              <a:t>с общей схемой</a:t>
            </a:r>
            <a:r>
              <a:rPr lang="ru-RU" sz="2400" dirty="0" smtClean="0"/>
              <a:t> научного исследования,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         </a:t>
            </a:r>
            <a:r>
              <a:rPr lang="ru-RU" sz="2400" b="1" i="1" dirty="0" smtClean="0"/>
              <a:t>методами </a:t>
            </a:r>
            <a:r>
              <a:rPr lang="ru-RU" sz="2400" dirty="0" smtClean="0"/>
              <a:t>научного познания,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         </a:t>
            </a:r>
            <a:r>
              <a:rPr lang="ru-RU" sz="2400" b="1" i="1" dirty="0" smtClean="0"/>
              <a:t>способами</a:t>
            </a:r>
            <a:r>
              <a:rPr lang="ru-RU" sz="2400" dirty="0" smtClean="0"/>
              <a:t> применения логических законов и    правил,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dirty="0" smtClean="0"/>
              <a:t>        методами</a:t>
            </a:r>
            <a:r>
              <a:rPr lang="ru-RU" sz="2400" dirty="0" smtClean="0"/>
              <a:t> поиска информации;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представить </a:t>
            </a:r>
            <a:r>
              <a:rPr lang="ru-RU" sz="2400" b="1" i="1" dirty="0" smtClean="0"/>
              <a:t>методические рекомендации</a:t>
            </a:r>
            <a:r>
              <a:rPr lang="ru-RU" sz="2400" dirty="0" smtClean="0"/>
              <a:t> по представлению результатов исследовательской работы при процедуре ее защиты.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/>
          </p:nvPr>
        </p:nvGraphicFramePr>
        <p:xfrm>
          <a:off x="214313" y="1428750"/>
          <a:ext cx="8786874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408"/>
                <a:gridCol w="602446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Риски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 по минимизации факторов риска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Понижение интереса учащихся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к сложной, требующей времени и усилий научно-исследовательской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Повышение статуса учеников, занимающейся данным видом деятельности: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Создание </a:t>
                      </a:r>
                      <a:r>
                        <a:rPr lang="ru-RU" u="sng" dirty="0" smtClean="0"/>
                        <a:t>плакатов </a:t>
                      </a:r>
                      <a:r>
                        <a:rPr lang="ru-RU" u="sng" baseline="0" dirty="0" smtClean="0"/>
                        <a:t> </a:t>
                      </a:r>
                      <a:r>
                        <a:rPr lang="ru-RU" baseline="0" dirty="0" smtClean="0"/>
                        <a:t>по результатам презентаций </a:t>
                      </a:r>
                      <a:endParaRPr lang="ru-RU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Сертификатов участников общества, портфолио 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Подготовка к успешной</a:t>
                      </a:r>
                      <a:r>
                        <a:rPr lang="ru-RU" baseline="0" dirty="0" smtClean="0"/>
                        <a:t> презентации результатов исследования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Устойчивость инновационной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7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Что есть результат?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81138"/>
            <a:ext cx="8472488" cy="5091112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Важен ПРОЦЕСС! Именно он  вооружает юного исследователя теми компетенциями которые так востребованы в современном мире: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Информационной </a:t>
            </a:r>
            <a:r>
              <a:rPr lang="ru-RU" sz="2000" dirty="0" smtClean="0"/>
              <a:t>(умение искать, анализировать, применять информацию для решения проблем)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Коммуникативной </a:t>
            </a:r>
            <a:r>
              <a:rPr lang="ru-RU" sz="2100" dirty="0" smtClean="0"/>
              <a:t>(умение эффективно сотрудничать с другими людьми)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Самоорганизации </a:t>
            </a:r>
            <a:r>
              <a:rPr lang="ru-RU" sz="2100" dirty="0" smtClean="0"/>
              <a:t>(умение ставит цели, Планировать. Ответственно относится к здоровью, полноценно использовать личностные ресурсы)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Самообразования </a:t>
            </a:r>
            <a:r>
              <a:rPr lang="ru-RU" sz="2100" dirty="0" smtClean="0"/>
              <a:t>(готовность конструировать и осуществлять собственную образовательную траекторию на протяжении всей жизни, обеспечивать успешность)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30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dirty="0" smtClean="0"/>
              <a:t>Формы исследовательской деятельности:</a:t>
            </a:r>
          </a:p>
        </p:txBody>
      </p:sp>
      <p:sp>
        <p:nvSpPr>
          <p:cNvPr id="6147" name="Oval 5"/>
          <p:cNvSpPr>
            <a:spLocks noChangeArrowheads="1"/>
          </p:cNvSpPr>
          <p:nvPr/>
        </p:nvSpPr>
        <p:spPr bwMode="auto">
          <a:xfrm>
            <a:off x="971550" y="2924175"/>
            <a:ext cx="4537075" cy="1584325"/>
          </a:xfrm>
          <a:prstGeom prst="ellipse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/>
              <a:t>Текстовые работы</a:t>
            </a:r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339975" y="1557338"/>
            <a:ext cx="2087563" cy="5762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Доклад</a:t>
            </a: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4932363" y="1557338"/>
            <a:ext cx="2160587" cy="6477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Стендовый</a:t>
            </a:r>
          </a:p>
          <a:p>
            <a:pPr algn="ctr"/>
            <a:r>
              <a:rPr lang="ru-RU" b="1" dirty="0"/>
              <a:t>доклад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5651500" y="5300663"/>
            <a:ext cx="1873250" cy="6492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Рецензия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6011863" y="2781300"/>
            <a:ext cx="2160587" cy="6477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/>
          </a:p>
        </p:txBody>
      </p:sp>
      <p:sp>
        <p:nvSpPr>
          <p:cNvPr id="6152" name="Rectangle 11"/>
          <p:cNvSpPr>
            <a:spLocks noChangeArrowheads="1"/>
          </p:cNvSpPr>
          <p:nvPr/>
        </p:nvSpPr>
        <p:spPr bwMode="auto">
          <a:xfrm>
            <a:off x="1258888" y="5445125"/>
            <a:ext cx="1800225" cy="6477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Компьютерные</a:t>
            </a:r>
          </a:p>
          <a:p>
            <a:pPr algn="ctr"/>
            <a:r>
              <a:rPr lang="ru-RU" b="1" dirty="0"/>
              <a:t>презентации</a:t>
            </a:r>
          </a:p>
        </p:txBody>
      </p:sp>
      <p:sp>
        <p:nvSpPr>
          <p:cNvPr id="6153" name="Rectangle 12"/>
          <p:cNvSpPr>
            <a:spLocks noChangeArrowheads="1"/>
          </p:cNvSpPr>
          <p:nvPr/>
        </p:nvSpPr>
        <p:spPr bwMode="auto">
          <a:xfrm>
            <a:off x="6011863" y="4005263"/>
            <a:ext cx="2087562" cy="6477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/>
          </a:p>
        </p:txBody>
      </p:sp>
      <p:sp>
        <p:nvSpPr>
          <p:cNvPr id="6154" name="Line 27"/>
          <p:cNvSpPr>
            <a:spLocks noChangeShapeType="1"/>
          </p:cNvSpPr>
          <p:nvPr/>
        </p:nvSpPr>
        <p:spPr bwMode="auto">
          <a:xfrm>
            <a:off x="4067175" y="37893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55" name="Rectangle 30"/>
          <p:cNvSpPr>
            <a:spLocks noChangeArrowheads="1"/>
          </p:cNvSpPr>
          <p:nvPr/>
        </p:nvSpPr>
        <p:spPr bwMode="auto">
          <a:xfrm>
            <a:off x="3348038" y="5373688"/>
            <a:ext cx="1871662" cy="7191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Видеофильм</a:t>
            </a:r>
          </a:p>
        </p:txBody>
      </p:sp>
      <p:sp>
        <p:nvSpPr>
          <p:cNvPr id="6156" name="Line 31"/>
          <p:cNvSpPr>
            <a:spLocks noChangeShapeType="1"/>
          </p:cNvSpPr>
          <p:nvPr/>
        </p:nvSpPr>
        <p:spPr bwMode="auto">
          <a:xfrm>
            <a:off x="2484438" y="53736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57" name="Line 36"/>
          <p:cNvSpPr>
            <a:spLocks noChangeShapeType="1"/>
          </p:cNvSpPr>
          <p:nvPr/>
        </p:nvSpPr>
        <p:spPr bwMode="auto">
          <a:xfrm flipH="1">
            <a:off x="3132138" y="2133600"/>
            <a:ext cx="360362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58" name="Line 37"/>
          <p:cNvSpPr>
            <a:spLocks noChangeShapeType="1"/>
          </p:cNvSpPr>
          <p:nvPr/>
        </p:nvSpPr>
        <p:spPr bwMode="auto">
          <a:xfrm flipV="1">
            <a:off x="5219700" y="2205038"/>
            <a:ext cx="2889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59" name="Line 38"/>
          <p:cNvSpPr>
            <a:spLocks noChangeShapeType="1"/>
          </p:cNvSpPr>
          <p:nvPr/>
        </p:nvSpPr>
        <p:spPr bwMode="auto">
          <a:xfrm flipV="1">
            <a:off x="5219700" y="3141663"/>
            <a:ext cx="792163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60" name="Line 39"/>
          <p:cNvSpPr>
            <a:spLocks noChangeShapeType="1"/>
          </p:cNvSpPr>
          <p:nvPr/>
        </p:nvSpPr>
        <p:spPr bwMode="auto">
          <a:xfrm>
            <a:off x="5364163" y="4005263"/>
            <a:ext cx="6477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61" name="Line 40"/>
          <p:cNvSpPr>
            <a:spLocks noChangeShapeType="1"/>
          </p:cNvSpPr>
          <p:nvPr/>
        </p:nvSpPr>
        <p:spPr bwMode="auto">
          <a:xfrm flipH="1" flipV="1">
            <a:off x="3635375" y="4508500"/>
            <a:ext cx="72072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62" name="Line 41"/>
          <p:cNvSpPr>
            <a:spLocks noChangeShapeType="1"/>
          </p:cNvSpPr>
          <p:nvPr/>
        </p:nvSpPr>
        <p:spPr bwMode="auto">
          <a:xfrm flipH="1">
            <a:off x="2051050" y="4508500"/>
            <a:ext cx="15843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63" name="Line 42"/>
          <p:cNvSpPr>
            <a:spLocks noChangeShapeType="1"/>
          </p:cNvSpPr>
          <p:nvPr/>
        </p:nvSpPr>
        <p:spPr bwMode="auto">
          <a:xfrm>
            <a:off x="5364163" y="4005263"/>
            <a:ext cx="6477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6164" name="Text Box 44"/>
          <p:cNvSpPr txBox="1">
            <a:spLocks noChangeArrowheads="1"/>
          </p:cNvSpPr>
          <p:nvPr/>
        </p:nvSpPr>
        <p:spPr bwMode="auto">
          <a:xfrm>
            <a:off x="6300788" y="2924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6165" name="Text Box 45"/>
          <p:cNvSpPr txBox="1">
            <a:spLocks noChangeArrowheads="1"/>
          </p:cNvSpPr>
          <p:nvPr/>
        </p:nvSpPr>
        <p:spPr bwMode="auto">
          <a:xfrm>
            <a:off x="6064250" y="2800350"/>
            <a:ext cx="210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Реферат</a:t>
            </a:r>
          </a:p>
        </p:txBody>
      </p:sp>
      <p:sp>
        <p:nvSpPr>
          <p:cNvPr id="6166" name="Text Box 48"/>
          <p:cNvSpPr txBox="1">
            <a:spLocks noChangeArrowheads="1"/>
          </p:cNvSpPr>
          <p:nvPr/>
        </p:nvSpPr>
        <p:spPr bwMode="auto">
          <a:xfrm>
            <a:off x="6011863" y="4024313"/>
            <a:ext cx="208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Литературный обзор</a:t>
            </a:r>
          </a:p>
        </p:txBody>
      </p:sp>
      <p:sp>
        <p:nvSpPr>
          <p:cNvPr id="6167" name="Rectangle 50"/>
          <p:cNvSpPr>
            <a:spLocks noChangeArrowheads="1"/>
          </p:cNvSpPr>
          <p:nvPr/>
        </p:nvSpPr>
        <p:spPr bwMode="auto">
          <a:xfrm>
            <a:off x="539750" y="1989138"/>
            <a:ext cx="1562100" cy="7191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Проект</a:t>
            </a:r>
          </a:p>
        </p:txBody>
      </p:sp>
      <p:sp>
        <p:nvSpPr>
          <p:cNvPr id="6168" name="Line 54"/>
          <p:cNvSpPr>
            <a:spLocks noChangeShapeType="1"/>
          </p:cNvSpPr>
          <p:nvPr/>
        </p:nvSpPr>
        <p:spPr bwMode="auto">
          <a:xfrm flipH="1" flipV="1">
            <a:off x="2124075" y="2420938"/>
            <a:ext cx="10080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/>
            <a:r>
              <a:rPr lang="ru-RU" b="1" i="1" dirty="0" smtClean="0">
                <a:latin typeface="Arial Black" pitchFamily="34" charset="0"/>
              </a:rPr>
              <a:t>ФАНТАСТИЧЕСКИЕ</a:t>
            </a:r>
          </a:p>
          <a:p>
            <a:pPr eaLnBrk="1" hangingPunct="1"/>
            <a:endParaRPr lang="ru-RU" b="1" i="1" dirty="0" smtClean="0">
              <a:latin typeface="Arial Black" pitchFamily="34" charset="0"/>
            </a:endParaRPr>
          </a:p>
          <a:p>
            <a:pPr eaLnBrk="1" hangingPunct="1"/>
            <a:r>
              <a:rPr lang="ru-RU" b="1" i="1" dirty="0" smtClean="0">
                <a:latin typeface="Arial Black" pitchFamily="34" charset="0"/>
              </a:rPr>
              <a:t>ЭКСПЕРИМЕНТАЛЬНЫЕ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dirty="0" smtClean="0">
              <a:latin typeface="Arial Black" pitchFamily="34" charset="0"/>
            </a:endParaRPr>
          </a:p>
          <a:p>
            <a:pPr eaLnBrk="1" hangingPunct="1"/>
            <a:r>
              <a:rPr lang="ru-RU" b="1" i="1" dirty="0" smtClean="0">
                <a:latin typeface="Arial Black" pitchFamily="34" charset="0"/>
              </a:rPr>
              <a:t>ТЕОРЕТИЧЕСКИЕ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dirty="0" smtClean="0">
              <a:latin typeface="Arial Black" pitchFamily="34" charset="0"/>
            </a:endParaRPr>
          </a:p>
        </p:txBody>
      </p:sp>
      <p:sp>
        <p:nvSpPr>
          <p:cNvPr id="7171" name="Text Box 10"/>
          <p:cNvSpPr txBox="1">
            <a:spLocks noChangeArrowheads="1"/>
          </p:cNvSpPr>
          <p:nvPr/>
        </p:nvSpPr>
        <p:spPr bwMode="auto">
          <a:xfrm>
            <a:off x="1979613" y="2349500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2484438" y="213360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17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Темы исследования: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dirty="0" smtClean="0"/>
              <a:t>При выборе темы исследования необходимы: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4800" b="1" dirty="0" smtClean="0"/>
              <a:t>Цель</a:t>
            </a:r>
          </a:p>
          <a:p>
            <a:pPr eaLnBrk="1" hangingPunct="1"/>
            <a:r>
              <a:rPr lang="ru-RU" sz="4800" b="1" dirty="0" smtClean="0"/>
              <a:t>Задачи </a:t>
            </a:r>
          </a:p>
          <a:p>
            <a:pPr eaLnBrk="1" hangingPunct="1"/>
            <a:r>
              <a:rPr lang="ru-RU" sz="4800" b="1" dirty="0" smtClean="0"/>
              <a:t>Гипотеза</a:t>
            </a:r>
          </a:p>
          <a:p>
            <a:pPr eaLnBrk="1" hangingPunct="1">
              <a:buFont typeface="Wingdings" pitchFamily="2" charset="2"/>
              <a:buNone/>
            </a:pPr>
            <a:endParaRPr lang="ru-RU" sz="4400" b="1" dirty="0" smtClean="0"/>
          </a:p>
          <a:p>
            <a:pPr eaLnBrk="1" hangingPunct="1">
              <a:buFont typeface="Wingdings" pitchFamily="2" charset="2"/>
              <a:buNone/>
            </a:pPr>
            <a:endParaRPr lang="ru-RU" sz="3600" b="1" dirty="0" smtClean="0"/>
          </a:p>
          <a:p>
            <a:pPr eaLnBrk="1" hangingPunct="1"/>
            <a:endParaRPr lang="ru-RU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dirty="0" smtClean="0"/>
              <a:t>Организация и методика исследования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Подумать самостоятельно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Прочитать книги о том, что исследуешь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Познакомиться с кино- и телефильмами по этой проблеме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Найти информацию в глобальных компьютерных сетях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Спросить у других людей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Понаблюдать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Провести эксперимент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dirty="0" smtClean="0"/>
              <a:t>ПОДГОТОВКА  К  ЗАЩИТЕ. КАК ЭТО СДЕЛАТЬ?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Дать определение основным понятиям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Классифицировать основные предметы, процессы, явления и события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Выявить и обозначить все замеченные вами парадоксы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Ранжировать основные идеи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Предложить сравнения и метафоры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Выработать суждения и умозаключения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Сделать выводы по результатам исследования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Указать возможные пути дальнейшего изучения рассматриваемого явления или объекта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ru-RU" dirty="0" smtClean="0"/>
              <a:t>Подготовить текст доклада и подготовиться к ответам на вопросы по результатам исследования</a:t>
            </a:r>
          </a:p>
          <a:p>
            <a:pPr marL="1752600" lvl="3" indent="-381000" eaLnBrk="1" hangingPunct="1">
              <a:lnSpc>
                <a:spcPct val="90000"/>
              </a:lnSpc>
            </a:pPr>
            <a:endParaRPr lang="ru-RU" dirty="0" smtClean="0"/>
          </a:p>
          <a:p>
            <a:pPr marL="990600" lvl="1" indent="-533400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Рекомендации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ru-RU" dirty="0" smtClean="0"/>
              <a:t>Не ограничивайте собственных исследований, дайте себе волю понять реальность, которая вас окружает</a:t>
            </a:r>
          </a:p>
          <a:p>
            <a:pPr marL="609600" indent="-609600" eaLnBrk="1" hangingPunct="1"/>
            <a:r>
              <a:rPr lang="ru-RU" dirty="0" smtClean="0"/>
              <a:t>Внимательно анализируйте факты и не делайте поспешных выводов (они часто бывают неверными)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Рекомендации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ru-RU" dirty="0" smtClean="0"/>
              <a:t> Будьте достаточно смелы, чтобы принять решение</a:t>
            </a:r>
          </a:p>
          <a:p>
            <a:pPr marL="609600" indent="-609600" eaLnBrk="1" hangingPunct="1"/>
            <a:r>
              <a:rPr lang="ru-RU" dirty="0" smtClean="0"/>
              <a:t> Приняв решение, действуйте уверенно и без сомнений</a:t>
            </a:r>
          </a:p>
          <a:p>
            <a:pPr marL="609600" indent="-609600" eaLnBrk="1" hangingPunct="1"/>
            <a:r>
              <a:rPr lang="ru-RU" dirty="0" smtClean="0"/>
              <a:t>Сосредоточьтесь и вложите в исследование всю свою энергию и силу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197</TotalTime>
  <Words>895</Words>
  <Application>Microsoft Office PowerPoint</Application>
  <PresentationFormat>Экран (4:3)</PresentationFormat>
  <Paragraphs>172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Times New Roman</vt:lpstr>
      <vt:lpstr>Wingdings</vt:lpstr>
      <vt:lpstr>Wingdings 3</vt:lpstr>
      <vt:lpstr>Скругленный</vt:lpstr>
      <vt:lpstr>Презентация PowerPoint</vt:lpstr>
      <vt:lpstr>Задачи:</vt:lpstr>
      <vt:lpstr>Формы исследовательской деятельности:</vt:lpstr>
      <vt:lpstr>Темы исследования:</vt:lpstr>
      <vt:lpstr>При выборе темы исследования необходимы:</vt:lpstr>
      <vt:lpstr>Организация и методика исследования</vt:lpstr>
      <vt:lpstr>ПОДГОТОВКА  К  ЗАЩИТЕ. КАК ЭТО СДЕЛАТЬ?</vt:lpstr>
      <vt:lpstr>Рекомендации</vt:lpstr>
      <vt:lpstr>Рекомендации</vt:lpstr>
      <vt:lpstr>Презентация PowerPoint</vt:lpstr>
      <vt:lpstr>Цель инновационной деятельности:</vt:lpstr>
      <vt:lpstr>Задачи:</vt:lpstr>
      <vt:lpstr>Деятельность в рамках инновационной деятельности</vt:lpstr>
      <vt:lpstr>Деятельность в рамках инновационной деятельности</vt:lpstr>
      <vt:lpstr>Структура научного школьного общества</vt:lpstr>
      <vt:lpstr>Структура научного школьного общества</vt:lpstr>
      <vt:lpstr> </vt:lpstr>
      <vt:lpstr>Календарные планы выполнения работ Основные этапы</vt:lpstr>
      <vt:lpstr>Календарные планы выполнения работ Заключительные этапы</vt:lpstr>
      <vt:lpstr>Устойчивость инновационной деятельности</vt:lpstr>
      <vt:lpstr>Что есть результат?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Тамара Канева</cp:lastModifiedBy>
  <cp:revision>21</cp:revision>
  <dcterms:created xsi:type="dcterms:W3CDTF">2008-11-07T13:34:06Z</dcterms:created>
  <dcterms:modified xsi:type="dcterms:W3CDTF">2014-02-24T15:26:57Z</dcterms:modified>
</cp:coreProperties>
</file>