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1" r:id="rId15"/>
    <p:sldId id="269" r:id="rId16"/>
    <p:sldId id="270" r:id="rId17"/>
    <p:sldId id="272" r:id="rId18"/>
    <p:sldId id="273" r:id="rId19"/>
    <p:sldId id="274" r:id="rId20"/>
    <p:sldId id="278" r:id="rId21"/>
    <p:sldId id="275" r:id="rId22"/>
    <p:sldId id="276" r:id="rId23"/>
    <p:sldId id="279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3B70D9"/>
    <a:srgbClr val="81A3E7"/>
    <a:srgbClr val="4C7CDC"/>
    <a:srgbClr val="4F7EDD"/>
    <a:srgbClr val="8C8D7F"/>
    <a:srgbClr val="40CC6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http://i026.radikal.ru/1102/ec/ed0d032116de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348383C-0944-4F60-A9EB-1C547296A258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5334150-58F3-4AB0-A440-7F622DF3A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7" Type="http://schemas.openxmlformats.org/officeDocument/2006/relationships/image" Target="../media/image9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slide" Target="slide24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audio" Target="../media/audio1.wav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15.jpeg"/><Relationship Id="rId7" Type="http://schemas.openxmlformats.org/officeDocument/2006/relationships/image" Target="../media/image6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XP\&#1052;&#1086;&#1080;%20&#1076;&#1086;&#1082;&#1091;&#1084;&#1077;&#1085;&#1090;&#1099;\&#1085;&#1086;&#1074;&#1072;&#1103;%20&#1072;&#1090;&#1090;&#1077;&#1089;&#1090;&#1072;&#1094;&#1080;&#1103;\&#1044;&#1077;&#1090;&#1089;&#1082;&#1080;&#1077;_&#1056;&#1091;&#1089;&#1089;&#1082;&#1080;&#1077;_-_&#1055;&#1077;&#1089;&#1077;&#1085;&#1082;&#1072;_&#1076;&#1088;&#1091;&#1079;&#1077;&#1081;_(&#1084;&#1099;_&#1077;&#1076;&#1077;&#1084;_&#1077;&#1076;&#1077;&#1084;_&#1077;&#1076;&#1077;&#1084;...)_(-)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yandsearch?text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cool-pictures.su/photo/animacija/deti_detskaja/animacija_mishki/124-0-1336" TargetMode="External"/><Relationship Id="rId13" Type="http://schemas.openxmlformats.org/officeDocument/2006/relationships/hyperlink" Target="http://www.skyclipartforum.ru/viewtopic.php?f=23&amp;t=1087" TargetMode="External"/><Relationship Id="rId3" Type="http://schemas.openxmlformats.org/officeDocument/2006/relationships/hyperlink" Target="http://www.playcast.ru/view/2050771/755805e2277950e794eef7e75dc6198f413dc4capl" TargetMode="External"/><Relationship Id="rId7" Type="http://schemas.openxmlformats.org/officeDocument/2006/relationships/hyperlink" Target="http://prikol.i.ua/lenta/picture/1654" TargetMode="External"/><Relationship Id="rId12" Type="http://schemas.openxmlformats.org/officeDocument/2006/relationships/hyperlink" Target="http://namobilu.com/picture/39204-chessy-cheshire-cat" TargetMode="External"/><Relationship Id="rId2" Type="http://schemas.openxmlformats.org/officeDocument/2006/relationships/hyperlink" Target="http://citaty.ziablik.com/18625/ulybka-dejjstvuet-na-trudnosti-tak-zhe-kak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vtomuzey.ru/?do=vishivki-volki-shema" TargetMode="External"/><Relationship Id="rId11" Type="http://schemas.openxmlformats.org/officeDocument/2006/relationships/hyperlink" Target="http://crosti.ru/picture/447561/" TargetMode="External"/><Relationship Id="rId5" Type="http://schemas.openxmlformats.org/officeDocument/2006/relationships/hyperlink" Target="http://900igr.net/kartinki/skazki-i-igry/Teremok-1.files/012-Pribezhala-k-teremochku-myshka-norushka-i-stala-v-nej-zhit.html" TargetMode="External"/><Relationship Id="rId10" Type="http://schemas.openxmlformats.org/officeDocument/2006/relationships/hyperlink" Target="http://finansovyystandart.ru.com/viewforum/6/teremok/" TargetMode="External"/><Relationship Id="rId4" Type="http://schemas.openxmlformats.org/officeDocument/2006/relationships/hyperlink" Target="http://otkrytkabest.ru/photo/186-0-6309" TargetMode="External"/><Relationship Id="rId9" Type="http://schemas.openxmlformats.org/officeDocument/2006/relationships/hyperlink" Target="http://rebenok-mama.ucoz.ru/forum/182-1250-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5254352" cy="1512168"/>
          </a:xfrm>
          <a:solidFill>
            <a:srgbClr val="669900"/>
          </a:solidFill>
        </p:spPr>
        <p:txBody>
          <a:bodyPr/>
          <a:lstStyle/>
          <a:p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72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Знакомимся с  интервалами</a:t>
            </a:r>
            <a: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7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r>
              <a:rPr lang="ru-RU" sz="3200" dirty="0" smtClean="0"/>
              <a:t>                                                                                </a:t>
            </a:r>
            <a:br>
              <a:rPr lang="ru-RU" sz="3200" dirty="0" smtClean="0"/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3717032"/>
            <a:ext cx="6300192" cy="314096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Подготовила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Рыжакова Наталья Николаевна,    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педагог дополнительного образования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музыкально-эстетического направления,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руководитель  детского объединения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«Весёлые нотки» ГБОУ СОШ №14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СП ЦВР «Успех»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200800" cy="4853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8" descr="1801dd79927d411fe8c6ff7f5e8e6b3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556792"/>
            <a:ext cx="14065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83768" y="692696"/>
            <a:ext cx="374441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Чистая кварта – ч.4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21088"/>
            <a:ext cx="1944216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948264" y="4725144"/>
            <a:ext cx="576064" cy="216024"/>
          </a:xfrm>
          <a:prstGeom prst="rect">
            <a:avLst/>
          </a:prstGeom>
          <a:solidFill>
            <a:srgbClr val="8C8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051720" y="2924944"/>
            <a:ext cx="576064" cy="28803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3688" y="3068960"/>
            <a:ext cx="108012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2987824" y="2492896"/>
            <a:ext cx="728464" cy="21602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843808" y="3429000"/>
            <a:ext cx="504056" cy="230314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355976" y="3429000"/>
            <a:ext cx="504056" cy="230425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31840" y="3429000"/>
            <a:ext cx="288032" cy="129614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3429000"/>
            <a:ext cx="288032" cy="127444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700808"/>
            <a:ext cx="3314650" cy="323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0"/>
            <a:ext cx="30963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3928" y="5445224"/>
            <a:ext cx="295232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Чистая квинта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22258"/>
            <a:ext cx="493204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Лиса - Лисонька идёт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Тоже песенки поёт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Квинту чистую сыграем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Петь лисичке помогаем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92696"/>
            <a:ext cx="4896544" cy="724942"/>
          </a:xfrm>
          <a:solidFill>
            <a:schemeClr val="bg1"/>
          </a:solidFill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Чистая квинта – ч.5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12776"/>
            <a:ext cx="7704856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8" descr="1801dd79927d411fe8c6ff7f5e8e6b3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14065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779912" y="2636912"/>
            <a:ext cx="648072" cy="36004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123728" y="3212976"/>
            <a:ext cx="720080" cy="36004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79712" y="3429000"/>
            <a:ext cx="108012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3059832" y="3789040"/>
            <a:ext cx="504056" cy="230314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3789040"/>
            <a:ext cx="504056" cy="230314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47864" y="3789040"/>
            <a:ext cx="360040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32040" y="3789040"/>
            <a:ext cx="360040" cy="129614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80112" y="3789040"/>
            <a:ext cx="360040" cy="1296144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636912"/>
            <a:ext cx="237626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02682"/>
            <a:ext cx="6300192" cy="385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6516216" cy="2924944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Волк с волчицей пели песню, 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Было очень интересно.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- О-о-о  да  а-а-а!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Засмеялась детвора.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Ты скорее помогай,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Большую и малую сексту им сыграй. 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2843808" cy="2232248"/>
          </a:xfrm>
          <a:solidFill>
            <a:schemeClr val="bg1"/>
          </a:solidFill>
        </p:spPr>
        <p:txBody>
          <a:bodyPr/>
          <a:lstStyle/>
          <a:p>
            <a:r>
              <a:rPr lang="ru-RU" sz="2400" dirty="0" smtClean="0"/>
              <a:t>Большая секста и малая секста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76864" cy="1354162"/>
          </a:xfrm>
          <a:solidFill>
            <a:schemeClr val="bg1"/>
          </a:solidFill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Большая секста – б.6             малая секста – м.6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77686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8" descr="1801dd79927d411fe8c6ff7f5e8e6b3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14065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835696" y="3356992"/>
            <a:ext cx="648072" cy="43204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131840" y="2708920"/>
            <a:ext cx="648072" cy="28803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220072" y="3356992"/>
            <a:ext cx="576064" cy="43204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88224" y="2708920"/>
            <a:ext cx="648072" cy="28803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19672" y="3573016"/>
            <a:ext cx="108012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932040" y="3573016"/>
            <a:ext cx="1224136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задержка 21"/>
          <p:cNvSpPr/>
          <p:nvPr/>
        </p:nvSpPr>
        <p:spPr>
          <a:xfrm>
            <a:off x="6156176" y="2708920"/>
            <a:ext cx="288032" cy="288032"/>
          </a:xfrm>
          <a:prstGeom prst="flowChartDelay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176" y="2132856"/>
            <a:ext cx="0" cy="86409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059832" y="3933056"/>
            <a:ext cx="504056" cy="230425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796136" y="3933056"/>
            <a:ext cx="432048" cy="230314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75856" y="3933056"/>
            <a:ext cx="360040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87824" y="3356992"/>
            <a:ext cx="79208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б.6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660232" y="3356992"/>
            <a:ext cx="91440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м.6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517232"/>
            <a:ext cx="1656184" cy="114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кругленный прямоугольник 26"/>
          <p:cNvSpPr/>
          <p:nvPr/>
        </p:nvSpPr>
        <p:spPr>
          <a:xfrm>
            <a:off x="5508104" y="3933056"/>
            <a:ext cx="432048" cy="12241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7096" y="-99392"/>
            <a:ext cx="8136904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3068960"/>
            <a:ext cx="3888432" cy="3633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932040" y="5805264"/>
            <a:ext cx="4320480" cy="1052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Большая септима и малая септима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168319"/>
            <a:ext cx="8964488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Медведица  варила медведю на обед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Борща, сосиски, кашу и жареных котлет.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Медведь ревел: « Не буду! Так дело не пойдет!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 Пойду я  лучше к пчёлам, люблю я только мёд!»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776864" cy="1282154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большая септима – б.7           малая септима  -  м.7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37312"/>
            <a:ext cx="8229600" cy="21602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IM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77686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8" descr="1801dd79927d411fe8c6ff7f5e8e6b3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060848"/>
            <a:ext cx="14065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3131840" y="2564904"/>
            <a:ext cx="648072" cy="28803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012160" y="2564904"/>
            <a:ext cx="648072" cy="28803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572000" y="3356992"/>
            <a:ext cx="648072" cy="43204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35696" y="3356992"/>
            <a:ext cx="648072" cy="43204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619672" y="3573016"/>
            <a:ext cx="108012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355976" y="3573016"/>
            <a:ext cx="1152128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задержка 23"/>
          <p:cNvSpPr/>
          <p:nvPr/>
        </p:nvSpPr>
        <p:spPr>
          <a:xfrm>
            <a:off x="5508104" y="2564904"/>
            <a:ext cx="360040" cy="288032"/>
          </a:xfrm>
          <a:prstGeom prst="flowChartDelay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5508104" y="1988840"/>
            <a:ext cx="0" cy="864096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2987824" y="3933056"/>
            <a:ext cx="504056" cy="230425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28184" y="3933056"/>
            <a:ext cx="504056" cy="230425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2160" y="3933056"/>
            <a:ext cx="432048" cy="1224136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203848" y="3933056"/>
            <a:ext cx="360040" cy="1224136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708920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6228184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601" y="0"/>
            <a:ext cx="36003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907704" y="6237312"/>
            <a:ext cx="352839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Чистая октава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67544" y="98503"/>
            <a:ext cx="5040560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У жирафа рост большой,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Ему очень хорошо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Видно сверху  теремок.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Что ни низок, ни высок.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Живут дружно  там друзья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Интервальная семья.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848872" cy="1354162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Чистая октава    -    ч.8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628800"/>
            <a:ext cx="784087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8" descr="1801dd79927d411fe8c6ff7f5e8e6b3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060848"/>
            <a:ext cx="1224136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2699792" y="3356992"/>
            <a:ext cx="576064" cy="28803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0" y="2492896"/>
            <a:ext cx="648072" cy="21602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483768" y="3501008"/>
            <a:ext cx="1008112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987824" y="3933056"/>
            <a:ext cx="504056" cy="216024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804248" y="3933056"/>
            <a:ext cx="504056" cy="216024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03848" y="3933056"/>
            <a:ext cx="360040" cy="115212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20272" y="3933056"/>
            <a:ext cx="288032" cy="1152128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628800"/>
            <a:ext cx="133265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 себя!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ты запомнил интервалы?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6669360"/>
            <a:ext cx="8712968" cy="18864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0"/>
            <a:ext cx="5328592" cy="31409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4437112"/>
            <a:ext cx="3970784" cy="21602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649071" cy="710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932040" y="5943600"/>
            <a:ext cx="4464496" cy="914400"/>
          </a:xfrm>
          <a:prstGeom prst="rect">
            <a:avLst/>
          </a:prstGeom>
          <a:solidFill>
            <a:srgbClr val="40C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Стоит в поле теремок…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Назови правильно интервал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97352"/>
            <a:ext cx="8229600" cy="260648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19872" y="1844824"/>
            <a:ext cx="23762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19872" y="2132856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19872" y="2708920"/>
            <a:ext cx="244827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491880" y="2420888"/>
            <a:ext cx="23762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491880" y="2996952"/>
            <a:ext cx="23762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Содержимое 8" descr="1801dd79927d411fe8c6ff7f5e8e6b3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1224136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Овал 33"/>
          <p:cNvSpPr/>
          <p:nvPr/>
        </p:nvSpPr>
        <p:spPr>
          <a:xfrm>
            <a:off x="4067944" y="3140968"/>
            <a:ext cx="432048" cy="2880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4932040" y="2564904"/>
            <a:ext cx="432048" cy="2880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923928" y="3284984"/>
            <a:ext cx="72008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827584" y="1340768"/>
            <a:ext cx="1706488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>
                  <a:snd r:embed="rId4" name="suction.wav"/>
                </a:hlinkClick>
              </a:rPr>
              <a:t>кварта</a:t>
            </a:r>
            <a:endParaRPr lang="ru-RU" sz="2400" b="1" dirty="0"/>
          </a:p>
        </p:txBody>
      </p:sp>
      <p:sp>
        <p:nvSpPr>
          <p:cNvPr id="44" name="Овал 43">
            <a:hlinkClick r:id="rId3" action="ppaction://hlinksldjump">
              <a:snd r:embed="rId4" name="suction.wav"/>
            </a:hlinkClick>
          </p:cNvPr>
          <p:cNvSpPr/>
          <p:nvPr/>
        </p:nvSpPr>
        <p:spPr>
          <a:xfrm>
            <a:off x="2843808" y="476672"/>
            <a:ext cx="1872208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>
                  <a:snd r:embed="rId4" name="suction.wav"/>
                </a:hlinkClick>
              </a:rPr>
              <a:t>септима</a:t>
            </a:r>
            <a:endParaRPr lang="ru-RU" sz="2400" b="1" dirty="0"/>
          </a:p>
        </p:txBody>
      </p:sp>
      <p:sp>
        <p:nvSpPr>
          <p:cNvPr id="45" name="Овал 44">
            <a:hlinkClick r:id="rId3" action="ppaction://hlinksldjump">
              <a:snd r:embed="rId4" name="suction.wav"/>
            </a:hlinkClick>
          </p:cNvPr>
          <p:cNvSpPr/>
          <p:nvPr/>
        </p:nvSpPr>
        <p:spPr>
          <a:xfrm>
            <a:off x="5364088" y="764704"/>
            <a:ext cx="1728192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>
                  <a:snd r:embed="rId4" name="suction.wav"/>
                </a:hlinkClick>
              </a:rPr>
              <a:t>октава</a:t>
            </a:r>
            <a:endParaRPr lang="ru-RU" sz="2400" b="1" dirty="0"/>
          </a:p>
        </p:txBody>
      </p:sp>
      <p:sp>
        <p:nvSpPr>
          <p:cNvPr id="46" name="Овал 45">
            <a:hlinkClick r:id="rId3" action="ppaction://hlinksldjump">
              <a:snd r:embed="rId4" name="suction.wav"/>
            </a:hlinkClick>
          </p:cNvPr>
          <p:cNvSpPr/>
          <p:nvPr/>
        </p:nvSpPr>
        <p:spPr>
          <a:xfrm>
            <a:off x="6228184" y="2204864"/>
            <a:ext cx="1872208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hlinkClick r:id="rId3" action="ppaction://hlinksldjump">
                  <a:snd r:embed="rId4" name="suction.wav"/>
                </a:hlinkClick>
              </a:rPr>
              <a:t>секста</a:t>
            </a:r>
            <a:endParaRPr lang="ru-RU" sz="2400" b="1" u="sng" dirty="0">
              <a:solidFill>
                <a:srgbClr val="7030A0"/>
              </a:solidFill>
            </a:endParaRPr>
          </a:p>
        </p:txBody>
      </p:sp>
      <p:sp>
        <p:nvSpPr>
          <p:cNvPr id="47" name="Овал 46">
            <a:hlinkClick r:id="rId3" action="ppaction://hlinksldjump">
              <a:snd r:embed="rId4" name="suction.wav"/>
            </a:hlinkClick>
          </p:cNvPr>
          <p:cNvSpPr/>
          <p:nvPr/>
        </p:nvSpPr>
        <p:spPr>
          <a:xfrm>
            <a:off x="6372200" y="4005064"/>
            <a:ext cx="1584176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>
                  <a:snd r:embed="rId4" name="suction.wav"/>
                </a:hlinkClick>
              </a:rPr>
              <a:t>прима</a:t>
            </a:r>
            <a:endParaRPr lang="ru-RU" sz="2400" b="1" dirty="0"/>
          </a:p>
        </p:txBody>
      </p:sp>
      <p:sp>
        <p:nvSpPr>
          <p:cNvPr id="48" name="Овал 47"/>
          <p:cNvSpPr/>
          <p:nvPr/>
        </p:nvSpPr>
        <p:spPr>
          <a:xfrm>
            <a:off x="4139952" y="4437112"/>
            <a:ext cx="1800200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>
                  <a:snd r:embed="rId4" name="suction.wav"/>
                </a:hlinkClick>
              </a:rPr>
              <a:t>секунда</a:t>
            </a:r>
            <a:endParaRPr lang="ru-RU" sz="2400" b="1" dirty="0"/>
          </a:p>
        </p:txBody>
      </p:sp>
      <p:sp>
        <p:nvSpPr>
          <p:cNvPr id="49" name="Овал 48"/>
          <p:cNvSpPr/>
          <p:nvPr/>
        </p:nvSpPr>
        <p:spPr>
          <a:xfrm>
            <a:off x="1763688" y="4221088"/>
            <a:ext cx="1706488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5" action="ppaction://hlinksldjump">
                  <a:snd r:embed="rId6" name="applause.wav"/>
                </a:hlinkClick>
              </a:rPr>
              <a:t>квинта</a:t>
            </a:r>
            <a:endParaRPr lang="ru-RU" sz="2400" b="1" dirty="0"/>
          </a:p>
        </p:txBody>
      </p:sp>
      <p:sp>
        <p:nvSpPr>
          <p:cNvPr id="50" name="Овал 49"/>
          <p:cNvSpPr/>
          <p:nvPr/>
        </p:nvSpPr>
        <p:spPr>
          <a:xfrm>
            <a:off x="755576" y="2996952"/>
            <a:ext cx="1656184" cy="9144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rId3" action="ppaction://hlinksldjump">
                  <a:snd r:embed="rId4" name="suction.wav"/>
                </a:hlinkClick>
              </a:rPr>
              <a:t>терция</a:t>
            </a:r>
            <a:endParaRPr lang="ru-RU" sz="2400" b="1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0"/>
            <a:ext cx="1728192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86409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  Назови правильно интервал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843808" y="2060848"/>
            <a:ext cx="338437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771800" y="2636912"/>
            <a:ext cx="345638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43808" y="2348880"/>
            <a:ext cx="338437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915816" y="3212976"/>
            <a:ext cx="33123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915816" y="2924944"/>
            <a:ext cx="33123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Содержимое 8" descr="1801dd79927d411fe8c6ff7f5e8e6b3a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772816"/>
            <a:ext cx="1224136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Овал 41"/>
          <p:cNvSpPr/>
          <p:nvPr/>
        </p:nvSpPr>
        <p:spPr>
          <a:xfrm>
            <a:off x="3563888" y="3356992"/>
            <a:ext cx="504056" cy="28803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3347864" y="3501008"/>
            <a:ext cx="936104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4572000" y="3068960"/>
            <a:ext cx="576064" cy="288032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hlinkClick r:id="" action="ppaction://hlinkshowjump?jump=nextslide">
              <a:snd r:embed="rId3" name="voltage.wav"/>
            </a:hlinkClick>
          </p:cNvPr>
          <p:cNvSpPr/>
          <p:nvPr/>
        </p:nvSpPr>
        <p:spPr>
          <a:xfrm>
            <a:off x="2051720" y="620688"/>
            <a:ext cx="1728192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" action="ppaction://hlinkshowjump?jump=nextslide">
                  <a:snd r:embed="rId4" name="laser.wav"/>
                </a:hlinkClick>
              </a:rPr>
              <a:t>прима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283968" y="548680"/>
            <a:ext cx="1872208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hlinkClick r:id="" action="ppaction://hlinkshowjump?jump=nextslide">
                  <a:snd r:embed="rId5" name="suction.wav"/>
                </a:hlinkClick>
              </a:rPr>
              <a:t>квинта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7" name="Овал 56"/>
          <p:cNvSpPr/>
          <p:nvPr/>
        </p:nvSpPr>
        <p:spPr>
          <a:xfrm rot="2757575">
            <a:off x="6481482" y="1528490"/>
            <a:ext cx="1911753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" action="ppaction://hlinkshowjump?jump=nextslide">
                  <a:snd r:embed="rId5" name="suction.wav"/>
                </a:hlinkClick>
              </a:rPr>
              <a:t>секунда</a:t>
            </a:r>
            <a:endParaRPr lang="ru-RU" sz="2400" b="1" dirty="0"/>
          </a:p>
        </p:txBody>
      </p:sp>
      <p:sp>
        <p:nvSpPr>
          <p:cNvPr id="58" name="Овал 57">
            <a:hlinkClick r:id="" action="ppaction://hlinkshowjump?jump=nextslide">
              <a:snd r:embed="rId5" name="suction.wav"/>
            </a:hlinkClick>
          </p:cNvPr>
          <p:cNvSpPr/>
          <p:nvPr/>
        </p:nvSpPr>
        <p:spPr>
          <a:xfrm rot="20460282">
            <a:off x="6473572" y="3348166"/>
            <a:ext cx="1872208" cy="93610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hlinkClick r:id="" action="ppaction://hlinkshowjump?jump=nextslide">
                  <a:snd r:embed="rId5" name="suction.wav"/>
                </a:hlinkClick>
              </a:rPr>
              <a:t>септима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4499992" y="4221088"/>
            <a:ext cx="1944216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" action="ppaction://hlinkshowjump?jump=nextslide">
                  <a:snd r:embed="rId5" name="suction.wav"/>
                </a:hlinkClick>
              </a:rPr>
              <a:t>октава</a:t>
            </a:r>
            <a:endParaRPr lang="ru-RU" sz="2800" b="1" dirty="0"/>
          </a:p>
        </p:txBody>
      </p:sp>
      <p:sp>
        <p:nvSpPr>
          <p:cNvPr id="60" name="Овал 59"/>
          <p:cNvSpPr/>
          <p:nvPr/>
        </p:nvSpPr>
        <p:spPr>
          <a:xfrm>
            <a:off x="2267744" y="4365104"/>
            <a:ext cx="2088232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" action="ppaction://hlinkshowjump?jump=nextslide">
                  <a:snd r:embed="rId5" name="suction.wav"/>
                </a:hlinkClick>
              </a:rPr>
              <a:t>кварта</a:t>
            </a:r>
            <a:endParaRPr lang="ru-RU" sz="2800" b="1" dirty="0"/>
          </a:p>
        </p:txBody>
      </p:sp>
      <p:sp>
        <p:nvSpPr>
          <p:cNvPr id="61" name="Овал 60">
            <a:hlinkClick r:id="" action="ppaction://noaction">
              <a:snd r:embed="rId5" name="suction.wav"/>
            </a:hlinkClick>
          </p:cNvPr>
          <p:cNvSpPr/>
          <p:nvPr/>
        </p:nvSpPr>
        <p:spPr>
          <a:xfrm>
            <a:off x="539552" y="3573016"/>
            <a:ext cx="1800200" cy="105841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" action="ppaction://hlinkshowjump?jump=nextslide">
                  <a:snd r:embed="rId5" name="suction.wav"/>
                </a:hlinkClick>
              </a:rPr>
              <a:t>секста</a:t>
            </a:r>
            <a:endParaRPr lang="ru-RU" sz="2800" b="1" dirty="0"/>
          </a:p>
        </p:txBody>
      </p:sp>
      <p:sp>
        <p:nvSpPr>
          <p:cNvPr id="62" name="Овал 61"/>
          <p:cNvSpPr/>
          <p:nvPr/>
        </p:nvSpPr>
        <p:spPr>
          <a:xfrm rot="20446275">
            <a:off x="395536" y="1772816"/>
            <a:ext cx="1800200" cy="914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hlinkClick r:id="rId6" action="ppaction://hlinksldjump">
                  <a:snd r:embed="rId7" name="applause.wav"/>
                </a:hlinkClick>
              </a:rPr>
              <a:t>терция</a:t>
            </a:r>
            <a:endParaRPr lang="ru-RU" sz="28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95536" y="332656"/>
            <a:ext cx="9144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№2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4581128"/>
            <a:ext cx="219573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Подумай 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66935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4807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Управляющая кнопка: далее 6">
            <a:hlinkClick r:id="" action="ppaction://hlinkshowjump?jump=previousslide" highlightClick="1"/>
          </p:cNvPr>
          <p:cNvSpPr/>
          <p:nvPr/>
        </p:nvSpPr>
        <p:spPr>
          <a:xfrm>
            <a:off x="6372200" y="4437112"/>
            <a:ext cx="2304256" cy="576064"/>
          </a:xfrm>
          <a:prstGeom prst="actionButtonForwardNex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назад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Надо подумать!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381328"/>
            <a:ext cx="8229600" cy="144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48072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Управляющая кнопка: далее 5">
            <a:hlinkClick r:id="rId3" action="ppaction://hlinksldjump" highlightClick="1"/>
          </p:cNvPr>
          <p:cNvSpPr/>
          <p:nvPr/>
        </p:nvSpPr>
        <p:spPr>
          <a:xfrm>
            <a:off x="6660232" y="5229200"/>
            <a:ext cx="2016224" cy="648072"/>
          </a:xfrm>
          <a:prstGeom prst="actionButtonForwardNex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3512" cy="6858000"/>
          </a:xfrm>
          <a:solidFill>
            <a:schemeClr val="bg1"/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548680"/>
            <a:ext cx="6480720" cy="472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59632" y="620688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4941168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>
              <a:snd r:embed="rId4" name="wind.wav"/>
            </a:hlinkClick>
          </p:cNvPr>
          <p:cNvSpPr/>
          <p:nvPr/>
        </p:nvSpPr>
        <p:spPr>
          <a:xfrm>
            <a:off x="7956376" y="5373216"/>
            <a:ext cx="1042416" cy="1042416"/>
          </a:xfrm>
          <a:prstGeom prst="actionButtonHom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01408"/>
          </a:xfrm>
          <a:solidFill>
            <a:schemeClr val="bg1"/>
          </a:solidFill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Ты молодец!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525344"/>
            <a:ext cx="8229600" cy="144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548680"/>
            <a:ext cx="6480720" cy="472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59632" y="620688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556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Мы едем, едем, едем  в далёкие края,</a:t>
            </a:r>
            <a:br>
              <a:rPr lang="ru-RU" sz="2400" dirty="0" smtClean="0"/>
            </a:br>
            <a:r>
              <a:rPr lang="ru-RU" sz="2400" dirty="0" smtClean="0"/>
              <a:t>Хорошие соседи, счастливые друзья!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84984"/>
            <a:ext cx="864096" cy="1296144"/>
          </a:xfrm>
          <a:prstGeom prst="rect">
            <a:avLst/>
          </a:prstGeom>
          <a:solidFill>
            <a:srgbClr val="40CC6B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420888"/>
            <a:ext cx="13681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564904"/>
            <a:ext cx="12961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348880"/>
            <a:ext cx="15121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2276872"/>
            <a:ext cx="16561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Детские_Русские_-_Песенка_друзей_(мы_едем_едем_едем...)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1907704" y="1340768"/>
            <a:ext cx="360040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numSld="2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301208"/>
            <a:ext cx="9144000" cy="15567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/>
              <a:t>Нам весело живётся, мы песенку поём,</a:t>
            </a:r>
            <a:br>
              <a:rPr lang="ru-RU" sz="2400" dirty="0" smtClean="0"/>
            </a:br>
            <a:r>
              <a:rPr lang="ru-RU" sz="2400" dirty="0" smtClean="0"/>
              <a:t>И в песенке поётся о том, как мы живём!</a:t>
            </a:r>
            <a:endParaRPr lang="ru-RU" sz="24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348880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348880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980728"/>
            <a:ext cx="162068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3B70D9"/>
                </a:solidFill>
              </a:rPr>
              <a:t>       Красота! Красота! </a:t>
            </a:r>
            <a:br>
              <a:rPr lang="ru-RU" sz="2400" dirty="0" smtClean="0">
                <a:solidFill>
                  <a:srgbClr val="3B70D9"/>
                </a:solidFill>
              </a:rPr>
            </a:br>
            <a:r>
              <a:rPr lang="ru-RU" sz="2400" dirty="0" smtClean="0">
                <a:solidFill>
                  <a:srgbClr val="3B70D9"/>
                </a:solidFill>
              </a:rPr>
              <a:t>Мы везём с собой кота, </a:t>
            </a:r>
            <a:br>
              <a:rPr lang="ru-RU" sz="2400" dirty="0" smtClean="0">
                <a:solidFill>
                  <a:srgbClr val="3B70D9"/>
                </a:solidFill>
              </a:rPr>
            </a:br>
            <a:r>
              <a:rPr lang="ru-RU" sz="2400" dirty="0" smtClean="0">
                <a:solidFill>
                  <a:srgbClr val="3B70D9"/>
                </a:solidFill>
              </a:rPr>
              <a:t>Чижика, собаку, </a:t>
            </a:r>
            <a:br>
              <a:rPr lang="ru-RU" sz="2400" dirty="0" smtClean="0">
                <a:solidFill>
                  <a:srgbClr val="3B70D9"/>
                </a:solidFill>
              </a:rPr>
            </a:br>
            <a:r>
              <a:rPr lang="ru-RU" sz="2400" dirty="0" smtClean="0">
                <a:solidFill>
                  <a:srgbClr val="3B70D9"/>
                </a:solidFill>
              </a:rPr>
              <a:t>Петьку-забияку, </a:t>
            </a:r>
            <a:br>
              <a:rPr lang="ru-RU" sz="2400" dirty="0" smtClean="0">
                <a:solidFill>
                  <a:srgbClr val="3B70D9"/>
                </a:solidFill>
              </a:rPr>
            </a:br>
            <a:r>
              <a:rPr lang="ru-RU" sz="2400" dirty="0" smtClean="0">
                <a:solidFill>
                  <a:srgbClr val="3B70D9"/>
                </a:solidFill>
              </a:rPr>
              <a:t>Обезьяну, попугая — </a:t>
            </a:r>
            <a:br>
              <a:rPr lang="ru-RU" sz="2400" dirty="0" smtClean="0">
                <a:solidFill>
                  <a:srgbClr val="3B70D9"/>
                </a:solidFill>
              </a:rPr>
            </a:br>
            <a:r>
              <a:rPr lang="ru-RU" sz="2400" dirty="0" smtClean="0">
                <a:solidFill>
                  <a:srgbClr val="3B70D9"/>
                </a:solidFill>
              </a:rPr>
              <a:t>Вот компания какая! </a:t>
            </a:r>
            <a:br>
              <a:rPr lang="ru-RU" sz="2400" dirty="0" smtClean="0">
                <a:solidFill>
                  <a:srgbClr val="3B70D9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rgbClr val="7030A0"/>
                </a:solidFill>
              </a:rPr>
              <a:t>Мы ехали, мы пели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И с песенкой смешной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Все вместе, как сумели,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Приехали домой.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Нам солнышко светило,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Нас ветер обвевал,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В пути не скучно было,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dirty="0" smtClean="0">
                <a:solidFill>
                  <a:srgbClr val="7030A0"/>
                </a:solidFill>
              </a:rPr>
              <a:t>И каждый напевал: </a:t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>
              <a:solidFill>
                <a:srgbClr val="3B70D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4088" y="0"/>
            <a:ext cx="3600400" cy="674136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rgbClr val="3B70D9"/>
                </a:solidFill>
              </a:rPr>
              <a:t> </a:t>
            </a:r>
            <a:endParaRPr lang="ru-RU" sz="1600" dirty="0">
              <a:solidFill>
                <a:srgbClr val="3B70D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844824"/>
            <a:ext cx="309634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48680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21088"/>
            <a:ext cx="9144000" cy="2636912"/>
          </a:xfrm>
          <a:solidFill>
            <a:srgbClr val="669900"/>
          </a:solidFill>
        </p:spPr>
        <p:txBody>
          <a:bodyPr/>
          <a:lstStyle/>
          <a:p>
            <a:pPr algn="ctr">
              <a:buNone/>
            </a:pPr>
            <a:r>
              <a:rPr lang="ru-RU" sz="7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До новых встреч, дружок!</a:t>
            </a:r>
            <a:endParaRPr lang="ru-RU" sz="72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-99392"/>
            <a:ext cx="9828584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509120"/>
            <a:ext cx="1787478" cy="2103512"/>
          </a:xfrm>
          <a:prstGeom prst="rect">
            <a:avLst/>
          </a:prstGeom>
          <a:solidFill>
            <a:srgbClr val="40CC6B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508104" y="5733256"/>
            <a:ext cx="3635896" cy="1124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Чистая прима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843808" y="262680"/>
            <a:ext cx="5760640" cy="2308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Мышка зёрнышки искала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Теремочек увидала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Мышка пела нам -  пи-пи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      Здесь ты приму отыщи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!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  <a:solidFill>
            <a:schemeClr val="bg1"/>
          </a:solidFill>
        </p:spPr>
        <p:txBody>
          <a:bodyPr/>
          <a:lstStyle/>
          <a:p>
            <a:r>
              <a:rPr lang="ru-RU" sz="2400" b="1" dirty="0" smtClean="0"/>
              <a:t>В работе над презентацией </a:t>
            </a:r>
            <a:r>
              <a:rPr lang="ru-RU" sz="2400" b="1" dirty="0" smtClean="0">
                <a:solidFill>
                  <a:srgbClr val="7030A0"/>
                </a:solidFill>
              </a:rPr>
              <a:t>«Знакомимся с интервалами»: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  <a:solidFill>
            <a:schemeClr val="bg1"/>
          </a:solidFill>
        </p:spPr>
        <p:txBody>
          <a:bodyPr/>
          <a:lstStyle/>
          <a:p>
            <a:pPr marL="457200" indent="-514350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457200" indent="-514350">
              <a:buNone/>
            </a:pP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pPr marL="457200" indent="-51435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Использованы материалы и средства:</a:t>
            </a:r>
          </a:p>
          <a:p>
            <a:pPr marL="457200" indent="-514350">
              <a:buFont typeface="Arial" pitchFamily="34" charset="0"/>
              <a:buChar char="•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Картинки : </a:t>
            </a:r>
            <a:r>
              <a:rPr lang="en-US" sz="1800" b="1" dirty="0" smtClean="0">
                <a:latin typeface="Arial" pitchFamily="34" charset="0"/>
                <a:cs typeface="Arial" pitchFamily="34" charset="0"/>
                <a:hlinkClick r:id="rId2"/>
              </a:rPr>
              <a:t>http://images.yandex.ru/yandsearch?text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457200" indent="-514350">
              <a:buNone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Программное обеспечение:</a:t>
            </a:r>
          </a:p>
          <a:p>
            <a:pPr marL="457200" indent="-514350">
              <a:buFont typeface="Arial" pitchFamily="34" charset="0"/>
              <a:buChar char="•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для  создания презентации  -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Microsoft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Office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PowerPoint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2007;</a:t>
            </a:r>
          </a:p>
          <a:p>
            <a:pPr marL="457200" indent="-514350">
              <a:buFont typeface="Arial" pitchFamily="34" charset="0"/>
              <a:buChar char="•"/>
            </a:pP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для обработки изображение и создания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gif-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анимации - 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Photoshop CS5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       Музыка:</a:t>
            </a:r>
          </a:p>
          <a:p>
            <a:r>
              <a:rPr lang="ru-RU" sz="2000" b="1" dirty="0" smtClean="0"/>
              <a:t>песня «Мы едем» » муз М. </a:t>
            </a:r>
            <a:r>
              <a:rPr lang="ru-RU" sz="2000" b="1" dirty="0" err="1" smtClean="0"/>
              <a:t>Старокадомского</a:t>
            </a:r>
            <a:r>
              <a:rPr lang="ru-RU" sz="2000" b="1" dirty="0" smtClean="0"/>
              <a:t>, сл. С. Михалкова </a:t>
            </a:r>
            <a:r>
              <a:rPr lang="en-US" sz="2000" b="1" dirty="0" smtClean="0"/>
              <a:t>mp3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 К. Дебюсси «Лунный свет»</a:t>
            </a:r>
            <a:r>
              <a:rPr lang="en-US" sz="2000" b="1" dirty="0" smtClean="0"/>
              <a:t> mp3</a:t>
            </a:r>
            <a:endParaRPr lang="ru-RU" sz="2000" b="1" dirty="0" smtClean="0"/>
          </a:p>
          <a:p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964488" cy="6957392"/>
          </a:xfrm>
          <a:solidFill>
            <a:schemeClr val="bg1"/>
          </a:solidFill>
        </p:spPr>
        <p:txBody>
          <a:bodyPr/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Солнышко: </a:t>
            </a:r>
            <a:r>
              <a:rPr lang="ru-RU" sz="1800" dirty="0" smtClean="0">
                <a:hlinkClick r:id="rId2"/>
              </a:rPr>
              <a:t>http://citaty.ziablik.com/18625/ulybka-dejjstvuet-na-trudnosti-tak-zhe…</a:t>
            </a:r>
            <a:endParaRPr lang="ru-RU" sz="1800" dirty="0" smtClean="0"/>
          </a:p>
          <a:p>
            <a:r>
              <a:rPr lang="ru-RU" sz="1800" dirty="0" smtClean="0"/>
              <a:t>Лиса: </a:t>
            </a:r>
            <a:r>
              <a:rPr lang="ru-RU" sz="1800" dirty="0" smtClean="0">
                <a:hlinkClick r:id="rId3"/>
              </a:rPr>
              <a:t>http://www.playcast.ru/view/2050771/755805e2277950e794eef7e</a:t>
            </a:r>
            <a:endParaRPr lang="ru-RU" sz="1800" dirty="0" smtClean="0"/>
          </a:p>
          <a:p>
            <a:r>
              <a:rPr lang="ru-RU" sz="1800" dirty="0" smtClean="0"/>
              <a:t>Ежи: </a:t>
            </a:r>
            <a:r>
              <a:rPr lang="ru-RU" sz="1800" dirty="0" smtClean="0">
                <a:hlinkClick r:id="rId4"/>
              </a:rPr>
              <a:t>http://otkrytkabest.ru/photo/186-0-6309</a:t>
            </a:r>
            <a:endParaRPr lang="ru-RU" sz="1800" dirty="0" smtClean="0"/>
          </a:p>
          <a:p>
            <a:r>
              <a:rPr lang="ru-RU" sz="1800" dirty="0" smtClean="0"/>
              <a:t>Мышка: </a:t>
            </a:r>
            <a:r>
              <a:rPr lang="ru-RU" sz="1800" dirty="0" smtClean="0">
                <a:hlinkClick r:id="rId5"/>
              </a:rPr>
              <a:t>http://900igr.net/kartinki/skazki-i-igry/Teremok-1.files/012-Pribezhal…</a:t>
            </a:r>
            <a:endParaRPr lang="ru-RU" sz="1800" dirty="0" smtClean="0"/>
          </a:p>
          <a:p>
            <a:r>
              <a:rPr lang="ru-RU" sz="1800" dirty="0" smtClean="0"/>
              <a:t>Волки: </a:t>
            </a:r>
            <a:r>
              <a:rPr lang="ru-RU" sz="1800" dirty="0" smtClean="0">
                <a:hlinkClick r:id="rId6"/>
              </a:rPr>
              <a:t>http://avtomuzey.ru/?do=vishivki-volki-shema</a:t>
            </a:r>
            <a:endParaRPr lang="ru-RU" sz="1800" dirty="0" smtClean="0"/>
          </a:p>
          <a:p>
            <a:r>
              <a:rPr lang="ru-RU" sz="1800" dirty="0" smtClean="0"/>
              <a:t>Жираф: </a:t>
            </a:r>
            <a:r>
              <a:rPr lang="ru-RU" sz="1800" dirty="0" smtClean="0">
                <a:hlinkClick r:id="rId7"/>
              </a:rPr>
              <a:t>http://prikol.i.ua/lenta/picture/1654</a:t>
            </a:r>
            <a:endParaRPr lang="ru-RU" sz="1800" dirty="0" smtClean="0"/>
          </a:p>
          <a:p>
            <a:r>
              <a:rPr lang="ru-RU" sz="1800" dirty="0" smtClean="0"/>
              <a:t>Медведи: </a:t>
            </a:r>
            <a:r>
              <a:rPr lang="ru-RU" sz="1800" dirty="0" smtClean="0">
                <a:hlinkClick r:id="rId8"/>
              </a:rPr>
              <a:t>http://cool-pictures.su/photo/animacija/deti_detskaja/animacija_mis</a:t>
            </a:r>
            <a:endParaRPr lang="ru-RU" sz="1800" dirty="0" smtClean="0"/>
          </a:p>
          <a:p>
            <a:r>
              <a:rPr lang="ru-RU" sz="1800" dirty="0" smtClean="0"/>
              <a:t>Лягушки: </a:t>
            </a:r>
            <a:r>
              <a:rPr lang="ru-RU" sz="1800" dirty="0" smtClean="0">
                <a:hlinkClick r:id="rId9"/>
              </a:rPr>
              <a:t>http://rebenok-mama.ucoz.ru/forum/182-1250-6</a:t>
            </a:r>
            <a:endParaRPr lang="ru-RU" sz="1800" dirty="0" smtClean="0"/>
          </a:p>
          <a:p>
            <a:r>
              <a:rPr lang="ru-RU" sz="1800" dirty="0" smtClean="0"/>
              <a:t>Теремок: </a:t>
            </a:r>
            <a:r>
              <a:rPr lang="ru-RU" sz="1800" dirty="0" smtClean="0">
                <a:hlinkClick r:id="rId10"/>
              </a:rPr>
              <a:t>http://finansovyystandart.ru.com/viewforum/6/teremok/</a:t>
            </a:r>
            <a:endParaRPr lang="ru-RU" sz="1800" dirty="0" smtClean="0"/>
          </a:p>
          <a:p>
            <a:r>
              <a:rPr lang="ru-RU" sz="1800" dirty="0" err="1" smtClean="0"/>
              <a:t>Смайл</a:t>
            </a:r>
            <a:r>
              <a:rPr lang="ru-RU" sz="1800" dirty="0" smtClean="0"/>
              <a:t>: </a:t>
            </a:r>
            <a:r>
              <a:rPr lang="ru-RU" sz="1800" dirty="0" smtClean="0">
                <a:hlinkClick r:id="rId11"/>
              </a:rPr>
              <a:t>http://crosti.ru/picture/447561/</a:t>
            </a:r>
            <a:endParaRPr lang="ru-RU" sz="1800" dirty="0" smtClean="0"/>
          </a:p>
          <a:p>
            <a:r>
              <a:rPr lang="ru-RU" sz="1800" dirty="0" smtClean="0"/>
              <a:t>Кот: </a:t>
            </a:r>
            <a:r>
              <a:rPr lang="ru-RU" sz="1800" dirty="0" smtClean="0">
                <a:hlinkClick r:id="rId12"/>
              </a:rPr>
              <a:t>http://namobilu.com/picture/39204-chessy-cheshire-cat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  Заяц:</a:t>
            </a:r>
            <a:r>
              <a:rPr lang="en-US" sz="1800" dirty="0" smtClean="0"/>
              <a:t>http://multmir.net/multfilm-1812-nu-pogodi-19</a:t>
            </a:r>
            <a:endParaRPr lang="ru-RU" sz="1800" dirty="0" smtClean="0"/>
          </a:p>
          <a:p>
            <a:pPr>
              <a:buNone/>
            </a:pPr>
            <a:r>
              <a:rPr lang="ru-RU" sz="1800" u="sng" dirty="0" smtClean="0">
                <a:hlinkClick r:id="rId13"/>
              </a:rPr>
              <a:t>Паровозик :</a:t>
            </a:r>
            <a:r>
              <a:rPr lang="en-US" sz="1800" u="sng" dirty="0" smtClean="0">
                <a:hlinkClick r:id="rId13"/>
              </a:rPr>
              <a:t>http://www.skyclipartforum.ru/viewtopic.php?f=23&amp;t=1087</a:t>
            </a:r>
            <a:endParaRPr lang="ru-RU" sz="1800" b="1" u="sng" dirty="0" smtClean="0"/>
          </a:p>
          <a:p>
            <a:pPr>
              <a:buNone/>
            </a:pPr>
            <a:endParaRPr lang="ru-RU" sz="1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416823" cy="499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8" descr="1801dd79927d411fe8c6ff7f5e8e6b3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14065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067944" y="3356992"/>
            <a:ext cx="432048" cy="230314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980728"/>
            <a:ext cx="396044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Чистая прима  -  ч.1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39752" y="2420888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87824" y="2420888"/>
            <a:ext cx="648072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149080"/>
            <a:ext cx="1566001" cy="1527448"/>
          </a:xfrm>
          <a:prstGeom prst="rect">
            <a:avLst/>
          </a:prstGeom>
          <a:solidFill>
            <a:srgbClr val="40CC6B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067944" y="3356992"/>
            <a:ext cx="216024" cy="122413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43408"/>
            <a:ext cx="9433048" cy="7101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3168352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68144" y="5943600"/>
            <a:ext cx="3275856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Большая секунда и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малая секунда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69269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59632" y="-165855"/>
            <a:ext cx="7416824" cy="341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Говорил ежихе ёж: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«День сегодня так хорош!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На полянку мы пойдём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Вкусных ягод там найдём».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A"/>
              </a:solidFill>
              <a:effectLst/>
              <a:latin typeface="Comic Sans MS" pitchFamily="66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</a:rPr>
              <a:t>Нам про ёжиков сыграют -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Comic Sans MS" pitchFamily="66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        Секунда малая и большая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mic Sans MS" pitchFamily="66" charset="0"/>
                <a:ea typeface="Times New Roman" pitchFamily="18" charset="0"/>
                <a:cs typeface="Calibri" pitchFamily="34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04855" cy="470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8" descr="1801dd79927d411fe8c6ff7f5e8e6b3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14065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1268760"/>
            <a:ext cx="705678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малая секунда – м.2                 большая секунда- б.2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44008" y="3645024"/>
            <a:ext cx="504056" cy="21591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39952" y="3645024"/>
            <a:ext cx="504056" cy="21591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24128" y="3645024"/>
            <a:ext cx="504056" cy="21591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228184" y="3645024"/>
            <a:ext cx="504056" cy="21591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267744" y="2780928"/>
            <a:ext cx="432048" cy="28803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771800" y="2636912"/>
            <a:ext cx="432048" cy="28803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flipH="1">
            <a:off x="4644008" y="2420888"/>
            <a:ext cx="432048" cy="27964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 flipH="1">
            <a:off x="5148064" y="2276872"/>
            <a:ext cx="432048" cy="28803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39952" y="3573016"/>
            <a:ext cx="288032" cy="122413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3573016"/>
            <a:ext cx="360040" cy="122413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08104" y="3645024"/>
            <a:ext cx="432048" cy="11521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3645024"/>
            <a:ext cx="504056" cy="115212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09120"/>
            <a:ext cx="262778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4768"/>
            <a:ext cx="7452320" cy="691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992888" cy="2074242"/>
          </a:xfrm>
          <a:solidFill>
            <a:schemeClr val="bg1"/>
          </a:solidFill>
        </p:spPr>
        <p:txBody>
          <a:bodyPr/>
          <a:lstStyle/>
          <a:p>
            <a:r>
              <a:rPr lang="ru-RU" sz="2400" b="1" dirty="0" smtClean="0">
                <a:latin typeface="Comic Sans MS" pitchFamily="66" charset="0"/>
              </a:rPr>
              <a:t>Песни любят петь лягушки,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Две подружки хохотушки.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Терцию скорей играй,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               Квакать им ты помогай. 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4509120"/>
            <a:ext cx="3384376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504" y="5517232"/>
            <a:ext cx="4464496" cy="1274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566124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Большая терция и малая терция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76863" cy="463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8" descr="1801dd79927d411fe8c6ff7f5e8e6b3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1406525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88640"/>
            <a:ext cx="82089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большая терция – б.3                 малая терция – м.3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51720" y="2996952"/>
            <a:ext cx="504056" cy="43204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71800" y="2708920"/>
            <a:ext cx="504056" cy="36004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63688" y="3212976"/>
            <a:ext cx="108012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059832" y="3573016"/>
            <a:ext cx="504056" cy="21591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67944" y="3573016"/>
            <a:ext cx="576064" cy="21591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5856" y="3573016"/>
            <a:ext cx="288032" cy="120243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51920" y="3573016"/>
            <a:ext cx="432048" cy="120243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076056" y="2492896"/>
            <a:ext cx="648072" cy="28803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300192" y="2204864"/>
            <a:ext cx="648072" cy="36004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задержка 26"/>
          <p:cNvSpPr/>
          <p:nvPr/>
        </p:nvSpPr>
        <p:spPr>
          <a:xfrm>
            <a:off x="5940152" y="2204864"/>
            <a:ext cx="288032" cy="360040"/>
          </a:xfrm>
          <a:prstGeom prst="flowChartDelay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940152" y="1700808"/>
            <a:ext cx="0" cy="936104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5220072" y="3573016"/>
            <a:ext cx="504056" cy="215912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084168" y="3573016"/>
            <a:ext cx="432048" cy="115212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60032" y="3573016"/>
            <a:ext cx="432048" cy="120243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508104" y="3573016"/>
            <a:ext cx="360040" cy="1202432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1752" y="4941168"/>
            <a:ext cx="2232248" cy="17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171400"/>
            <a:ext cx="9505056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05064"/>
            <a:ext cx="2771800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44208" y="4581128"/>
            <a:ext cx="914400" cy="216024"/>
          </a:xfrm>
          <a:prstGeom prst="rect">
            <a:avLst/>
          </a:prstGeom>
          <a:solidFill>
            <a:srgbClr val="8C8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-108520" y="5445224"/>
            <a:ext cx="4464496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Чистая кварта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0"/>
            <a:ext cx="5688632" cy="22048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Зайка серый скок-поскок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Прискакал к нам на урок</a:t>
            </a: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Зайка серый попляши                                        Кварту Ване покажи.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320</TotalTime>
  <Words>459</Words>
  <Application>Microsoft Office PowerPoint</Application>
  <PresentationFormat>Экран (4:3)</PresentationFormat>
  <Paragraphs>113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  Знакомимся с  интервалами                                                                                        </vt:lpstr>
      <vt:lpstr>Слайд 2</vt:lpstr>
      <vt:lpstr>Слайд 3</vt:lpstr>
      <vt:lpstr>Слайд 4</vt:lpstr>
      <vt:lpstr>Слайд 5</vt:lpstr>
      <vt:lpstr>Слайд 6</vt:lpstr>
      <vt:lpstr>Песни любят петь лягушки, Две подружки хохотушки. Терцию скорей играй,                Квакать им ты помогай. </vt:lpstr>
      <vt:lpstr>Слайд 8</vt:lpstr>
      <vt:lpstr>Слайд 9</vt:lpstr>
      <vt:lpstr>Слайд 10</vt:lpstr>
      <vt:lpstr>Слайд 11</vt:lpstr>
      <vt:lpstr>Чистая квинта – ч.5</vt:lpstr>
      <vt:lpstr>Большая секста и малая секста</vt:lpstr>
      <vt:lpstr>Большая секста – б.6             малая секста – м.6</vt:lpstr>
      <vt:lpstr>Слайд 15</vt:lpstr>
      <vt:lpstr>большая септима – б.7           малая септима  -  м.7</vt:lpstr>
      <vt:lpstr>Слайд 17</vt:lpstr>
      <vt:lpstr>Чистая октава    -    ч.8</vt:lpstr>
      <vt:lpstr>Проверь себя! Как ты запомнил интервалы?</vt:lpstr>
      <vt:lpstr>         Назови правильно интервал</vt:lpstr>
      <vt:lpstr>                 </vt:lpstr>
      <vt:lpstr>       Подумай !</vt:lpstr>
      <vt:lpstr>     Надо подумать!</vt:lpstr>
      <vt:lpstr>       Молодец!</vt:lpstr>
      <vt:lpstr>       Ты молодец!</vt:lpstr>
      <vt:lpstr>Мы едем, едем, едем  в далёкие края, Хорошие соседи, счастливые друзья!</vt:lpstr>
      <vt:lpstr>Нам весело живётся, мы песенку поём, И в песенке поётся о том, как мы живём!</vt:lpstr>
      <vt:lpstr>Слайд 28</vt:lpstr>
      <vt:lpstr>Слайд 29</vt:lpstr>
      <vt:lpstr>В работе над презентацией «Знакомимся с интервалами»: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UserXP</dc:creator>
  <cp:lastModifiedBy>UserXP</cp:lastModifiedBy>
  <cp:revision>123</cp:revision>
  <dcterms:created xsi:type="dcterms:W3CDTF">2014-11-03T13:43:26Z</dcterms:created>
  <dcterms:modified xsi:type="dcterms:W3CDTF">2014-11-12T15:58:31Z</dcterms:modified>
</cp:coreProperties>
</file>