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81" r:id="rId3"/>
    <p:sldId id="276" r:id="rId4"/>
    <p:sldId id="269" r:id="rId5"/>
    <p:sldId id="282" r:id="rId6"/>
    <p:sldId id="274" r:id="rId7"/>
    <p:sldId id="275" r:id="rId8"/>
    <p:sldId id="280" r:id="rId9"/>
    <p:sldId id="278" r:id="rId10"/>
    <p:sldId id="27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104"/>
    <a:srgbClr val="2F3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E784B-1E5B-45C5-91C9-B9F8B4030424}" type="datetimeFigureOut">
              <a:rPr lang="ru-RU"/>
              <a:pPr>
                <a:defRPr/>
              </a:pPr>
              <a:t>27.03.2012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0CAE7-59AE-4AD0-913D-EA084F40F5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8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894B-478D-4CE3-8BE2-6F39D946C7F8}" type="datetimeFigureOut">
              <a:rPr lang="ru-RU"/>
              <a:pPr>
                <a:defRPr/>
              </a:pPr>
              <a:t>27.03.2012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076C1-C4CE-4DEB-A525-8F7990FBC2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93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51EB-6425-4253-8EA9-3087FC35AC07}" type="datetimeFigureOut">
              <a:rPr lang="ru-RU"/>
              <a:pPr>
                <a:defRPr/>
              </a:pPr>
              <a:t>27.03.2012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7B06C-8338-4EBB-BEB0-F2DEF09BC5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79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9528E-1F4B-4A0D-AC89-1E90DA9D6DE9}" type="datetimeFigureOut">
              <a:rPr lang="ru-RU"/>
              <a:pPr>
                <a:defRPr/>
              </a:pPr>
              <a:t>27.03.2012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447F1-E67B-4DC9-A7B4-BC5086064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14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6E2AA-D6DF-4347-8179-0390DBB8C5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89957-61BC-4546-BADA-245428AE0857}" type="datetimeFigureOut">
              <a:rPr lang="ru-RU"/>
              <a:pPr>
                <a:defRPr/>
              </a:pPr>
              <a:t>27.03.2012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58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A7439-8FF8-4E0E-ABAB-96D2EED29B14}" type="datetimeFigureOut">
              <a:rPr lang="ru-RU"/>
              <a:pPr>
                <a:defRPr/>
              </a:pPr>
              <a:t>27.03.2012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BFC1A-81CB-4ACC-9FFE-2C9EA01130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00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898C0-ED5F-4D84-9407-6B8D9BC8C91D}" type="datetimeFigureOut">
              <a:rPr lang="ru-RU"/>
              <a:pPr>
                <a:defRPr/>
              </a:pPr>
              <a:t>27.03.2012</a:t>
            </a:fld>
            <a:endParaRPr lang="ru-RU" dirty="0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E0915-EDA1-4843-A062-DB88620A00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41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72DEB-DECA-4CC4-8A3A-0D2C8F8989CA}" type="datetimeFigureOut">
              <a:rPr lang="ru-RU"/>
              <a:pPr>
                <a:defRPr/>
              </a:pPr>
              <a:t>27.03.2012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A725A-3112-4DD6-BE5C-357424C03A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50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CB1E-C065-4EC2-841A-62CB4F0F2E11}" type="datetimeFigureOut">
              <a:rPr lang="ru-RU"/>
              <a:pPr>
                <a:defRPr/>
              </a:pPr>
              <a:t>27.03.2012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CF927-F628-46E1-9537-C8BEA2C2CF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93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35E1-54F6-4FF2-A764-979750F28AE6}" type="datetimeFigureOut">
              <a:rPr lang="ru-RU"/>
              <a:pPr>
                <a:defRPr/>
              </a:pPr>
              <a:t>27.03.2012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BC8F8-A635-4F96-AC81-4706BB436C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97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5CFAF82-A87C-4745-8E10-524A7DFD5081}" type="datetimeFigureOut">
              <a:rPr lang="ru-RU"/>
              <a:pPr>
                <a:defRPr/>
              </a:pPr>
              <a:t>27.03.2012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96AFC0B-EC03-41F0-9F6C-C941FEFB75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1" r:id="rId3"/>
    <p:sldLayoutId id="2147483714" r:id="rId4"/>
    <p:sldLayoutId id="2147483710" r:id="rId5"/>
    <p:sldLayoutId id="2147483709" r:id="rId6"/>
    <p:sldLayoutId id="2147483708" r:id="rId7"/>
    <p:sldLayoutId id="2147483707" r:id="rId8"/>
    <p:sldLayoutId id="2147483706" r:id="rId9"/>
    <p:sldLayoutId id="2147483705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rdio.ru/images2/cor12.jp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/>
          </p:cNvSpPr>
          <p:nvPr/>
        </p:nvSpPr>
        <p:spPr bwMode="auto">
          <a:xfrm>
            <a:off x="468313" y="1773238"/>
            <a:ext cx="8207375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457200"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ru-RU" sz="4400" b="1" i="1">
                <a:latin typeface="Constantia" pitchFamily="18" charset="0"/>
              </a:rPr>
              <a:t>Первая медицинская помощь </a:t>
            </a:r>
            <a:endParaRPr lang="ru-RU" sz="4400" b="1" i="1"/>
          </a:p>
          <a:p>
            <a:pPr indent="457200"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ru-RU" sz="4400" b="1" i="1">
                <a:latin typeface="Constantia" pitchFamily="18" charset="0"/>
              </a:rPr>
              <a:t>при острой сердечной недостаточности и инсульте</a:t>
            </a:r>
            <a:r>
              <a:rPr lang="ru-RU" sz="4400" b="1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539750" y="476250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Первая помощь при инсульте:</a:t>
            </a:r>
            <a:endParaRPr lang="ru-RU" sz="4000">
              <a:latin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95288" y="1531938"/>
            <a:ext cx="8888412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i="1">
                <a:latin typeface="Times New Roman" pitchFamily="18" charset="0"/>
                <a:cs typeface="Arial" charset="0"/>
              </a:rPr>
              <a:t>–</a:t>
            </a:r>
            <a:r>
              <a:rPr lang="ru-RU" sz="3600" b="1" i="1">
                <a:latin typeface="Times New Roman" pitchFamily="18" charset="0"/>
              </a:rPr>
              <a:t> обеспечить больному постельный </a:t>
            </a:r>
          </a:p>
          <a:p>
            <a:r>
              <a:rPr lang="ru-RU" sz="3600" b="1" i="1">
                <a:latin typeface="Times New Roman" pitchFamily="18" charset="0"/>
              </a:rPr>
              <a:t>режим, </a:t>
            </a:r>
          </a:p>
          <a:p>
            <a:r>
              <a:rPr lang="en-US" sz="3600" b="1" i="1">
                <a:latin typeface="Times New Roman" pitchFamily="18" charset="0"/>
                <a:cs typeface="Arial" charset="0"/>
              </a:rPr>
              <a:t>–</a:t>
            </a:r>
            <a:r>
              <a:rPr lang="ru-RU" sz="3600" b="1" i="1">
                <a:latin typeface="Times New Roman" pitchFamily="18" charset="0"/>
              </a:rPr>
              <a:t> следить за его мочеиспусканием </a:t>
            </a:r>
          </a:p>
          <a:p>
            <a:r>
              <a:rPr lang="ru-RU" sz="3600" b="1" i="1">
                <a:latin typeface="Times New Roman" pitchFamily="18" charset="0"/>
              </a:rPr>
              <a:t>и дефекацией, состоянием полости рта. </a:t>
            </a:r>
          </a:p>
          <a:p>
            <a:endParaRPr lang="ru-RU" sz="3600" b="1" i="1">
              <a:latin typeface="Times New Roman" pitchFamily="18" charset="0"/>
            </a:endParaRPr>
          </a:p>
          <a:p>
            <a:r>
              <a:rPr lang="ru-RU" sz="3600" b="1" i="1">
                <a:latin typeface="Times New Roman" pitchFamily="18" charset="0"/>
              </a:rPr>
              <a:t>Требуется срочная госпитализация </a:t>
            </a:r>
          </a:p>
          <a:p>
            <a:r>
              <a:rPr lang="ru-RU" sz="3600" b="1" i="1">
                <a:latin typeface="Times New Roman" pitchFamily="18" charset="0"/>
              </a:rPr>
              <a:t>и только в сопровождении медработника.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755650" y="260350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Кровеносная система</a:t>
            </a:r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52513"/>
            <a:ext cx="2914650" cy="532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34" name="Picture 10" descr="Картинка 36 из 14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989138"/>
            <a:ext cx="2305050" cy="17843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6" name="Picture 12" descr="krovsy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052513"/>
            <a:ext cx="3521075" cy="532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79388" y="765175"/>
            <a:ext cx="8964612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 i="1">
                <a:latin typeface="Times New Roman" pitchFamily="18" charset="0"/>
              </a:rPr>
              <a:t>Острая сердечная недостаточность</a:t>
            </a:r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4000" b="1" i="1">
                <a:latin typeface="Times New Roman" pitchFamily="18" charset="0"/>
              </a:rPr>
              <a:t>-</a:t>
            </a:r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 это неспособность сердца обеспечить полноценное кровоснабжение тканей, органов и систем организма из-за ослабления сократительной функции сердечной мышцы.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/>
          </p:cNvSpPr>
          <p:nvPr/>
        </p:nvSpPr>
        <p:spPr bwMode="auto">
          <a:xfrm>
            <a:off x="539750" y="476250"/>
            <a:ext cx="8353425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457200" algn="ctr"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 sz="4400" b="1" i="1">
              <a:solidFill>
                <a:schemeClr val="tx2"/>
              </a:solidFill>
              <a:latin typeface="Constantia" pitchFamily="18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39750" y="1125538"/>
            <a:ext cx="8208963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Острая сердечная недостаточность в большинстве случаев возникает при ослаблении деятельности сердечной мышцы (миокарда), реже при нарушении сердечного ритма.</a:t>
            </a:r>
          </a:p>
          <a:p>
            <a:pPr>
              <a:spcBef>
                <a:spcPct val="50000"/>
              </a:spcBef>
            </a:pPr>
            <a:endParaRPr lang="ru-RU" sz="4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/>
          </p:cNvSpPr>
          <p:nvPr/>
        </p:nvSpPr>
        <p:spPr bwMode="auto">
          <a:xfrm>
            <a:off x="539750" y="476250"/>
            <a:ext cx="8353425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457200" algn="ctr"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 sz="4400" b="1" i="1">
              <a:solidFill>
                <a:schemeClr val="tx2"/>
              </a:solidFill>
              <a:latin typeface="Constantia" pitchFamily="18" charset="0"/>
            </a:endParaRP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8353425" cy="597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95288" y="404813"/>
            <a:ext cx="8424862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Первая медицинская помощь </a:t>
            </a:r>
          </a:p>
          <a:p>
            <a:pPr algn="ctr"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при острой сердечной недостаточности:</a:t>
            </a:r>
          </a:p>
          <a:p>
            <a:pPr>
              <a:spcBef>
                <a:spcPct val="50000"/>
              </a:spcBef>
            </a:pPr>
            <a:endParaRPr lang="ru-RU" sz="4000">
              <a:latin typeface="Times New Roman" pitchFamily="18" charset="0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116013" y="2852738"/>
            <a:ext cx="7200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250825" y="2852738"/>
            <a:ext cx="9144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>
                <a:latin typeface="Times New Roman" pitchFamily="18" charset="0"/>
              </a:rPr>
              <a:t>уложить больного на спину, </a:t>
            </a:r>
          </a:p>
          <a:p>
            <a:r>
              <a:rPr lang="en-US" sz="4000" b="1">
                <a:latin typeface="Times New Roman" pitchFamily="18" charset="0"/>
                <a:cs typeface="Arial" charset="0"/>
              </a:rPr>
              <a:t>–</a:t>
            </a:r>
            <a:r>
              <a:rPr lang="ru-RU" sz="4000" b="1">
                <a:latin typeface="Times New Roman" pitchFamily="18" charset="0"/>
              </a:rPr>
              <a:t> </a:t>
            </a:r>
            <a:r>
              <a:rPr lang="ru-RU" sz="4000" b="1" i="1">
                <a:latin typeface="Times New Roman" pitchFamily="18" charset="0"/>
              </a:rPr>
              <a:t>приподнять ему голову,</a:t>
            </a:r>
          </a:p>
          <a:p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>
                <a:latin typeface="Times New Roman" pitchFamily="18" charset="0"/>
              </a:rPr>
              <a:t>обеспечить доступ свежего воздуха, </a:t>
            </a:r>
          </a:p>
          <a:p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>
                <a:latin typeface="Times New Roman" pitchFamily="18" charset="0"/>
              </a:rPr>
              <a:t> </a:t>
            </a:r>
            <a:r>
              <a:rPr lang="ru-RU" sz="4000" b="1" i="1">
                <a:latin typeface="Times New Roman" pitchFamily="18" charset="0"/>
              </a:rPr>
              <a:t>успокоить, вызвать врача.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468313" y="404813"/>
            <a:ext cx="82804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ru-RU" sz="3200" b="1" i="1">
                <a:latin typeface="Times New Roman" pitchFamily="18" charset="0"/>
              </a:rPr>
              <a:t>Инсульт</a:t>
            </a:r>
            <a:r>
              <a:rPr lang="ru-RU" sz="3200" b="1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3200" b="1" i="1">
                <a:latin typeface="Times New Roman" pitchFamily="18" charset="0"/>
              </a:rPr>
              <a:t>–</a:t>
            </a:r>
            <a:r>
              <a:rPr lang="ru-RU" sz="3200" b="1" i="1">
                <a:solidFill>
                  <a:schemeClr val="tx2"/>
                </a:solidFill>
                <a:latin typeface="Times New Roman" pitchFamily="18" charset="0"/>
              </a:rPr>
              <a:t> это внезапное прекращение деятельности мозга или отдельных его частей из-за острого нарушения кровообращения или кровоизлияния. </a:t>
            </a:r>
          </a:p>
        </p:txBody>
      </p:sp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644900"/>
            <a:ext cx="352901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3203575" y="6165850"/>
            <a:ext cx="1314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solidFill>
                  <a:schemeClr val="accent1"/>
                </a:solidFill>
              </a:rPr>
              <a:t>www.minclinic.ru</a:t>
            </a:r>
          </a:p>
          <a:p>
            <a:pPr eaLnBrk="0" hangingPunct="0"/>
            <a:endParaRPr lang="ru-RU" sz="1200">
              <a:solidFill>
                <a:schemeClr val="accent1"/>
              </a:solidFill>
            </a:endParaRPr>
          </a:p>
        </p:txBody>
      </p:sp>
      <p:pic>
        <p:nvPicPr>
          <p:cNvPr id="46088" name="Picture 8" descr="АЛКОГОЛЬ+ТАБАК=ИНСУЛЬ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644900"/>
            <a:ext cx="3810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900113" y="3141663"/>
            <a:ext cx="360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Ишемический инсульт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4859338" y="3141663"/>
            <a:ext cx="360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Геморрагический инсульт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7308850" y="6092825"/>
            <a:ext cx="1330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solidFill>
                  <a:schemeClr val="accent1"/>
                </a:solidFill>
              </a:rPr>
              <a:t>www.trezvost.ru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0" name="Picture 10" descr="insul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20713"/>
            <a:ext cx="3671887" cy="293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1" name="Picture 11" descr="insult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620713"/>
            <a:ext cx="3652837" cy="292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2" name="Picture 12" descr="insult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644900"/>
            <a:ext cx="3660775" cy="292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3" name="Picture 13" descr="insult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644900"/>
            <a:ext cx="3671887" cy="293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6948488" y="6583363"/>
            <a:ext cx="1314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solidFill>
                  <a:schemeClr val="accent1"/>
                </a:solidFill>
              </a:rPr>
              <a:t>www.minclinic.ru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 descr="Симптомы инсуль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838"/>
            <a:ext cx="8064500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452</TotalTime>
  <Words>143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Constantia</vt:lpstr>
      <vt:lpstr>Wingdings 2</vt:lpstr>
      <vt:lpstr>Calibri</vt:lpstr>
      <vt:lpstr>Times New Roman</vt:lpstr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Лесков</dc:title>
  <dc:creator>Admin</dc:creator>
  <cp:lastModifiedBy>yucos</cp:lastModifiedBy>
  <cp:revision>21</cp:revision>
  <dcterms:created xsi:type="dcterms:W3CDTF">2006-12-10T12:13:54Z</dcterms:created>
  <dcterms:modified xsi:type="dcterms:W3CDTF">2012-03-27T18:36:13Z</dcterms:modified>
</cp:coreProperties>
</file>