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6" r:id="rId3"/>
    <p:sldId id="281" r:id="rId4"/>
    <p:sldId id="269" r:id="rId5"/>
    <p:sldId id="293" r:id="rId6"/>
    <p:sldId id="282" r:id="rId7"/>
    <p:sldId id="274" r:id="rId8"/>
    <p:sldId id="283" r:id="rId9"/>
    <p:sldId id="289" r:id="rId10"/>
    <p:sldId id="286" r:id="rId11"/>
    <p:sldId id="284" r:id="rId12"/>
    <p:sldId id="292" r:id="rId13"/>
    <p:sldId id="290" r:id="rId14"/>
    <p:sldId id="279" r:id="rId15"/>
    <p:sldId id="287" r:id="rId16"/>
    <p:sldId id="288" r:id="rId17"/>
    <p:sldId id="285" r:id="rId18"/>
    <p:sldId id="29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201"/>
    <a:srgbClr val="F2E104"/>
    <a:srgbClr val="2F3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6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5F5CE-4A20-4EB7-9F0D-6A67A7BE7D5B}" type="datetimeFigureOut">
              <a:rPr lang="ru-RU"/>
              <a:pPr>
                <a:defRPr/>
              </a:pPr>
              <a:t>27.03.2012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AD51C-415B-4083-8638-846F860043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95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8F50B-77FA-4963-B838-0D84C9EDBC4B}" type="datetimeFigureOut">
              <a:rPr lang="ru-RU"/>
              <a:pPr>
                <a:defRPr/>
              </a:pPr>
              <a:t>27.03.2012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597-7768-4513-84DE-E25B2E5B65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50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B78A2-6B96-4F31-81AA-AF0FCEC575F9}" type="datetimeFigureOut">
              <a:rPr lang="ru-RU"/>
              <a:pPr>
                <a:defRPr/>
              </a:pPr>
              <a:t>27.03.2012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ED35A-2B5F-4C23-BBB7-CC74EC22E5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53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9348D-FA4D-4AB8-99CC-A16D91E38B70}" type="datetimeFigureOut">
              <a:rPr lang="ru-RU"/>
              <a:pPr>
                <a:defRPr/>
              </a:pPr>
              <a:t>27.03.2012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DA6D4-A611-4A61-A2E8-263AE35BD7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78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83BEE-94C7-4BA8-AAE4-EB50C33AFB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1ACF5-34A8-44AD-BBC9-67E5788D735B}" type="datetimeFigureOut">
              <a:rPr lang="ru-RU"/>
              <a:pPr>
                <a:defRPr/>
              </a:pPr>
              <a:t>27.03.2012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81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FB0CF-D340-475E-BD5C-4CD2C799C92E}" type="datetimeFigureOut">
              <a:rPr lang="ru-RU"/>
              <a:pPr>
                <a:defRPr/>
              </a:pPr>
              <a:t>27.03.2012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11386-4370-4CBD-875E-2FD2594D01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22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AD2D-E99E-4A96-86AC-AE12B571800F}" type="datetimeFigureOut">
              <a:rPr lang="ru-RU"/>
              <a:pPr>
                <a:defRPr/>
              </a:pPr>
              <a:t>27.03.2012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E0DFD-6562-42D6-AACA-3F98FFC05C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5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A190F-AAA7-44DD-AFF2-E612EE997AD5}" type="datetimeFigureOut">
              <a:rPr lang="ru-RU"/>
              <a:pPr>
                <a:defRPr/>
              </a:pPr>
              <a:t>27.03.2012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9BE3-6977-400C-9895-453C59F8B3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3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A6FFE-3A2C-4AD7-A2E0-5ACB6F5EC0B7}" type="datetimeFigureOut">
              <a:rPr lang="ru-RU"/>
              <a:pPr>
                <a:defRPr/>
              </a:pPr>
              <a:t>27.03.2012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1E3DC-12D9-44CA-B88A-5597FA66AD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8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4A57A-D2BF-4A4E-9627-659270CFE582}" type="datetimeFigureOut">
              <a:rPr lang="ru-RU"/>
              <a:pPr>
                <a:defRPr/>
              </a:pPr>
              <a:t>27.03.2012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D779D-CB95-42CD-83DD-4D9FB00681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62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62F5649-A4A4-4A10-BA8C-08B461F43D44}" type="datetimeFigureOut">
              <a:rPr lang="ru-RU"/>
              <a:pPr>
                <a:defRPr/>
              </a:pPr>
              <a:t>27.03.2012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12A42A7-E713-4403-BEF1-CD89766487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1" r:id="rId3"/>
    <p:sldLayoutId id="2147483714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F:\&#1056;&#1042;&#1053;\&#1059;&#1088;&#1086;&#1082;&#1080;\&#1054;&#1041;&#1046;%2010-11\&#1055;&#1088;&#1077;&#1079;&#1077;&#1085;&#1090;&#1072;&#1094;&#1080;&#1080;%20&#1082;%20&#1091;&#1088;&#1086;&#1082;&#1072;&#1084;\11_06%20&#1055;&#1077;&#1088;&#1074;&#1072;&#1103;%20&#1084;&#1077;&#1076;&#1087;&#1086;&#1084;&#1086;&#1097;&#1100;%20&#1087;&#1088;&#1080;%20&#1088;&#1072;&#1085;&#1077;&#1085;&#1080;&#1103;&#1093;\&#1055;&#1088;&#1072;&#1074;&#1080;&#1083;&#1072;%20&#1085;&#1072;&#1083;&#1086;&#1078;&#1077;&#1085;&#1080;&#1103;%20&#1078;&#1075;&#1091;&#1090;&#1072;.wmv" TargetMode="External"/><Relationship Id="rId1" Type="http://schemas.microsoft.com/office/2007/relationships/media" Target="file:///F:\&#1056;&#1042;&#1053;\&#1059;&#1088;&#1086;&#1082;&#1080;\&#1054;&#1041;&#1046;%2010-11\&#1055;&#1088;&#1077;&#1079;&#1077;&#1085;&#1090;&#1072;&#1094;&#1080;&#1080;%20&#1082;%20&#1091;&#1088;&#1086;&#1082;&#1072;&#1084;\11_06%20&#1055;&#1077;&#1088;&#1074;&#1072;&#1103;%20&#1084;&#1077;&#1076;&#1087;&#1086;&#1084;&#1086;&#1097;&#1100;%20&#1087;&#1088;&#1080;%20&#1088;&#1072;&#1085;&#1077;&#1085;&#1080;&#1103;&#1093;\&#1055;&#1088;&#1072;&#1074;&#1080;&#1083;&#1072;%20&#1085;&#1072;&#1083;&#1086;&#1078;&#1077;&#1085;&#1080;&#1103;%20&#1078;&#1075;&#1091;&#1090;&#1072;.wmv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F:\&#1056;&#1042;&#1053;\&#1059;&#1088;&#1086;&#1082;&#1080;\&#1054;&#1041;&#1046;%2010-11\&#1055;&#1088;&#1077;&#1079;&#1077;&#1085;&#1090;&#1072;&#1094;&#1080;&#1080;%20&#1082;%20&#1091;&#1088;&#1086;&#1082;&#1072;&#1084;\11_06%20&#1055;&#1077;&#1088;&#1074;&#1072;&#1103;%20&#1084;&#1077;&#1076;&#1087;&#1086;&#1084;&#1086;&#1097;&#1100;%20&#1087;&#1088;&#1080;%20&#1088;&#1072;&#1085;&#1077;&#1085;&#1080;&#1103;&#1093;\&#1055;&#1088;&#1072;&#1074;&#1080;&#1083;&#1072;%20&#1085;&#1072;&#1083;&#1086;&#1078;&#1077;&#1085;&#1080;&#1103;%20&#1087;&#1086;&#1074;&#1103;&#1079;&#1086;&#1082;.avi" TargetMode="External"/><Relationship Id="rId1" Type="http://schemas.microsoft.com/office/2007/relationships/media" Target="file:///F:\&#1056;&#1042;&#1053;\&#1059;&#1088;&#1086;&#1082;&#1080;\&#1054;&#1041;&#1046;%2010-11\&#1055;&#1088;&#1077;&#1079;&#1077;&#1085;&#1090;&#1072;&#1094;&#1080;&#1080;%20&#1082;%20&#1091;&#1088;&#1086;&#1082;&#1072;&#1084;\11_06%20&#1055;&#1077;&#1088;&#1074;&#1072;&#1103;%20&#1084;&#1077;&#1076;&#1087;&#1086;&#1084;&#1086;&#1097;&#1100;%20&#1087;&#1088;&#1080;%20&#1088;&#1072;&#1085;&#1077;&#1085;&#1080;&#1103;&#1093;\&#1055;&#1088;&#1072;&#1074;&#1080;&#1083;&#1072;%20&#1085;&#1072;&#1083;&#1086;&#1078;&#1077;&#1085;&#1080;&#1103;%20&#1087;&#1086;&#1074;&#1103;&#1079;&#1086;&#1082;.avi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/>
          </p:cNvSpPr>
          <p:nvPr/>
        </p:nvSpPr>
        <p:spPr bwMode="auto">
          <a:xfrm>
            <a:off x="468313" y="1773238"/>
            <a:ext cx="82073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ctr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4400" b="1" i="1">
                <a:latin typeface="Constantia" pitchFamily="18" charset="0"/>
              </a:rPr>
              <a:t>Первая медицинская помощь </a:t>
            </a:r>
            <a:endParaRPr lang="ru-RU" sz="4400" b="1" i="1"/>
          </a:p>
          <a:p>
            <a:pPr indent="457200" algn="ctr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4400" b="1" i="1">
                <a:latin typeface="Constantia" pitchFamily="18" charset="0"/>
              </a:rPr>
              <a:t>при ранениях</a:t>
            </a:r>
            <a:r>
              <a:rPr lang="ru-RU" sz="4400" b="1" i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116013" y="2852738"/>
            <a:ext cx="720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59395" name="Picture 3" descr="Остановка кровотечения методом максимального сгибания конечнос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6335712" cy="47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11188" y="188913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</a:rPr>
              <a:t>Остановка кровотечения методом максимального сгибания конечностей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804025" y="1412875"/>
            <a:ext cx="2195513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На сгибательную поверхность локтевого или коленного сустава помещают небольшого размера валик из плотно скатанной ткани и затем максимально сгибают руку (ногу) в локтевом (коленном) суставе соответственно.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95288" y="260350"/>
            <a:ext cx="84248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</a:rPr>
              <a:t>Остановка кровотечения из подключной артерии путём максимального отвода рук назад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539750" y="1916113"/>
            <a:ext cx="280828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/>
              <a:t>Максимально отвести назад левое и правое плечо.</a:t>
            </a:r>
          </a:p>
          <a:p>
            <a:pPr eaLnBrk="1" hangingPunct="1">
              <a:spcBef>
                <a:spcPct val="50000"/>
              </a:spcBef>
            </a:pPr>
            <a:endParaRPr lang="ru-RU" sz="2000"/>
          </a:p>
          <a:p>
            <a:pPr eaLnBrk="1" hangingPunct="1">
              <a:spcBef>
                <a:spcPct val="50000"/>
              </a:spcBef>
            </a:pPr>
            <a:r>
              <a:rPr lang="ru-RU" sz="2000"/>
              <a:t>2. Отведенные плечи зафиксировать за спиной, используя широкий бинт или подходящую материю.</a:t>
            </a:r>
          </a:p>
        </p:txBody>
      </p:sp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00213"/>
            <a:ext cx="492442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116013" y="2852738"/>
            <a:ext cx="720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65539" name="Picture 3" descr="Давящая повяз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27721" r="5499" b="31946"/>
          <a:stretch>
            <a:fillRect/>
          </a:stretch>
        </p:blipFill>
        <p:spPr bwMode="auto">
          <a:xfrm>
            <a:off x="1116013" y="1484313"/>
            <a:ext cx="6840537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619250" y="260350"/>
            <a:ext cx="612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</a:rPr>
              <a:t>Правила оказания первой помощи при ранении конечности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116013" y="3870325"/>
            <a:ext cx="66960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ru-RU" sz="2000"/>
              <a:t>1. Приподнять конечность и прижать артерию.</a:t>
            </a:r>
          </a:p>
          <a:p>
            <a:pPr eaLnBrk="1" hangingPunct="1">
              <a:spcBef>
                <a:spcPct val="10000"/>
              </a:spcBef>
            </a:pPr>
            <a:r>
              <a:rPr lang="ru-RU" sz="2000"/>
              <a:t>2. Наложить кровоостанавливающий жгут или тугую давящую повязку.</a:t>
            </a:r>
          </a:p>
          <a:p>
            <a:pPr eaLnBrk="1" hangingPunct="1">
              <a:spcBef>
                <a:spcPct val="10000"/>
              </a:spcBef>
            </a:pPr>
            <a:r>
              <a:rPr lang="ru-RU" sz="2000"/>
              <a:t>3. Накрыть рану салфеткой и закрепить её.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323850" y="5445125"/>
            <a:ext cx="85693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Жгут на конечность можно наложить не более, чем на 1 час. </a:t>
            </a:r>
          </a:p>
          <a:p>
            <a:endParaRPr lang="ru-RU" sz="800"/>
          </a:p>
          <a:p>
            <a:r>
              <a:rPr lang="ru-RU"/>
              <a:t>В случае посинения и отёка конечности (при неправильном наложении жгута) следует немедленно заново наложить жгут.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23850" y="692150"/>
            <a:ext cx="8424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</a:rPr>
              <a:t>Правила наложения жгута</a:t>
            </a:r>
          </a:p>
        </p:txBody>
      </p:sp>
      <p:pic>
        <p:nvPicPr>
          <p:cNvPr id="63491" name="Правила наложения жгута.wm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646238"/>
            <a:ext cx="4175125" cy="31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34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3491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Правила наложения повязок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133600"/>
            <a:ext cx="4103688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23850" y="333375"/>
            <a:ext cx="8424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</a:rPr>
              <a:t>Наложение повязок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323850" y="2060575"/>
            <a:ext cx="3887788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/>
              <a:t>Искусство наложения повязок на повреждённую часть тела известно много веков. </a:t>
            </a:r>
          </a:p>
          <a:p>
            <a:endParaRPr lang="ru-RU" sz="800"/>
          </a:p>
          <a:p>
            <a:r>
              <a:rPr lang="ru-RU" sz="2000"/>
              <a:t>Врачи с успехом используют при лечении ран различные повязки, изготовленные из ткани, чаще всего из марли.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23850" y="1052513"/>
            <a:ext cx="7993063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Повязка - перевязочный материал, которым закрывают рану.</a:t>
            </a:r>
          </a:p>
          <a:p>
            <a:pPr>
              <a:spcBef>
                <a:spcPct val="50000"/>
              </a:spcBef>
            </a:pPr>
            <a:endParaRPr lang="ru-RU" sz="800"/>
          </a:p>
          <a:p>
            <a:r>
              <a:rPr lang="ru-RU" sz="2000"/>
              <a:t>Процесс наложения повязки называется перевязкой.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01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18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116013" y="2852738"/>
            <a:ext cx="720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95288" y="260350"/>
            <a:ext cx="8424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</a:rPr>
              <a:t>Остановка венозного и капиллярного кровотечения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95288" y="4437063"/>
            <a:ext cx="842486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/>
              <a:t>Капиллярное и венозное кровотечение останавливают наложением стерильной давящей повязки. При венозном кровотечении поврежденную конечность следует приподнять.</a:t>
            </a:r>
          </a:p>
          <a:p>
            <a:pPr algn="ctr"/>
            <a:endParaRPr lang="ru-RU" sz="2000"/>
          </a:p>
          <a:p>
            <a:pPr algn="ctr"/>
            <a:r>
              <a:rPr lang="ru-RU" sz="2000"/>
              <a:t>При остановленном кровотечении давящую повязку можно не снимать до поступления больного в лечебное учреждение.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132138" y="1052513"/>
            <a:ext cx="55435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tx2"/>
                </a:solidFill>
              </a:rPr>
              <a:t>При венозном кровотечении темная кровь вытекает медленно, равномерно, непрямой струей.</a:t>
            </a:r>
          </a:p>
        </p:txBody>
      </p:sp>
      <p:pic>
        <p:nvPicPr>
          <p:cNvPr id="60425" name="Picture 9" descr="Виды кровотече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2409825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827088" y="3213100"/>
            <a:ext cx="5400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>
                <a:solidFill>
                  <a:schemeClr val="tx2"/>
                </a:solidFill>
              </a:rPr>
              <a:t>При капиллярном кровотечении кровь сочится каплями со всей раненой поверхности.</a:t>
            </a:r>
          </a:p>
        </p:txBody>
      </p:sp>
      <p:pic>
        <p:nvPicPr>
          <p:cNvPr id="60427" name="Picture 11" descr="Виды кровотечен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205038"/>
            <a:ext cx="2447925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116013" y="2852738"/>
            <a:ext cx="720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61443" name="Picture 3" descr="Повязки на разные участки те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9" b="7167"/>
          <a:stretch>
            <a:fillRect/>
          </a:stretch>
        </p:blipFill>
        <p:spPr bwMode="auto">
          <a:xfrm>
            <a:off x="755650" y="1412875"/>
            <a:ext cx="7620000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95288" y="260350"/>
            <a:ext cx="84248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</a:rPr>
              <a:t>Наложение повязок на разные части тела при венозном и капиллярном кровотечении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708400" y="1484313"/>
            <a:ext cx="2519363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Существует огромное множество видов повязок. Каждая из них имеет своё предназначение и особенности наложения. 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835150" y="3357563"/>
            <a:ext cx="17272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chemeClr val="bg1"/>
                </a:solidFill>
              </a:rPr>
              <a:t>метод наложения повязки на предплечье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140200" y="4868863"/>
            <a:ext cx="20161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chemeClr val="bg1"/>
                </a:solidFill>
              </a:rPr>
              <a:t>метод наложения повязки на область затылка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6084888" y="4652963"/>
            <a:ext cx="2016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>
                <a:solidFill>
                  <a:schemeClr val="bg1"/>
                </a:solidFill>
              </a:rPr>
              <a:t>метод наложения повязки на нижнюю часть живота и паховую 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Действия по остановке кровотечения при ранении гру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0" t="18916" r="31021" b="5499"/>
          <a:stretch>
            <a:fillRect/>
          </a:stretch>
        </p:blipFill>
        <p:spPr bwMode="auto">
          <a:xfrm>
            <a:off x="1258888" y="1773238"/>
            <a:ext cx="3313112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403350" y="476250"/>
            <a:ext cx="6119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</a:rPr>
              <a:t>Правила оказания первой помощи при ранении груди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5003800" y="1844675"/>
            <a:ext cx="309562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/>
              <a:t>Прижать ладонь к ране, чтобы воздух не поступал через неё в грудную полость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/>
              <a:t>Наложить на рану герметичную повязку или лейкопластырь.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906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3600" b="1" i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Способы обездвиживания (иммобилизации)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468313" y="1471613"/>
            <a:ext cx="8207375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effectLst>
                  <a:outerShdw blurRad="38100" dist="38100" dir="2700000" algn="tl">
                    <a:srgbClr val="444D26"/>
                  </a:outerShdw>
                </a:effectLst>
              </a:rPr>
              <a:t>Главная цель</a:t>
            </a:r>
            <a:r>
              <a:rPr lang="ru-RU" sz="2400">
                <a:solidFill>
                  <a:srgbClr val="F2E10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иммобилизации</a:t>
            </a:r>
            <a:r>
              <a:rPr lang="ru-RU" sz="2400"/>
              <a:t> – обеспечить по возможности полный покой поврежденной части тела, что исключает дополнительную травматизацию и уменьшает боль.</a:t>
            </a:r>
          </a:p>
          <a:p>
            <a:pPr>
              <a:spcBef>
                <a:spcPct val="50000"/>
              </a:spcBef>
            </a:pPr>
            <a:r>
              <a:rPr lang="ru-RU" sz="2400">
                <a:effectLst>
                  <a:outerShdw blurRad="38100" dist="38100" dir="2700000" algn="tl">
                    <a:srgbClr val="444D26"/>
                  </a:outerShdw>
                </a:effectLst>
              </a:rPr>
              <a:t>Правила иммобилизации:</a:t>
            </a:r>
            <a:r>
              <a:rPr lang="ru-RU" sz="2400"/>
              <a:t> 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ru-RU" sz="2400"/>
              <a:t> Следует обездвижить два сустава (выше и ниже места перелома).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ru-RU" sz="2400"/>
              <a:t> Первоначально положить слой ваты или мягкой ткани на определяющиеся под кожей костные выступы.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ru-RU" sz="2400"/>
              <a:t> Накладывать шины надо осторожно.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ru-RU" sz="2400"/>
              <a:t> Шины должны быть прочными и как можно более легкими.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39750" y="765175"/>
            <a:ext cx="82804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F2E1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Рана</a:t>
            </a:r>
            <a:r>
              <a:rPr lang="ru-RU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4000" b="1" i="1"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</a:rPr>
              <a:t>- нарушение целостности кожи и слизистых оболочек.</a:t>
            </a:r>
            <a:r>
              <a:rPr lang="ru-RU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ru-RU" sz="4000" b="1" i="1">
                <a:solidFill>
                  <a:schemeClr val="tx2"/>
                </a:solidFill>
                <a:latin typeface="Times New Roman" pitchFamily="18" charset="0"/>
              </a:rPr>
              <a:t>При ранении (процессе нанесении раны) могут быть также повреждены мышцы, сосуды, нервные волокна, внутренние органы.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55650" y="26035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</a:rPr>
              <a:t>Причины ранений</a:t>
            </a:r>
          </a:p>
        </p:txBody>
      </p:sp>
      <p:grpSp>
        <p:nvGrpSpPr>
          <p:cNvPr id="52239" name="Group 15"/>
          <p:cNvGrpSpPr>
            <a:grpSpLocks/>
          </p:cNvGrpSpPr>
          <p:nvPr/>
        </p:nvGrpSpPr>
        <p:grpSpPr bwMode="auto">
          <a:xfrm>
            <a:off x="323850" y="1196975"/>
            <a:ext cx="8424863" cy="5083175"/>
            <a:chOff x="204" y="799"/>
            <a:chExt cx="5307" cy="3202"/>
          </a:xfrm>
        </p:grpSpPr>
        <p:pic>
          <p:nvPicPr>
            <p:cNvPr id="52237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799"/>
              <a:ext cx="5307" cy="3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238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3612"/>
              <a:ext cx="454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/>
          </p:cNvSpPr>
          <p:nvPr/>
        </p:nvSpPr>
        <p:spPr bwMode="auto">
          <a:xfrm>
            <a:off x="539750" y="476250"/>
            <a:ext cx="83534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ctr"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ru-RU" sz="4400" b="1" i="1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642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3600" b="1" i="1">
                <a:latin typeface="Times New Roman" pitchFamily="18" charset="0"/>
              </a:rPr>
              <a:t>Раны бывают резанные, ушибленные, рубленные, колотые, укушенные.</a:t>
            </a:r>
          </a:p>
        </p:txBody>
      </p:sp>
      <p:grpSp>
        <p:nvGrpSpPr>
          <p:cNvPr id="26633" name="Group 9"/>
          <p:cNvGrpSpPr>
            <a:grpSpLocks/>
          </p:cNvGrpSpPr>
          <p:nvPr/>
        </p:nvGrpSpPr>
        <p:grpSpPr bwMode="auto">
          <a:xfrm>
            <a:off x="900113" y="1700213"/>
            <a:ext cx="7508875" cy="4806950"/>
            <a:chOff x="657" y="1071"/>
            <a:chExt cx="4730" cy="3028"/>
          </a:xfrm>
        </p:grpSpPr>
        <p:pic>
          <p:nvPicPr>
            <p:cNvPr id="2663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071"/>
              <a:ext cx="4730" cy="3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3717"/>
              <a:ext cx="454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6413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3600" b="1" i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Меры асептики и антисептики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68313" y="1196975"/>
            <a:ext cx="8207375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F2E104"/>
                </a:solidFill>
              </a:rPr>
              <a:t>Асептика</a:t>
            </a:r>
            <a:r>
              <a:rPr lang="ru-RU" sz="2800"/>
              <a:t> – это метод, обеспечивающий предупреждение попадания микробов в рану при ее обработке. Включает в себя стерилизацию инструментов и обработку рук оказывающего медицинскую помощь.</a:t>
            </a:r>
          </a:p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F2E104"/>
                </a:solidFill>
              </a:rPr>
              <a:t>Основной закон асептики</a:t>
            </a:r>
            <a:r>
              <a:rPr lang="ru-RU" sz="2800"/>
              <a:t>: </a:t>
            </a:r>
          </a:p>
          <a:p>
            <a:pPr algn="ctr"/>
            <a:r>
              <a:rPr lang="ru-RU" sz="2800">
                <a:solidFill>
                  <a:srgbClr val="F1120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всё, что приходит в соприкосновение с раной, должно быть стерильно</a:t>
            </a:r>
            <a:r>
              <a:rPr lang="ru-RU" sz="2800"/>
              <a:t>.</a:t>
            </a:r>
          </a:p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F2E104"/>
                </a:solidFill>
              </a:rPr>
              <a:t>Антисептика</a:t>
            </a:r>
            <a:r>
              <a:rPr lang="ru-RU" sz="2800"/>
              <a:t> – комплекс мероприятий, направленных на уничтожение микробов на коже, в ране или в организме (в целом)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/>
          </p:cNvSpPr>
          <p:nvPr/>
        </p:nvSpPr>
        <p:spPr bwMode="auto">
          <a:xfrm>
            <a:off x="539750" y="476250"/>
            <a:ext cx="83534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ctr"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ru-RU" sz="4400" b="1" i="1">
              <a:solidFill>
                <a:schemeClr val="tx2"/>
              </a:solidFill>
              <a:latin typeface="Constantia" pitchFamily="18" charset="0"/>
            </a:endParaRP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6475"/>
            <a:ext cx="74168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55650" y="260350"/>
            <a:ext cx="7848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solidFill>
                  <a:srgbClr val="F2E104"/>
                </a:solidFill>
                <a:latin typeface="Times New Roman" pitchFamily="18" charset="0"/>
              </a:rPr>
              <a:t>Признаки ранения:</a:t>
            </a:r>
            <a:r>
              <a:rPr lang="ru-RU" sz="3600" b="1" i="1">
                <a:latin typeface="Times New Roman" pitchFamily="18" charset="0"/>
              </a:rPr>
              <a:t>  боль, обычно кровотечение, нарушение целостности тканей.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116013" y="2852738"/>
            <a:ext cx="720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44041" name="Picture 9" descr="Виды кровотече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4" b="8000"/>
          <a:stretch>
            <a:fillRect/>
          </a:stretch>
        </p:blipFill>
        <p:spPr bwMode="auto">
          <a:xfrm>
            <a:off x="755650" y="908050"/>
            <a:ext cx="762000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684213" y="188913"/>
            <a:ext cx="784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</a:rPr>
              <a:t>Виды кровотечений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419475" y="515778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2F351B"/>
                </a:solidFill>
              </a:rPr>
              <a:t>Артериальное кровотечение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5940425" y="4581525"/>
            <a:ext cx="1323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2F351B"/>
                </a:solidFill>
              </a:rPr>
              <a:t>Венозное кровотечение 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5940425" y="2420938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2F351B"/>
                </a:solidFill>
              </a:rPr>
              <a:t>Внутреннее кровотечение </a:t>
            </a: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971550" y="4581525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2F351B"/>
                </a:solidFill>
              </a:rPr>
              <a:t>Капиллярное кровотечение 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3419475" y="2349500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2F351B"/>
                </a:solidFill>
              </a:rPr>
              <a:t>Наружное кровотечение </a:t>
            </a: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684213" y="5805488"/>
            <a:ext cx="7920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/>
              <a:t>По характеру кровотечение может быть: </a:t>
            </a:r>
          </a:p>
          <a:p>
            <a:pPr algn="ctr"/>
            <a:r>
              <a:rPr lang="ru-RU" sz="2000"/>
              <a:t>артериальное; венозное; капиллярное.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116013" y="2852738"/>
            <a:ext cx="720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6327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39750" y="0"/>
            <a:ext cx="81359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</a:rPr>
              <a:t>Остановка артериального кровотечения подручными средствами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116013" y="2997200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Прижать пальцем артерию выше кровотечения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563938" y="2852738"/>
            <a:ext cx="2305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На расстоянии 3-5 см выше раны вокруг конечности наложить любую чистую и мягкую материю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971550" y="5949950"/>
            <a:ext cx="295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Доставить пострадавшего с наложенным жгутом в медучреждение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6011863" y="4437063"/>
            <a:ext cx="230505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Растянуть жгут двумя руками в средней части, плотно приложить жгут к конечности, сделать необходимое число оборотов вокруг конечности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795963" y="5661025"/>
            <a:ext cx="23050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Прикрепить к жгуту записку с указанием точного времени его наложения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Точки остановки кровотечения пальц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4" r="28188"/>
          <a:stretch>
            <a:fillRect/>
          </a:stretch>
        </p:blipFill>
        <p:spPr bwMode="auto">
          <a:xfrm>
            <a:off x="5003800" y="260350"/>
            <a:ext cx="35877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900113" y="188913"/>
            <a:ext cx="36718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</a:rPr>
              <a:t>Точки остановки артериального кровотечения пальцами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684213" y="2420938"/>
            <a:ext cx="4029075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/>
              <a:t>Способ применяется в случае, если не удалось остановить кровотечение путём прямого давления или подъёма конечности, при этом пальцами или кулаком надавливается в точках зажатия артерий.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635</TotalTime>
  <Words>645</Words>
  <Application>Microsoft Office PowerPoint</Application>
  <PresentationFormat>Экран (4:3)</PresentationFormat>
  <Paragraphs>70</Paragraphs>
  <Slides>18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Constantia</vt:lpstr>
      <vt:lpstr>Wingdings 2</vt:lpstr>
      <vt:lpstr>Calibri</vt:lpstr>
      <vt:lpstr>Times New Roman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асептики и антисептики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обездвиживания (иммобилизации)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Лесков</dc:title>
  <dc:creator>Admin</dc:creator>
  <cp:lastModifiedBy>yucos</cp:lastModifiedBy>
  <cp:revision>31</cp:revision>
  <dcterms:created xsi:type="dcterms:W3CDTF">2006-12-10T12:13:54Z</dcterms:created>
  <dcterms:modified xsi:type="dcterms:W3CDTF">2012-03-27T18:48:26Z</dcterms:modified>
</cp:coreProperties>
</file>