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7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3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7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0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7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4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5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3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3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0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0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08DFB-0A87-4F6C-8559-D13019D85224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D7721-F8E1-49ED-9DFD-06C92B3D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5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8%20%D0%B7%D0%B0%D0%B4%D1%83%D0%BC%D1%87%D0%B8%D0%B2%D0%B0%D1%8F%20%D1%80%D0%BE%D0%B6%D0%B8%D1%86%D0%B0&amp;rpt=simage&amp;p=4&amp;img_url=900igr.net/datai/informatika/Tematicheskaja-reklama/0027-065-U-vas-navernjaka-pojavilis-voprosy.jpg&amp;noreask=1&amp;lr=3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8%20%D0%B7%D0%B0%D0%B4%D1%83%D0%BC%D1%87%D0%B8%D0%B2%D0%B0%D1%8F%20%D1%80%D0%BE%D0%B6%D0%B8%D1%86%D0%B0&amp;rpt=simage&amp;p=4&amp;img_url=900igr.net/datai/informatika/Tematicheskaja-reklama/0027-065-U-vas-navernjaka-pojavilis-voprosy.jpg&amp;noreask=1&amp;lr=3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47;&#1074;&#1077;&#1079;&#1076;&#1085;&#1099;&#1081;%20&#1095;&#1072;&#1089;%20&#1085;&#1086;&#1074;&#1099;&#1081;\01_Imperial%20Fanfare.mp3" TargetMode="External"/><Relationship Id="rId5" Type="http://schemas.openxmlformats.org/officeDocument/2006/relationships/image" Target="../media/image27.png"/><Relationship Id="rId4" Type="http://schemas.openxmlformats.org/officeDocument/2006/relationships/image" Target="../media/image2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solidFill>
                  <a:srgbClr val="7030A0"/>
                </a:solidFill>
              </a:rPr>
              <a:t>Викторина по обществознанию</a:t>
            </a:r>
            <a:endParaRPr lang="ru-RU" sz="6700" b="1" dirty="0">
              <a:solidFill>
                <a:srgbClr val="7030A0"/>
              </a:solidFill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705272" y="28529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929142" y="84345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812360" y="299695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238578" y="4962889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619672" y="69019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4355976" y="50131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619672" y="51354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4355976" y="69269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6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9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Поведение, соответствующее законам, требованиям политической морали, называется</a:t>
            </a:r>
          </a:p>
          <a:p>
            <a:r>
              <a:rPr lang="ru-RU" b="1" dirty="0" smtClean="0"/>
              <a:t>Нормативным</a:t>
            </a:r>
          </a:p>
          <a:p>
            <a:r>
              <a:rPr lang="ru-RU" b="1" dirty="0" smtClean="0"/>
              <a:t>Патологическим</a:t>
            </a:r>
          </a:p>
          <a:p>
            <a:r>
              <a:rPr lang="ru-RU" b="1" dirty="0" smtClean="0"/>
              <a:t>Отклоняющимся</a:t>
            </a:r>
          </a:p>
          <a:p>
            <a:r>
              <a:rPr lang="ru-RU" b="1" dirty="0" smtClean="0"/>
              <a:t>Экстремальным                                  </a:t>
            </a:r>
            <a:endParaRPr lang="ru-RU" b="1" dirty="0"/>
          </a:p>
        </p:txBody>
      </p:sp>
      <p:pic>
        <p:nvPicPr>
          <p:cNvPr id="4099" name="Picture 3" descr="C:\Users\Алёна\Desktop\dumy-14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869160"/>
            <a:ext cx="4558603" cy="136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63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10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Тип политического взаимодействия, </a:t>
            </a:r>
            <a:r>
              <a:rPr lang="ru-RU" b="1" dirty="0"/>
              <a:t>п</a:t>
            </a:r>
            <a:r>
              <a:rPr lang="ru-RU" b="1" dirty="0" smtClean="0"/>
              <a:t>ри котором один человек или ограниченная группа людей задают стандарты поведения и цели деятельности для больших социальных групп или общества в целом - это</a:t>
            </a:r>
          </a:p>
          <a:p>
            <a:r>
              <a:rPr lang="ru-RU" b="1" dirty="0" smtClean="0"/>
              <a:t>Политическая культура</a:t>
            </a:r>
          </a:p>
          <a:p>
            <a:r>
              <a:rPr lang="ru-RU" b="1" dirty="0" smtClean="0"/>
              <a:t>Политическая элита</a:t>
            </a:r>
          </a:p>
          <a:p>
            <a:r>
              <a:rPr lang="ru-RU" b="1" dirty="0" smtClean="0"/>
              <a:t>Политическое лидерство                      </a:t>
            </a:r>
          </a:p>
          <a:p>
            <a:r>
              <a:rPr lang="ru-RU" b="1" dirty="0" smtClean="0"/>
              <a:t>Политический процесс</a:t>
            </a:r>
            <a:endParaRPr lang="ru-RU" b="1" dirty="0"/>
          </a:p>
        </p:txBody>
      </p:sp>
      <p:pic>
        <p:nvPicPr>
          <p:cNvPr id="16386" name="Picture 2" descr="C:\Users\Алёна\Desktop\dumy-11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77072"/>
            <a:ext cx="2969666" cy="193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68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11       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Для большинства развитых стран характерна тенденция в семейно – брачных отношениях, связанная с</a:t>
            </a:r>
          </a:p>
          <a:p>
            <a:r>
              <a:rPr lang="ru-RU" b="1" dirty="0" smtClean="0"/>
              <a:t>Увеличением возраста вступающих в брак</a:t>
            </a:r>
          </a:p>
          <a:p>
            <a:r>
              <a:rPr lang="ru-RU" b="1" dirty="0" smtClean="0"/>
              <a:t>Сокращением числа разводов</a:t>
            </a:r>
          </a:p>
          <a:p>
            <a:r>
              <a:rPr lang="ru-RU" b="1" dirty="0" smtClean="0"/>
              <a:t>Уменьшением возраста вступающих в брак</a:t>
            </a:r>
          </a:p>
          <a:p>
            <a:r>
              <a:rPr lang="ru-RU" b="1" dirty="0" smtClean="0"/>
              <a:t>Повышением значимости семейных ценностей</a:t>
            </a:r>
          </a:p>
          <a:p>
            <a:endParaRPr lang="ru-RU" dirty="0"/>
          </a:p>
        </p:txBody>
      </p:sp>
      <p:pic>
        <p:nvPicPr>
          <p:cNvPr id="5123" name="Picture 3" descr="C:\Users\Алёна\Desktop\dumy-13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88048"/>
            <a:ext cx="2284065" cy="184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91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12 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Отличием религиозной организации от      религиозной группы  в РФ является то, что она</a:t>
            </a:r>
          </a:p>
          <a:p>
            <a:r>
              <a:rPr lang="ru-RU" b="1" dirty="0" smtClean="0"/>
              <a:t>Есть добровольное объединение граждан</a:t>
            </a:r>
          </a:p>
          <a:p>
            <a:r>
              <a:rPr lang="ru-RU" b="1" dirty="0" smtClean="0"/>
              <a:t>Совершает богослужения</a:t>
            </a:r>
          </a:p>
          <a:p>
            <a:r>
              <a:rPr lang="ru-RU" b="1" dirty="0" smtClean="0"/>
              <a:t>Нуждается в государственной регистрации в качестве юридического лица</a:t>
            </a:r>
          </a:p>
          <a:p>
            <a:r>
              <a:rPr lang="ru-RU" b="1" dirty="0" smtClean="0"/>
              <a:t>Осуществляет религиозное воспитание своих последователей</a:t>
            </a:r>
            <a:endParaRPr lang="ru-RU" b="1" dirty="0"/>
          </a:p>
        </p:txBody>
      </p:sp>
      <p:pic>
        <p:nvPicPr>
          <p:cNvPr id="6147" name="Picture 3" descr="C:\Users\Алёна\Desktop\dumy-12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6154">
            <a:off x="7524328" y="188640"/>
            <a:ext cx="1069833" cy="149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49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13   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Верны ли следующие суждения о свободе личности?</a:t>
            </a:r>
          </a:p>
          <a:p>
            <a:r>
              <a:rPr lang="ru-RU" b="1" dirty="0" smtClean="0"/>
              <a:t>Свобода личности проявляется в выборе человеком своего жизненного пути.</a:t>
            </a:r>
          </a:p>
          <a:p>
            <a:r>
              <a:rPr lang="ru-RU" b="1" dirty="0" smtClean="0"/>
              <a:t>Свобода личности проявляется в осознанном следовании установленным нормам.</a:t>
            </a:r>
            <a:endParaRPr lang="ru-RU" b="1" dirty="0"/>
          </a:p>
        </p:txBody>
      </p:sp>
      <p:pic>
        <p:nvPicPr>
          <p:cNvPr id="7170" name="Picture 2" descr="C:\Users\Алёна\Desktop\dumy-14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39134" flipH="1" flipV="1">
            <a:off x="6775853" y="4919543"/>
            <a:ext cx="2054841" cy="141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9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14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формам общественного сознания не относится</a:t>
            </a:r>
          </a:p>
          <a:p>
            <a:r>
              <a:rPr lang="ru-RU" b="1" dirty="0" smtClean="0"/>
              <a:t>Экономика</a:t>
            </a:r>
          </a:p>
          <a:p>
            <a:r>
              <a:rPr lang="ru-RU" b="1" dirty="0" smtClean="0"/>
              <a:t>Религия</a:t>
            </a:r>
          </a:p>
          <a:p>
            <a:r>
              <a:rPr lang="ru-RU" b="1" dirty="0" smtClean="0"/>
              <a:t>Наука</a:t>
            </a:r>
          </a:p>
          <a:p>
            <a:r>
              <a:rPr lang="ru-RU" b="1" dirty="0" smtClean="0"/>
              <a:t>Философия                       </a:t>
            </a:r>
            <a:endParaRPr lang="ru-RU" b="1" dirty="0"/>
          </a:p>
        </p:txBody>
      </p:sp>
      <p:pic>
        <p:nvPicPr>
          <p:cNvPr id="8195" name="Picture 3" descr="C:\Users\Алёна\Desktop\dumy-13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52067"/>
            <a:ext cx="3147591" cy="322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00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15  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Верны ли следующие суждения о политическом сознании?</a:t>
            </a:r>
          </a:p>
          <a:p>
            <a:r>
              <a:rPr lang="ru-RU" b="1" dirty="0" smtClean="0"/>
              <a:t>Политическое сознание представляет собой образ политической действительности в голове человека.</a:t>
            </a:r>
          </a:p>
          <a:p>
            <a:r>
              <a:rPr lang="ru-RU" b="1" dirty="0" smtClean="0"/>
              <a:t>Политическое сознание представляет собой отношение человека к политической действительности.</a:t>
            </a:r>
            <a:endParaRPr lang="ru-RU" b="1" dirty="0"/>
          </a:p>
        </p:txBody>
      </p:sp>
      <p:pic>
        <p:nvPicPr>
          <p:cNvPr id="9218" name="Picture 2" descr="C:\Users\Алёна\Desktop\dumy-12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8550"/>
            <a:ext cx="1296144" cy="185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81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16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открытым формам политического поведения относится (- </a:t>
            </a:r>
            <a:r>
              <a:rPr lang="ru-RU" b="1" dirty="0" err="1" smtClean="0"/>
              <a:t>ятся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Митинг</a:t>
            </a:r>
          </a:p>
          <a:p>
            <a:r>
              <a:rPr lang="ru-RU" b="1" dirty="0" smtClean="0"/>
              <a:t>Демонстрация</a:t>
            </a:r>
          </a:p>
          <a:p>
            <a:r>
              <a:rPr lang="ru-RU" b="1" dirty="0" smtClean="0"/>
              <a:t>Референдум</a:t>
            </a:r>
          </a:p>
          <a:p>
            <a:r>
              <a:rPr lang="ru-RU" b="1" dirty="0" smtClean="0"/>
              <a:t>Все перечисленные                  </a:t>
            </a:r>
            <a:endParaRPr lang="ru-RU" b="1" dirty="0"/>
          </a:p>
        </p:txBody>
      </p:sp>
      <p:pic>
        <p:nvPicPr>
          <p:cNvPr id="10242" name="Picture 2" descr="C:\Users\Алёна\Desktop\dumy-11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3047007" cy="304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93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17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изменениям в структуре современной семьи относится (- </a:t>
            </a:r>
            <a:r>
              <a:rPr lang="ru-RU" b="1" dirty="0" err="1" smtClean="0"/>
              <a:t>ятся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Уменьшение размеров семьи</a:t>
            </a:r>
          </a:p>
          <a:p>
            <a:r>
              <a:rPr lang="ru-RU" b="1" dirty="0" smtClean="0"/>
              <a:t>Уменьшение в семье значимости старших брата и сестры</a:t>
            </a:r>
          </a:p>
          <a:p>
            <a:r>
              <a:rPr lang="ru-RU" b="1" dirty="0" smtClean="0"/>
              <a:t>Уменьшение  различий в социальных ролях членов семьи</a:t>
            </a:r>
          </a:p>
          <a:p>
            <a:r>
              <a:rPr lang="ru-RU" b="1" dirty="0" smtClean="0"/>
              <a:t>Все перечисленные</a:t>
            </a:r>
          </a:p>
          <a:p>
            <a:endParaRPr lang="ru-RU" dirty="0"/>
          </a:p>
        </p:txBody>
      </p:sp>
      <p:pic>
        <p:nvPicPr>
          <p:cNvPr id="11266" name="Picture 2" descr="C:\Users\Алёна\Desktop\dumy-11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2260313" cy="153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94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18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Религиозным организациям в РФ запрещено</a:t>
            </a:r>
          </a:p>
          <a:p>
            <a:r>
              <a:rPr lang="ru-RU" b="1" dirty="0" smtClean="0"/>
              <a:t>Присвоение властных полномочий</a:t>
            </a:r>
          </a:p>
          <a:p>
            <a:r>
              <a:rPr lang="ru-RU" b="1" dirty="0" smtClean="0"/>
              <a:t>Осуществление предпринимательской деятельности</a:t>
            </a:r>
          </a:p>
          <a:p>
            <a:r>
              <a:rPr lang="ru-RU" b="1" dirty="0" smtClean="0"/>
              <a:t>Обладание земельными участками</a:t>
            </a:r>
          </a:p>
          <a:p>
            <a:r>
              <a:rPr lang="ru-RU" b="1" dirty="0" smtClean="0"/>
              <a:t>Все перечисленные</a:t>
            </a:r>
            <a:endParaRPr lang="ru-RU" b="1" dirty="0"/>
          </a:p>
        </p:txBody>
      </p:sp>
      <p:pic>
        <p:nvPicPr>
          <p:cNvPr id="12290" name="Picture 2" descr="C:\Users\Алёна\Desktop\dumy-12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804248" y="548680"/>
            <a:ext cx="1688380" cy="169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29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Понятие</a:t>
            </a:r>
            <a:r>
              <a:rPr lang="ru-RU" b="1" dirty="0"/>
              <a:t>, характеризующее объективный, исторически конкретный вид взаимоотношений между личностью, коллективом, обществом с точки зрения сознательного осуществления предъявляемых к ним взаимных требований, - это</a:t>
            </a:r>
          </a:p>
          <a:p>
            <a:pPr lvl="0"/>
            <a:r>
              <a:rPr lang="ru-RU" b="1" dirty="0"/>
              <a:t>Необходимость</a:t>
            </a:r>
          </a:p>
          <a:p>
            <a:pPr lvl="0"/>
            <a:r>
              <a:rPr lang="ru-RU" b="1" dirty="0"/>
              <a:t>Случайность</a:t>
            </a:r>
          </a:p>
          <a:p>
            <a:pPr lvl="0"/>
            <a:r>
              <a:rPr lang="ru-RU" b="1" dirty="0"/>
              <a:t>Ответственность                                                                          </a:t>
            </a:r>
          </a:p>
          <a:p>
            <a:pPr lvl="0"/>
            <a:r>
              <a:rPr lang="ru-RU" b="1" dirty="0"/>
              <a:t>Свобода</a:t>
            </a:r>
          </a:p>
          <a:p>
            <a:endParaRPr lang="ru-RU" dirty="0"/>
          </a:p>
        </p:txBody>
      </p:sp>
      <p:pic>
        <p:nvPicPr>
          <p:cNvPr id="4" name="Рисунок 3" descr="http://im7-tub-ru.yandex.net/i?id=277956928-49-72&amp;n=15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37112"/>
            <a:ext cx="1944216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86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19     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Верны ли следующие суждения об ответственности?</a:t>
            </a:r>
          </a:p>
          <a:p>
            <a:r>
              <a:rPr lang="ru-RU" b="1" dirty="0" smtClean="0"/>
              <a:t>Ответственность связана только с внешними формами воздействия на человека.</a:t>
            </a:r>
          </a:p>
          <a:p>
            <a:r>
              <a:rPr lang="ru-RU" b="1" dirty="0" smtClean="0"/>
              <a:t>Ответственность выступает важнейшим внутренним регулятором деятельности человека.</a:t>
            </a:r>
            <a:endParaRPr lang="ru-RU" b="1" dirty="0"/>
          </a:p>
        </p:txBody>
      </p:sp>
      <p:pic>
        <p:nvPicPr>
          <p:cNvPr id="17410" name="Picture 2" descr="C:\Users\Алёна\Desktop\dumy-10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865" y="332656"/>
            <a:ext cx="1842492" cy="153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9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20   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Верны ли следующие суждения об общественном мнении?</a:t>
            </a:r>
          </a:p>
          <a:p>
            <a:r>
              <a:rPr lang="ru-RU" b="1" dirty="0" smtClean="0"/>
              <a:t>Общественное мнение представляет собой различные слухи, которые получают широкое распространение среди населения в связи с ложной или неполной информацией.</a:t>
            </a:r>
          </a:p>
          <a:p>
            <a:r>
              <a:rPr lang="ru-RU" b="1" dirty="0" smtClean="0"/>
              <a:t>Общественное мнение является формой проявления массового сознания.</a:t>
            </a:r>
            <a:endParaRPr lang="ru-RU" b="1" dirty="0"/>
          </a:p>
        </p:txBody>
      </p:sp>
      <p:pic>
        <p:nvPicPr>
          <p:cNvPr id="18434" name="Picture 2" descr="C:\Users\Алёна\Desktop\dumy-10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16732"/>
            <a:ext cx="1584176" cy="20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1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21 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Верны ли следующие суждения о функциях СМИ в политической жизни общества?</a:t>
            </a:r>
          </a:p>
          <a:p>
            <a:r>
              <a:rPr lang="ru-RU" b="1" dirty="0" smtClean="0"/>
              <a:t>Использование СМИ в политической жизни общества позволяет склонить общественное мнение в поддержку того или иного политического курса.</a:t>
            </a:r>
          </a:p>
          <a:p>
            <a:r>
              <a:rPr lang="ru-RU" b="1" dirty="0" smtClean="0"/>
              <a:t>Использование СМИ в политической жизни общества позволяет стандартизировать мнения, поведенческие ориентиры граждан.</a:t>
            </a:r>
            <a:endParaRPr lang="ru-RU" b="1" dirty="0"/>
          </a:p>
        </p:txBody>
      </p:sp>
      <p:pic>
        <p:nvPicPr>
          <p:cNvPr id="19458" name="Picture 2" descr="C:\Users\Алёна\Desktop\dumy-10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594" y="116632"/>
            <a:ext cx="1596163" cy="159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7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Группа, выделяющаяся из остального общества влиянием, привилегированным положением и престижем, непосредственно участвующая в принятии решений, связанных с использованием государственной власти – это</a:t>
            </a:r>
          </a:p>
          <a:p>
            <a:r>
              <a:rPr lang="ru-RU" b="1" dirty="0" smtClean="0"/>
              <a:t>Политическое руководство</a:t>
            </a:r>
          </a:p>
          <a:p>
            <a:r>
              <a:rPr lang="ru-RU" b="1" dirty="0" smtClean="0"/>
              <a:t>Политическая элита</a:t>
            </a:r>
          </a:p>
          <a:p>
            <a:r>
              <a:rPr lang="ru-RU" b="1" dirty="0" smtClean="0"/>
              <a:t>Политическая система                                  </a:t>
            </a:r>
          </a:p>
          <a:p>
            <a:r>
              <a:rPr lang="ru-RU" b="1" dirty="0" smtClean="0"/>
              <a:t>Политическое лидерство</a:t>
            </a:r>
            <a:endParaRPr lang="ru-RU" b="1" dirty="0"/>
          </a:p>
        </p:txBody>
      </p:sp>
      <p:pic>
        <p:nvPicPr>
          <p:cNvPr id="20482" name="Picture 2" descr="C:\Users\Алёна\Desktop\dumy-10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418" y="3933056"/>
            <a:ext cx="968106" cy="102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Алёна\Desktop\dumy-10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924" y="4098913"/>
            <a:ext cx="968106" cy="102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Алёна\Desktop\dumy-10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471" y="4958110"/>
            <a:ext cx="968106" cy="102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74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23    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Верны ли следующие суждения о мотивах разводов?</a:t>
            </a:r>
          </a:p>
          <a:p>
            <a:r>
              <a:rPr lang="ru-RU" b="1" dirty="0" smtClean="0"/>
              <a:t>К мотивам разводов можно отнести отсутствие у супругов должной социально-психологической подготовки к браку.</a:t>
            </a:r>
          </a:p>
          <a:p>
            <a:r>
              <a:rPr lang="ru-RU" b="1" dirty="0" smtClean="0"/>
              <a:t>К мотивам разводов можно отнести отсутствие нормальных жилищных и материальных условий.</a:t>
            </a:r>
            <a:endParaRPr lang="ru-RU" b="1" dirty="0"/>
          </a:p>
        </p:txBody>
      </p:sp>
      <p:pic>
        <p:nvPicPr>
          <p:cNvPr id="21506" name="Picture 2" descr="C:\Users\Алёна\Desktop\dumy-11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869160"/>
            <a:ext cx="1679426" cy="167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76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24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специфическим правам религиозной организации в РФ не относится (- </a:t>
            </a:r>
            <a:r>
              <a:rPr lang="ru-RU" b="1" dirty="0" err="1" smtClean="0"/>
              <a:t>ятся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Право распространять религиозную литературу</a:t>
            </a:r>
          </a:p>
          <a:p>
            <a:r>
              <a:rPr lang="ru-RU" b="1" dirty="0" smtClean="0"/>
              <a:t>Право действовать в соответствии со своими внутренними установлениями</a:t>
            </a:r>
          </a:p>
          <a:p>
            <a:r>
              <a:rPr lang="ru-RU" b="1" dirty="0" smtClean="0"/>
              <a:t>Право на религиозную нетерпимость</a:t>
            </a:r>
          </a:p>
          <a:p>
            <a:r>
              <a:rPr lang="ru-RU" b="1" dirty="0" smtClean="0"/>
              <a:t>Все перечисленные</a:t>
            </a:r>
            <a:endParaRPr lang="ru-RU" b="1" dirty="0"/>
          </a:p>
        </p:txBody>
      </p:sp>
      <p:pic>
        <p:nvPicPr>
          <p:cNvPr id="22530" name="Picture 2" descr="C:\Users\Алёна\Desktop\dumy-11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80" y="260648"/>
            <a:ext cx="288032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56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СССР в 30-е гг. имел место энтузиазм населения, верившего  в построение светлого будущего. Это пример</a:t>
            </a:r>
          </a:p>
          <a:p>
            <a:r>
              <a:rPr lang="ru-RU" b="1" dirty="0" smtClean="0"/>
              <a:t>Правосознания</a:t>
            </a:r>
          </a:p>
          <a:p>
            <a:r>
              <a:rPr lang="ru-RU" b="1" dirty="0" smtClean="0"/>
              <a:t>Философского сознания</a:t>
            </a:r>
          </a:p>
          <a:p>
            <a:r>
              <a:rPr lang="ru-RU" b="1" dirty="0" smtClean="0"/>
              <a:t>Массового сознания</a:t>
            </a:r>
          </a:p>
          <a:p>
            <a:r>
              <a:rPr lang="ru-RU" b="1" dirty="0" smtClean="0"/>
              <a:t>Научного сознания                                    </a:t>
            </a:r>
            <a:endParaRPr lang="ru-RU" b="1" dirty="0"/>
          </a:p>
        </p:txBody>
      </p:sp>
      <p:pic>
        <p:nvPicPr>
          <p:cNvPr id="23554" name="Picture 2" descr="C:\Users\Алёна\Desktop\dumy-11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15908"/>
            <a:ext cx="2193007" cy="239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81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26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Принцип  «Государство – ночной сторож» абсолютизировали сторонники политической идеологии</a:t>
            </a:r>
          </a:p>
          <a:p>
            <a:pPr marL="0" indent="0">
              <a:buNone/>
            </a:pPr>
            <a:r>
              <a:rPr lang="ru-RU" b="1" dirty="0" smtClean="0"/>
              <a:t>Консерватизма</a:t>
            </a:r>
          </a:p>
          <a:p>
            <a:pPr marL="0" indent="0">
              <a:buNone/>
            </a:pPr>
            <a:r>
              <a:rPr lang="ru-RU" b="1" dirty="0" smtClean="0"/>
              <a:t>Социализма</a:t>
            </a:r>
          </a:p>
          <a:p>
            <a:pPr marL="0" indent="0">
              <a:buNone/>
            </a:pPr>
            <a:r>
              <a:rPr lang="ru-RU" b="1" dirty="0" smtClean="0"/>
              <a:t>Либерализма                                           </a:t>
            </a:r>
          </a:p>
          <a:p>
            <a:pPr marL="0" indent="0">
              <a:buNone/>
            </a:pPr>
            <a:r>
              <a:rPr lang="ru-RU" b="1" dirty="0"/>
              <a:t>Ф</a:t>
            </a:r>
            <a:r>
              <a:rPr lang="ru-RU" b="1" dirty="0" smtClean="0"/>
              <a:t>ашизма</a:t>
            </a:r>
          </a:p>
        </p:txBody>
      </p:sp>
      <p:pic>
        <p:nvPicPr>
          <p:cNvPr id="4" name="Picture 2" descr="C:\Users\Алёна\Desktop\dumy-14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54160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2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27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Определение «Поступки и действия субъекта политики, характеризующие его взаимодействие с  социальной средой, различными общественно-политическими силами» относится к понятию</a:t>
            </a:r>
          </a:p>
          <a:p>
            <a:r>
              <a:rPr lang="ru-RU" b="1" dirty="0" smtClean="0"/>
              <a:t>Аффективное политическое поведение</a:t>
            </a:r>
          </a:p>
          <a:p>
            <a:r>
              <a:rPr lang="ru-RU" b="1" dirty="0" smtClean="0"/>
              <a:t>Экстремальное политическое поведение</a:t>
            </a:r>
          </a:p>
          <a:p>
            <a:r>
              <a:rPr lang="ru-RU" b="1" dirty="0" smtClean="0"/>
              <a:t>Политическое поведение</a:t>
            </a:r>
          </a:p>
          <a:p>
            <a:r>
              <a:rPr lang="ru-RU" b="1" dirty="0" smtClean="0"/>
              <a:t>Отклоняющееся политическое поведение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138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28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признакам политического лидера относится (- </a:t>
            </a:r>
            <a:r>
              <a:rPr lang="ru-RU" b="1" dirty="0" err="1" smtClean="0"/>
              <a:t>ятся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Имеет авторитет</a:t>
            </a:r>
          </a:p>
          <a:p>
            <a:r>
              <a:rPr lang="ru-RU" b="1" dirty="0" smtClean="0"/>
              <a:t>Обладает непостоянным влиянием</a:t>
            </a:r>
          </a:p>
          <a:p>
            <a:r>
              <a:rPr lang="ru-RU" b="1" dirty="0" smtClean="0"/>
              <a:t>Воздействует на малые группы людей</a:t>
            </a:r>
          </a:p>
          <a:p>
            <a:r>
              <a:rPr lang="ru-RU" b="1" dirty="0" smtClean="0"/>
              <a:t>Все перечисленные                             </a:t>
            </a:r>
            <a:endParaRPr lang="ru-RU" b="1" dirty="0"/>
          </a:p>
        </p:txBody>
      </p:sp>
      <p:pic>
        <p:nvPicPr>
          <p:cNvPr id="4" name="Рисунок 3" descr="http://im7-tub-ru.yandex.net/i?id=277956928-49-72&amp;n=15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5144"/>
            <a:ext cx="1944216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70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Определение: «Совокупность идей, взглядов, теорий, а также чувств,   привычек   и нравов определённой социальной общности или группы» относится к понятию</a:t>
            </a:r>
          </a:p>
          <a:p>
            <a:pPr lvl="0"/>
            <a:r>
              <a:rPr lang="ru-RU" b="1" dirty="0"/>
              <a:t>Массовое сознание</a:t>
            </a:r>
          </a:p>
          <a:p>
            <a:pPr lvl="0"/>
            <a:r>
              <a:rPr lang="ru-RU" b="1" dirty="0"/>
              <a:t>Обыденное </a:t>
            </a:r>
            <a:r>
              <a:rPr lang="ru-RU" b="1" dirty="0" smtClean="0"/>
              <a:t>сознание                                    </a:t>
            </a:r>
            <a:endParaRPr lang="ru-RU" b="1" dirty="0"/>
          </a:p>
          <a:p>
            <a:pPr lvl="0"/>
            <a:r>
              <a:rPr lang="ru-RU" b="1" dirty="0"/>
              <a:t>Идеология</a:t>
            </a:r>
          </a:p>
          <a:p>
            <a:pPr lvl="0"/>
            <a:r>
              <a:rPr lang="ru-RU" b="1" dirty="0"/>
              <a:t>Общественное </a:t>
            </a:r>
            <a:r>
              <a:rPr lang="ru-RU" b="1" dirty="0" smtClean="0"/>
              <a:t>сознание                            </a:t>
            </a:r>
            <a:endParaRPr lang="ru-RU" b="1" dirty="0"/>
          </a:p>
        </p:txBody>
      </p:sp>
      <p:pic>
        <p:nvPicPr>
          <p:cNvPr id="13314" name="Picture 2" descr="C:\Users\Алёна\Desktop\dumy-14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54160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35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29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021907"/>
          </a:xfrm>
        </p:spPr>
        <p:txBody>
          <a:bodyPr/>
          <a:lstStyle/>
          <a:p>
            <a:r>
              <a:rPr lang="ru-RU" b="1" dirty="0" smtClean="0"/>
              <a:t>Повзрослевший сын семьи О. создал свою семью, но отделяться от родителей не стал. В результате образовалась семья</a:t>
            </a:r>
          </a:p>
          <a:p>
            <a:r>
              <a:rPr lang="ru-RU" b="1" dirty="0" smtClean="0"/>
              <a:t>Коллективистская</a:t>
            </a:r>
          </a:p>
          <a:p>
            <a:r>
              <a:rPr lang="ru-RU" b="1" dirty="0" smtClean="0"/>
              <a:t>Многопоколенная</a:t>
            </a:r>
          </a:p>
          <a:p>
            <a:r>
              <a:rPr lang="ru-RU" b="1" dirty="0" err="1" smtClean="0"/>
              <a:t>Нуклеарная</a:t>
            </a:r>
            <a:endParaRPr lang="ru-RU" b="1" dirty="0" smtClean="0"/>
          </a:p>
          <a:p>
            <a:r>
              <a:rPr lang="ru-RU" b="1" dirty="0" smtClean="0"/>
              <a:t>Традиционная                                </a:t>
            </a:r>
            <a:endParaRPr lang="ru-RU" b="1" dirty="0"/>
          </a:p>
        </p:txBody>
      </p:sp>
      <p:pic>
        <p:nvPicPr>
          <p:cNvPr id="4" name="Picture 3" descr="C:\Users\Алёна\Desktop\dumy-13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2888704" cy="288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9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30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Верны ли </a:t>
            </a:r>
            <a:r>
              <a:rPr lang="ru-RU" b="1" dirty="0"/>
              <a:t>с</a:t>
            </a:r>
            <a:r>
              <a:rPr lang="ru-RU" b="1" dirty="0" smtClean="0"/>
              <a:t>ледующие суждения о влиянии религиозных организаций на общественную жизнь в современной России?</a:t>
            </a:r>
          </a:p>
          <a:p>
            <a:r>
              <a:rPr lang="ru-RU" b="1" dirty="0" smtClean="0"/>
              <a:t>Влияние </a:t>
            </a:r>
            <a:r>
              <a:rPr lang="ru-RU" b="1" dirty="0"/>
              <a:t>религиозных организаций на общественную жизнь в современной </a:t>
            </a:r>
            <a:r>
              <a:rPr lang="ru-RU" b="1" dirty="0" smtClean="0"/>
              <a:t>России уменьшается.</a:t>
            </a:r>
          </a:p>
          <a:p>
            <a:r>
              <a:rPr lang="ru-RU" b="1" dirty="0"/>
              <a:t>Влияние религиозных организаций на общественную жизнь в современной </a:t>
            </a:r>
            <a:r>
              <a:rPr lang="ru-RU" b="1" dirty="0" smtClean="0"/>
              <a:t>России проявляется в многочисленных акциях благотворительности и милосердия разных конфессий.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0402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1-уч\Мои документы\Мои рисунки\iCA21AJ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643438"/>
            <a:ext cx="2419350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" descr="C:\Documents and Settings\1-уч\Мои документы\Мои рисунки\0_72b9_30e50d0c_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-1214438"/>
            <a:ext cx="5280026" cy="614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C:\Documents and Settings\1-уч\Мои документы\Мои рисунки\iCA21AJ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0"/>
            <a:ext cx="2419350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" descr="C:\Documents and Settings\1-уч\Мои документы\Мои рисунки\0_72b9_30e50d0c_L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357313"/>
            <a:ext cx="5280025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85786" y="2643182"/>
            <a:ext cx="8001055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spc="50" dirty="0">
                <a:ln w="11430"/>
                <a:solidFill>
                  <a:srgbClr val="A5002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Спасибо за участие!</a:t>
            </a:r>
          </a:p>
        </p:txBody>
      </p:sp>
      <p:pic>
        <p:nvPicPr>
          <p:cNvPr id="8" name="01_Imperial Fanfar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286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5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70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3       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Проявление негативного отношения к политической системе в целом либо к её отдельным элементам, ценностям, политическим решениям в открыто демонстративной форме – это</a:t>
            </a:r>
          </a:p>
          <a:p>
            <a:r>
              <a:rPr lang="ru-RU" b="1" dirty="0" smtClean="0"/>
              <a:t>Экстремизм</a:t>
            </a:r>
          </a:p>
          <a:p>
            <a:r>
              <a:rPr lang="ru-RU" b="1" dirty="0" smtClean="0"/>
              <a:t>Политический протест</a:t>
            </a:r>
          </a:p>
          <a:p>
            <a:r>
              <a:rPr lang="ru-RU" b="1" dirty="0" smtClean="0"/>
              <a:t>Электоральное поведение</a:t>
            </a:r>
          </a:p>
          <a:p>
            <a:r>
              <a:rPr lang="ru-RU" b="1" dirty="0" smtClean="0"/>
              <a:t>Групповое политическое поведение</a:t>
            </a:r>
            <a:endParaRPr lang="ru-RU" b="1" dirty="0"/>
          </a:p>
        </p:txBody>
      </p:sp>
      <p:pic>
        <p:nvPicPr>
          <p:cNvPr id="14338" name="Picture 2" descr="C:\Users\Алёна\Desktop\dumy-15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501008"/>
            <a:ext cx="2232248" cy="267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10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 4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состав политической элиты входят</a:t>
            </a:r>
          </a:p>
          <a:p>
            <a:r>
              <a:rPr lang="ru-RU" b="1" dirty="0" smtClean="0"/>
              <a:t>Руководители регионов</a:t>
            </a:r>
          </a:p>
          <a:p>
            <a:r>
              <a:rPr lang="ru-RU" b="1" dirty="0" smtClean="0"/>
              <a:t>Лица, принимающие ключевые, общегосударственные решения</a:t>
            </a:r>
          </a:p>
          <a:p>
            <a:r>
              <a:rPr lang="ru-RU" b="1" dirty="0" smtClean="0"/>
              <a:t>Профессиональные работники политических организаций</a:t>
            </a:r>
          </a:p>
          <a:p>
            <a:r>
              <a:rPr lang="ru-RU" b="1" dirty="0" smtClean="0"/>
              <a:t>Все перечисленные                                    </a:t>
            </a:r>
            <a:endParaRPr lang="ru-RU" b="1" dirty="0"/>
          </a:p>
        </p:txBody>
      </p:sp>
      <p:pic>
        <p:nvPicPr>
          <p:cNvPr id="15362" name="Picture 2" descr="C:\Users\Алёна\Desktop\dumy-15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512" y="3933056"/>
            <a:ext cx="2028800" cy="211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42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Вопрос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современном индустриальном обществе типичной семьёй является</a:t>
            </a:r>
          </a:p>
          <a:p>
            <a:r>
              <a:rPr lang="ru-RU" b="1" dirty="0" smtClean="0"/>
              <a:t>Многодетная</a:t>
            </a:r>
          </a:p>
          <a:p>
            <a:r>
              <a:rPr lang="ru-RU" b="1" dirty="0" smtClean="0"/>
              <a:t>Традиционная</a:t>
            </a:r>
          </a:p>
          <a:p>
            <a:r>
              <a:rPr lang="ru-RU" b="1" dirty="0" smtClean="0"/>
              <a:t>Полигамная                                            </a:t>
            </a:r>
          </a:p>
          <a:p>
            <a:r>
              <a:rPr lang="ru-RU" b="1" dirty="0" err="1" smtClean="0"/>
              <a:t>Нуклеарная</a:t>
            </a:r>
            <a:r>
              <a:rPr lang="ru-RU" b="1" dirty="0" smtClean="0"/>
              <a:t>                                       </a:t>
            </a:r>
            <a:endParaRPr lang="ru-RU" b="1" dirty="0"/>
          </a:p>
        </p:txBody>
      </p:sp>
      <p:pic>
        <p:nvPicPr>
          <p:cNvPr id="3075" name="Picture 3" descr="C:\Users\Алёна\Desktop\dumy-13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24944"/>
            <a:ext cx="3392760" cy="339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21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 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Целью зарегистрированного религиозного объединения в РФ является</a:t>
            </a:r>
          </a:p>
          <a:p>
            <a:r>
              <a:rPr lang="ru-RU" b="1" dirty="0" smtClean="0"/>
              <a:t>Пропаганда превосходства граждан по их отношению к религии</a:t>
            </a:r>
          </a:p>
          <a:p>
            <a:r>
              <a:rPr lang="ru-RU" b="1" dirty="0" smtClean="0"/>
              <a:t>Совместное исповедание и распространение веры</a:t>
            </a:r>
          </a:p>
          <a:p>
            <a:r>
              <a:rPr lang="ru-RU" b="1" dirty="0" smtClean="0"/>
              <a:t>Возбуждение религиозной розни</a:t>
            </a:r>
          </a:p>
          <a:p>
            <a:r>
              <a:rPr lang="ru-RU" b="1" dirty="0" smtClean="0"/>
              <a:t>Пропаганда исключительности граждан исходя из их религиозной принадлежности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5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7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социальным условиям реализации свободы  относится (- </a:t>
            </a:r>
            <a:r>
              <a:rPr lang="ru-RU" b="1" dirty="0" err="1" smtClean="0"/>
              <a:t>ятся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Место человека в обществе</a:t>
            </a:r>
          </a:p>
          <a:p>
            <a:r>
              <a:rPr lang="ru-RU" b="1" dirty="0" smtClean="0"/>
              <a:t>Социальные нормы</a:t>
            </a:r>
          </a:p>
          <a:p>
            <a:r>
              <a:rPr lang="ru-RU" b="1" dirty="0" smtClean="0"/>
              <a:t>Социализация</a:t>
            </a:r>
          </a:p>
          <a:p>
            <a:r>
              <a:rPr lang="ru-RU" b="1" dirty="0" smtClean="0"/>
              <a:t>Все перечисленные                     </a:t>
            </a:r>
            <a:endParaRPr lang="ru-RU" b="1" dirty="0"/>
          </a:p>
        </p:txBody>
      </p:sp>
      <p:pic>
        <p:nvPicPr>
          <p:cNvPr id="1028" name="Picture 4" descr="C:\Users\Алёна\Desktop\dumy-10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280" y="3429000"/>
            <a:ext cx="1990890" cy="214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64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 8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Главной особенностью СМИ по сравнению с обычными средствами коммуникации является</a:t>
            </a:r>
          </a:p>
          <a:p>
            <a:r>
              <a:rPr lang="ru-RU" b="1" dirty="0" smtClean="0"/>
              <a:t>Политическое просвещение</a:t>
            </a:r>
          </a:p>
          <a:p>
            <a:r>
              <a:rPr lang="ru-RU" b="1" dirty="0" smtClean="0"/>
              <a:t>Прямая связь с общественностью</a:t>
            </a:r>
          </a:p>
          <a:p>
            <a:r>
              <a:rPr lang="ru-RU" b="1" dirty="0" smtClean="0"/>
              <a:t>Достоверность информации</a:t>
            </a:r>
          </a:p>
          <a:p>
            <a:r>
              <a:rPr lang="ru-RU" b="1" dirty="0" smtClean="0"/>
              <a:t>Распространение культуры                     </a:t>
            </a:r>
            <a:endParaRPr lang="ru-RU" b="1" dirty="0"/>
          </a:p>
        </p:txBody>
      </p:sp>
      <p:pic>
        <p:nvPicPr>
          <p:cNvPr id="2052" name="Picture 4" descr="C:\Users\Алёна\Desktop\dumy-13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156" y="4221088"/>
            <a:ext cx="2760306" cy="207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0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210</TotalTime>
  <Words>869</Words>
  <Application>Microsoft Office PowerPoint</Application>
  <PresentationFormat>Экран (4:3)</PresentationFormat>
  <Paragraphs>168</Paragraphs>
  <Slides>32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Викторина по обществознанию</vt:lpstr>
      <vt:lpstr>Вопрос 1</vt:lpstr>
      <vt:lpstr>Вопрос 2</vt:lpstr>
      <vt:lpstr>Вопрос 3         </vt:lpstr>
      <vt:lpstr>Вопрос 4 </vt:lpstr>
      <vt:lpstr>Вопрос 5</vt:lpstr>
      <vt:lpstr>Вопрос 6 </vt:lpstr>
      <vt:lpstr>Вопрос 7</vt:lpstr>
      <vt:lpstr>Вопрос 8</vt:lpstr>
      <vt:lpstr>Вопрос 9</vt:lpstr>
      <vt:lpstr>Вопрос 10</vt:lpstr>
      <vt:lpstr>Вопрос 11                  </vt:lpstr>
      <vt:lpstr>Вопрос 12            </vt:lpstr>
      <vt:lpstr>Вопрос 13              </vt:lpstr>
      <vt:lpstr>Вопрос 14</vt:lpstr>
      <vt:lpstr>Вопрос 15             </vt:lpstr>
      <vt:lpstr>Вопрос 16</vt:lpstr>
      <vt:lpstr>Вопрос 17</vt:lpstr>
      <vt:lpstr>Вопрос 18           </vt:lpstr>
      <vt:lpstr>Вопрос 19                </vt:lpstr>
      <vt:lpstr>Вопрос 20              </vt:lpstr>
      <vt:lpstr>Вопрос 21            </vt:lpstr>
      <vt:lpstr>Вопрос 22</vt:lpstr>
      <vt:lpstr>Вопрос 23             </vt:lpstr>
      <vt:lpstr>Вопрос 24         </vt:lpstr>
      <vt:lpstr>Вопрос 25</vt:lpstr>
      <vt:lpstr>Вопрос 26</vt:lpstr>
      <vt:lpstr>Вопрос 27</vt:lpstr>
      <vt:lpstr>Вопрос 28</vt:lpstr>
      <vt:lpstr>Вопрос 29</vt:lpstr>
      <vt:lpstr>Вопрос 30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обществознанию</dc:title>
  <dc:creator>Алёна</dc:creator>
  <cp:lastModifiedBy>Данек</cp:lastModifiedBy>
  <cp:revision>20</cp:revision>
  <dcterms:created xsi:type="dcterms:W3CDTF">2012-02-05T16:25:53Z</dcterms:created>
  <dcterms:modified xsi:type="dcterms:W3CDTF">2014-06-25T08:56:28Z</dcterms:modified>
</cp:coreProperties>
</file>