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2" r:id="rId6"/>
    <p:sldId id="261" r:id="rId7"/>
    <p:sldId id="264" r:id="rId8"/>
    <p:sldId id="265" r:id="rId9"/>
    <p:sldId id="266" r:id="rId10"/>
    <p:sldId id="267" r:id="rId11"/>
    <p:sldId id="268" r:id="rId12"/>
    <p:sldId id="269" r:id="rId13"/>
    <p:sldId id="271" r:id="rId14"/>
    <p:sldId id="273" r:id="rId15"/>
    <p:sldId id="274" r:id="rId16"/>
    <p:sldId id="275" r:id="rId17"/>
    <p:sldId id="276" r:id="rId18"/>
    <p:sldId id="263"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80" autoAdjust="0"/>
    <p:restoredTop sz="94718" autoAdjust="0"/>
  </p:normalViewPr>
  <p:slideViewPr>
    <p:cSldViewPr>
      <p:cViewPr varScale="1">
        <p:scale>
          <a:sx n="88" d="100"/>
          <a:sy n="88" d="100"/>
        </p:scale>
        <p:origin x="-114" y="-5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1E2A597-A78A-4217-8E85-3725AE47804F}" type="datetimeFigureOut">
              <a:rPr lang="ru-RU" smtClean="0"/>
              <a:pPr/>
              <a:t>05.05.2010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4C6E8A3-284B-44A7-AAD8-7A73D65A121A}" type="slidenum">
              <a:rPr lang="ru-RU" smtClean="0"/>
              <a:pPr/>
              <a:t>‹#›</a:t>
            </a:fld>
            <a:endParaRPr lang="ru-RU"/>
          </a:p>
        </p:txBody>
      </p:sp>
    </p:spTree>
  </p:cSld>
  <p:clrMapOvr>
    <a:masterClrMapping/>
  </p:clrMapOvr>
  <p:transition spd="slow">
    <p:strips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E2A597-A78A-4217-8E85-3725AE47804F}" type="datetimeFigureOut">
              <a:rPr lang="ru-RU" smtClean="0"/>
              <a:pPr/>
              <a:t>05.05.2010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6E8A3-284B-44A7-AAD8-7A73D65A121A}"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trips dir="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audio" Target="file:///C:\Documents%20and%20Settings\PC\&#1056;&#1072;&#1073;&#1086;&#1095;&#1080;&#1081;%20&#1089;&#1090;&#1086;&#1083;\&#1055;&#1088;&#1077;&#1079;&#1077;&#1085;&#1090;&#1072;&#1094;&#1080;&#1103;\secret_garden_-_songs_from_a_secret_garden.mp3"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42910" y="642918"/>
            <a:ext cx="7772400" cy="5572164"/>
          </a:xfrm>
          <a:effectLst>
            <a:outerShdw blurRad="40000" dist="20000" dir="5400000" rotWithShape="0">
              <a:srgbClr val="000000">
                <a:alpha val="38000"/>
              </a:srgbClr>
            </a:outerShdw>
            <a:softEdge rad="317500"/>
          </a:effectLst>
        </p:spPr>
        <p:style>
          <a:lnRef idx="1">
            <a:schemeClr val="accent3"/>
          </a:lnRef>
          <a:fillRef idx="1003">
            <a:schemeClr val="lt2"/>
          </a:fillRef>
          <a:effectRef idx="1">
            <a:schemeClr val="accent3"/>
          </a:effectRef>
          <a:fontRef idx="minor">
            <a:schemeClr val="dk1"/>
          </a:fontRef>
        </p:style>
        <p:txBody>
          <a:bodyPr>
            <a:normAutofit/>
          </a:bodyPr>
          <a:lstStyle/>
          <a:p>
            <a:r>
              <a:rPr lang="ru-RU" sz="8800" b="1" i="1" dirty="0" smtClean="0">
                <a:effectLst>
                  <a:outerShdw blurRad="38100" dist="38100" dir="2700000" algn="tl">
                    <a:srgbClr val="000000">
                      <a:alpha val="43137"/>
                    </a:srgbClr>
                  </a:outerShdw>
                </a:effectLst>
              </a:rPr>
              <a:t>Тула</a:t>
            </a:r>
            <a:r>
              <a:rPr lang="ru-RU" sz="8800" dirty="0" smtClean="0">
                <a:effectLst>
                  <a:outerShdw blurRad="38100" dist="38100" dir="2700000" algn="tl">
                    <a:srgbClr val="000000">
                      <a:alpha val="43137"/>
                    </a:srgbClr>
                  </a:outerShdw>
                </a:effectLst>
              </a:rPr>
              <a:t> </a:t>
            </a:r>
            <a:r>
              <a:rPr lang="ru-RU" sz="8800" dirty="0">
                <a:effectLst>
                  <a:outerShdw blurRad="38100" dist="38100" dir="2700000" algn="tl">
                    <a:srgbClr val="000000">
                      <a:alpha val="43137"/>
                    </a:srgbClr>
                  </a:outerShdw>
                </a:effectLst>
              </a:rPr>
              <a:t/>
            </a:r>
            <a:br>
              <a:rPr lang="ru-RU" sz="8800" dirty="0">
                <a:effectLst>
                  <a:outerShdw blurRad="38100" dist="38100" dir="2700000" algn="tl">
                    <a:srgbClr val="000000">
                      <a:alpha val="43137"/>
                    </a:srgbClr>
                  </a:outerShdw>
                </a:effectLst>
              </a:rPr>
            </a:br>
            <a:r>
              <a:rPr lang="ru-RU" sz="8800" dirty="0" smtClean="0">
                <a:effectLst>
                  <a:outerShdw blurRad="38100" dist="38100" dir="2700000" algn="tl">
                    <a:srgbClr val="000000">
                      <a:alpha val="43137"/>
                    </a:srgbClr>
                  </a:outerShdw>
                </a:effectLst>
              </a:rPr>
              <a:t>город - герой</a:t>
            </a:r>
            <a:endParaRPr lang="ru-RU" sz="8800" dirty="0">
              <a:effectLst>
                <a:outerShdw blurRad="38100" dist="38100" dir="2700000" algn="tl">
                  <a:srgbClr val="000000">
                    <a:alpha val="43137"/>
                  </a:srgbClr>
                </a:outerShdw>
              </a:effectLst>
            </a:endParaRPr>
          </a:p>
        </p:txBody>
      </p:sp>
      <p:pic>
        <p:nvPicPr>
          <p:cNvPr id="5" name="secret_garden_-_songs_from_a_secret_garden.mp3">
            <a:hlinkClick r:id="" action="ppaction://media"/>
          </p:cNvPr>
          <p:cNvPicPr>
            <a:picLocks noRot="1" noChangeAspect="1"/>
          </p:cNvPicPr>
          <p:nvPr>
            <a:audioFile r:link="rId1"/>
          </p:nvPr>
        </p:nvPicPr>
        <p:blipFill>
          <a:blip r:embed="rId3" cstate="print"/>
          <a:stretch>
            <a:fillRect/>
          </a:stretch>
        </p:blipFill>
        <p:spPr>
          <a:xfrm>
            <a:off x="4419600" y="3276600"/>
            <a:ext cx="304800" cy="304800"/>
          </a:xfrm>
          <a:prstGeom prst="rect">
            <a:avLst/>
          </a:prstGeom>
        </p:spPr>
      </p:pic>
    </p:spTree>
  </p:cSld>
  <p:clrMapOvr>
    <a:masterClrMapping/>
  </p:clrMapOvr>
  <p:transition spd="slow" advTm="6719">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18" showWhenStopped="0">
                <p:cTn id="7" repeatCount="indefinite" fill="hold" display="0">
                  <p:stCondLst>
                    <p:cond delay="indefinite"/>
                  </p:stCondLst>
                  <p:endCondLst>
                    <p:cond evt="onPrev" delay="0">
                      <p:tgtEl>
                        <p:sldTgt/>
                      </p:tgtEl>
                    </p:cond>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43306" y="2285992"/>
            <a:ext cx="5043494" cy="1357322"/>
          </a:xfrm>
        </p:spPr>
        <p:txBody>
          <a:bodyPr/>
          <a:lstStyle/>
          <a:p>
            <a:r>
              <a:rPr lang="ru-RU" dirty="0" smtClean="0"/>
              <a:t>Пленные немцы</a:t>
            </a:r>
            <a:endParaRPr lang="ru-RU" dirty="0"/>
          </a:p>
        </p:txBody>
      </p:sp>
      <p:pic>
        <p:nvPicPr>
          <p:cNvPr id="5" name="Содержимое 4" descr="jyw153aq_1207599183.jpg"/>
          <p:cNvPicPr>
            <a:picLocks noGrp="1" noChangeAspect="1"/>
          </p:cNvPicPr>
          <p:nvPr>
            <p:ph sz="half" idx="1"/>
          </p:nvPr>
        </p:nvPicPr>
        <p:blipFill>
          <a:blip r:embed="rId2" cstate="print"/>
          <a:stretch>
            <a:fillRect/>
          </a:stretch>
        </p:blipFill>
        <p:spPr>
          <a:xfrm>
            <a:off x="4357686" y="3357562"/>
            <a:ext cx="4429156" cy="3271383"/>
          </a:xfrm>
          <a:effectLst>
            <a:softEdge rad="635000"/>
          </a:effectLst>
        </p:spPr>
      </p:pic>
      <p:pic>
        <p:nvPicPr>
          <p:cNvPr id="6" name="Рисунок 5" descr="vem318yw_1207585337.jpg"/>
          <p:cNvPicPr>
            <a:picLocks noChangeAspect="1"/>
          </p:cNvPicPr>
          <p:nvPr/>
        </p:nvPicPr>
        <p:blipFill>
          <a:blip r:embed="rId3" cstate="print"/>
          <a:stretch>
            <a:fillRect/>
          </a:stretch>
        </p:blipFill>
        <p:spPr>
          <a:xfrm>
            <a:off x="142844" y="857232"/>
            <a:ext cx="3500462" cy="4857760"/>
          </a:xfrm>
          <a:prstGeom prst="rect">
            <a:avLst/>
          </a:prstGeom>
          <a:effectLst>
            <a:softEdge rad="635000"/>
          </a:effectLst>
        </p:spPr>
      </p:pic>
      <p:pic>
        <p:nvPicPr>
          <p:cNvPr id="7" name="Рисунок 6" descr="kus155vw_1204539813.jpg"/>
          <p:cNvPicPr>
            <a:picLocks noChangeAspect="1"/>
          </p:cNvPicPr>
          <p:nvPr/>
        </p:nvPicPr>
        <p:blipFill>
          <a:blip r:embed="rId4" cstate="print"/>
          <a:stretch>
            <a:fillRect/>
          </a:stretch>
        </p:blipFill>
        <p:spPr>
          <a:xfrm>
            <a:off x="3571868" y="-214338"/>
            <a:ext cx="4738695" cy="3071834"/>
          </a:xfrm>
          <a:prstGeom prst="rect">
            <a:avLst/>
          </a:prstGeom>
          <a:effectLst>
            <a:softEdge rad="635000"/>
          </a:effectLst>
        </p:spPr>
      </p:pic>
    </p:spTree>
  </p:cSld>
  <p:clrMapOvr>
    <a:masterClrMapping/>
  </p:clrMapOvr>
  <p:transition spd="slow" advTm="6203">
    <p:strips dir="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20" y="285729"/>
            <a:ext cx="8172480" cy="5214973"/>
          </a:xfrm>
        </p:spPr>
        <p:txBody>
          <a:bodyPr>
            <a:normAutofit/>
          </a:bodyPr>
          <a:lstStyle/>
          <a:p>
            <a:r>
              <a:rPr lang="ru-RU" b="1" i="1" dirty="0" smtClean="0"/>
              <a:t>Победа досталась трудной ценой: каждый третий туляк, ушедший защищать Родину, не вернулся. Всего погибло 38,5 тысяч воинов — жителей Тулы.</a:t>
            </a:r>
            <a:endParaRPr lang="ru-RU" b="1" i="1" dirty="0"/>
          </a:p>
        </p:txBody>
      </p:sp>
      <p:pic>
        <p:nvPicPr>
          <p:cNvPr id="4" name="Рисунок 3" descr="69172_vechniy_ogon.jpg"/>
          <p:cNvPicPr>
            <a:picLocks noChangeAspect="1"/>
          </p:cNvPicPr>
          <p:nvPr/>
        </p:nvPicPr>
        <p:blipFill>
          <a:blip r:embed="rId2" cstate="print"/>
          <a:stretch>
            <a:fillRect/>
          </a:stretch>
        </p:blipFill>
        <p:spPr>
          <a:xfrm>
            <a:off x="5334000" y="3409950"/>
            <a:ext cx="3810000" cy="3448050"/>
          </a:xfrm>
          <a:prstGeom prst="rect">
            <a:avLst/>
          </a:prstGeom>
          <a:effectLst>
            <a:softEdge rad="635000"/>
          </a:effectLst>
        </p:spPr>
      </p:pic>
    </p:spTree>
  </p:cSld>
  <p:clrMapOvr>
    <a:masterClrMapping/>
  </p:clrMapOvr>
  <p:transition spd="slow" advTm="9172">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
            <a:ext cx="7772400" cy="1500173"/>
          </a:xfrm>
        </p:spPr>
        <p:txBody>
          <a:bodyPr/>
          <a:lstStyle/>
          <a:p>
            <a:r>
              <a:rPr lang="ru-RU" dirty="0" smtClean="0"/>
              <a:t>ничто не забыто, никто не забыт…</a:t>
            </a:r>
            <a:endParaRPr lang="ru-RU" dirty="0"/>
          </a:p>
        </p:txBody>
      </p:sp>
      <p:sp>
        <p:nvSpPr>
          <p:cNvPr id="5" name="Прямоугольник 4"/>
          <p:cNvSpPr/>
          <p:nvPr/>
        </p:nvSpPr>
        <p:spPr>
          <a:xfrm>
            <a:off x="2799559" y="3244334"/>
            <a:ext cx="4546950" cy="3693319"/>
          </a:xfrm>
          <a:prstGeom prst="rect">
            <a:avLst/>
          </a:prstGeom>
        </p:spPr>
        <p:txBody>
          <a:bodyPr wrap="square">
            <a:spAutoFit/>
          </a:bodyPr>
          <a:lstStyle/>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endParaRPr lang="ru-RU" b="1" dirty="0" smtClean="0"/>
          </a:p>
          <a:p>
            <a:r>
              <a:rPr lang="ru-RU" b="1" dirty="0" smtClean="0"/>
              <a:t>Группа бойцов истребительного батальона </a:t>
            </a:r>
          </a:p>
          <a:p>
            <a:r>
              <a:rPr lang="ru-RU" b="1" dirty="0" smtClean="0"/>
              <a:t>Тульского оружейного завода.</a:t>
            </a:r>
            <a:endParaRPr lang="ru-RU" dirty="0"/>
          </a:p>
        </p:txBody>
      </p:sp>
      <p:pic>
        <p:nvPicPr>
          <p:cNvPr id="6" name="Рисунок 5" descr="com092gq_1207587405.jpg"/>
          <p:cNvPicPr>
            <a:picLocks noChangeAspect="1"/>
          </p:cNvPicPr>
          <p:nvPr/>
        </p:nvPicPr>
        <p:blipFill>
          <a:blip r:embed="rId2" cstate="print"/>
          <a:stretch>
            <a:fillRect/>
          </a:stretch>
        </p:blipFill>
        <p:spPr>
          <a:xfrm>
            <a:off x="785786" y="1357298"/>
            <a:ext cx="7334250" cy="4929222"/>
          </a:xfrm>
          <a:prstGeom prst="rect">
            <a:avLst/>
          </a:prstGeom>
        </p:spPr>
      </p:pic>
    </p:spTree>
  </p:cSld>
  <p:clrMapOvr>
    <a:masterClrMapping/>
  </p:clrMapOvr>
  <p:transition spd="slow" advTm="7016">
    <p:strips dir="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5857892"/>
            <a:ext cx="7358082" cy="1000108"/>
          </a:xfrm>
        </p:spPr>
        <p:txBody>
          <a:bodyPr>
            <a:normAutofit/>
          </a:bodyPr>
          <a:lstStyle/>
          <a:p>
            <a:r>
              <a:rPr lang="ru-RU" sz="1400" b="1" dirty="0" smtClean="0"/>
              <a:t>Участники обороны г. Тулы из 156 полка НКВД: </a:t>
            </a:r>
            <a:r>
              <a:rPr lang="ru-RU" sz="1400" b="1" dirty="0" err="1" smtClean="0"/>
              <a:t>Збранкова</a:t>
            </a:r>
            <a:r>
              <a:rPr lang="ru-RU" sz="1400" b="1" dirty="0" smtClean="0"/>
              <a:t> Е.П., Старостин С.М., Зубков С.Ф., Николаева К.К., Севастьянов М., </a:t>
            </a:r>
            <a:r>
              <a:rPr lang="ru-RU" sz="1400" b="1" dirty="0" err="1" smtClean="0"/>
              <a:t>Талалаева</a:t>
            </a:r>
            <a:r>
              <a:rPr lang="ru-RU" sz="1400" b="1" dirty="0" smtClean="0"/>
              <a:t> Е.П., </a:t>
            </a:r>
            <a:r>
              <a:rPr lang="ru-RU" sz="1400" b="1" dirty="0" err="1" smtClean="0"/>
              <a:t>Потетюрин</a:t>
            </a:r>
            <a:r>
              <a:rPr lang="ru-RU" sz="1400" b="1" dirty="0" smtClean="0"/>
              <a:t> В.В., </a:t>
            </a:r>
            <a:r>
              <a:rPr lang="ru-RU" sz="1400" b="1" dirty="0" err="1" smtClean="0"/>
              <a:t>Телюкав</a:t>
            </a:r>
            <a:r>
              <a:rPr lang="ru-RU" sz="1400" b="1" dirty="0" smtClean="0"/>
              <a:t> А.Е.</a:t>
            </a:r>
            <a:endParaRPr lang="ru-RU" sz="1400" dirty="0"/>
          </a:p>
        </p:txBody>
      </p:sp>
      <p:sp>
        <p:nvSpPr>
          <p:cNvPr id="3" name="Подзаголовок 2"/>
          <p:cNvSpPr>
            <a:spLocks noGrp="1"/>
          </p:cNvSpPr>
          <p:nvPr>
            <p:ph type="subTitle" idx="1"/>
          </p:nvPr>
        </p:nvSpPr>
        <p:spPr/>
        <p:txBody>
          <a:bodyPr/>
          <a:lstStyle/>
          <a:p>
            <a:endParaRPr lang="ru-RU"/>
          </a:p>
        </p:txBody>
      </p:sp>
      <p:pic>
        <p:nvPicPr>
          <p:cNvPr id="4" name="Рисунок 3" descr="pum858nk_1207586926.jpg"/>
          <p:cNvPicPr>
            <a:picLocks noChangeAspect="1"/>
          </p:cNvPicPr>
          <p:nvPr/>
        </p:nvPicPr>
        <p:blipFill>
          <a:blip r:embed="rId2" cstate="print"/>
          <a:stretch>
            <a:fillRect/>
          </a:stretch>
        </p:blipFill>
        <p:spPr>
          <a:xfrm>
            <a:off x="1142976" y="428604"/>
            <a:ext cx="7620000" cy="5500726"/>
          </a:xfrm>
          <a:prstGeom prst="rect">
            <a:avLst/>
          </a:prstGeom>
          <a:scene3d>
            <a:camera prst="perspectiveLeft"/>
            <a:lightRig rig="threePt" dir="t"/>
          </a:scene3d>
        </p:spPr>
      </p:pic>
    </p:spTree>
  </p:cSld>
  <p:clrMapOvr>
    <a:masterClrMapping/>
  </p:clrMapOvr>
  <p:transition spd="slow" advTm="6375">
    <p:strips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928926" y="1643050"/>
            <a:ext cx="2643206" cy="1071570"/>
          </a:xfrm>
        </p:spPr>
        <p:txBody>
          <a:bodyPr>
            <a:normAutofit/>
          </a:bodyPr>
          <a:lstStyle/>
          <a:p>
            <a:r>
              <a:rPr lang="ru-RU" sz="1800" b="1" dirty="0" smtClean="0"/>
              <a:t>Разведчик тульского рабочего полка Саша Дубов.</a:t>
            </a:r>
            <a:endParaRPr lang="ru-RU" sz="1700" dirty="0"/>
          </a:p>
        </p:txBody>
      </p:sp>
      <p:sp>
        <p:nvSpPr>
          <p:cNvPr id="3" name="Текст 2"/>
          <p:cNvSpPr>
            <a:spLocks noGrp="1"/>
          </p:cNvSpPr>
          <p:nvPr>
            <p:ph type="body" idx="1"/>
          </p:nvPr>
        </p:nvSpPr>
        <p:spPr>
          <a:xfrm>
            <a:off x="214282" y="4643446"/>
            <a:ext cx="2500330" cy="1285884"/>
          </a:xfrm>
        </p:spPr>
        <p:txBody>
          <a:bodyPr>
            <a:normAutofit/>
          </a:bodyPr>
          <a:lstStyle/>
          <a:p>
            <a:pPr algn="ctr"/>
            <a:r>
              <a:rPr lang="ru-RU" sz="1700" dirty="0" smtClean="0"/>
              <a:t>Владимирова Зоя - </a:t>
            </a:r>
            <a:r>
              <a:rPr lang="ru-RU" sz="1700" dirty="0" err="1" smtClean="0"/>
              <a:t>сандружинница</a:t>
            </a:r>
            <a:r>
              <a:rPr lang="ru-RU" sz="1700" dirty="0" smtClean="0"/>
              <a:t> Тульского рабочего полка</a:t>
            </a:r>
            <a:endParaRPr lang="ru-RU" sz="1700" dirty="0"/>
          </a:p>
        </p:txBody>
      </p:sp>
      <p:pic>
        <p:nvPicPr>
          <p:cNvPr id="7" name="Содержимое 6" descr="bok965tj_1207586143.jpg"/>
          <p:cNvPicPr>
            <a:picLocks noGrp="1" noChangeAspect="1"/>
          </p:cNvPicPr>
          <p:nvPr>
            <p:ph sz="half" idx="2"/>
          </p:nvPr>
        </p:nvPicPr>
        <p:blipFill>
          <a:blip r:embed="rId2" cstate="print"/>
          <a:stretch>
            <a:fillRect/>
          </a:stretch>
        </p:blipFill>
        <p:spPr>
          <a:xfrm>
            <a:off x="142844" y="142852"/>
            <a:ext cx="2643206" cy="4429156"/>
          </a:xfrm>
          <a:prstGeom prst="rect">
            <a:avLst/>
          </a:prstGeom>
          <a:ln>
            <a:noFill/>
          </a:ln>
          <a:effectLst>
            <a:softEdge rad="112500"/>
          </a:effectLst>
        </p:spPr>
      </p:pic>
      <p:sp>
        <p:nvSpPr>
          <p:cNvPr id="5" name="Текст 4"/>
          <p:cNvSpPr>
            <a:spLocks noGrp="1"/>
          </p:cNvSpPr>
          <p:nvPr>
            <p:ph type="body" sz="quarter" idx="3"/>
          </p:nvPr>
        </p:nvSpPr>
        <p:spPr>
          <a:xfrm>
            <a:off x="6000760" y="4929198"/>
            <a:ext cx="2786082" cy="1214446"/>
          </a:xfrm>
        </p:spPr>
        <p:txBody>
          <a:bodyPr>
            <a:normAutofit fontScale="70000" lnSpcReduction="20000"/>
          </a:bodyPr>
          <a:lstStyle/>
          <a:p>
            <a:pPr algn="ctr"/>
            <a:r>
              <a:rPr lang="ru-RU" dirty="0" err="1" smtClean="0"/>
              <a:t>Волнянский</a:t>
            </a:r>
            <a:r>
              <a:rPr lang="ru-RU" dirty="0" smtClean="0"/>
              <a:t> Г.М. - командир огневого взвода 6-ой защитной батареи. Посмертно награжден орденом Ленина.</a:t>
            </a:r>
            <a:endParaRPr lang="ru-RU" dirty="0"/>
          </a:p>
        </p:txBody>
      </p:sp>
      <p:pic>
        <p:nvPicPr>
          <p:cNvPr id="8" name="Содержимое 7" descr="ged296pi_1207586458.jpg"/>
          <p:cNvPicPr>
            <a:picLocks noGrp="1" noChangeAspect="1"/>
          </p:cNvPicPr>
          <p:nvPr>
            <p:ph sz="quarter" idx="4"/>
          </p:nvPr>
        </p:nvPicPr>
        <p:blipFill>
          <a:blip r:embed="rId3" cstate="print"/>
          <a:stretch>
            <a:fillRect/>
          </a:stretch>
        </p:blipFill>
        <p:spPr>
          <a:xfrm>
            <a:off x="2786050" y="2786058"/>
            <a:ext cx="2918685" cy="3951288"/>
          </a:xfrm>
          <a:prstGeom prst="rect">
            <a:avLst/>
          </a:prstGeom>
          <a:ln>
            <a:noFill/>
          </a:ln>
          <a:effectLst>
            <a:softEdge rad="112500"/>
          </a:effectLst>
        </p:spPr>
      </p:pic>
      <p:pic>
        <p:nvPicPr>
          <p:cNvPr id="9" name="Рисунок 8" descr="goh079za_1207585665.jpg"/>
          <p:cNvPicPr>
            <a:picLocks noChangeAspect="1"/>
          </p:cNvPicPr>
          <p:nvPr/>
        </p:nvPicPr>
        <p:blipFill>
          <a:blip r:embed="rId4" cstate="print"/>
          <a:stretch>
            <a:fillRect/>
          </a:stretch>
        </p:blipFill>
        <p:spPr>
          <a:xfrm>
            <a:off x="5746426" y="142852"/>
            <a:ext cx="3397574" cy="4857760"/>
          </a:xfrm>
          <a:prstGeom prst="rect">
            <a:avLst/>
          </a:prstGeom>
          <a:ln>
            <a:noFill/>
          </a:ln>
          <a:effectLst>
            <a:softEdge rad="112500"/>
          </a:effectLst>
        </p:spPr>
      </p:pic>
    </p:spTree>
  </p:cSld>
  <p:clrMapOvr>
    <a:masterClrMapping/>
  </p:clrMapOvr>
  <p:transition spd="slow" advClick="0" advTm="6953">
    <p:strips dir="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214942" y="3500438"/>
            <a:ext cx="3714776" cy="3357562"/>
          </a:xfrm>
        </p:spPr>
        <p:txBody>
          <a:bodyPr>
            <a:normAutofit/>
          </a:bodyPr>
          <a:lstStyle/>
          <a:p>
            <a:r>
              <a:rPr lang="ru-RU" sz="1400" b="1" u="sng" dirty="0" smtClean="0"/>
              <a:t>Вверху слева направо: </a:t>
            </a:r>
            <a:r>
              <a:rPr lang="ru-RU" sz="1400" dirty="0" smtClean="0"/>
              <a:t/>
            </a:r>
            <a:br>
              <a:rPr lang="ru-RU" sz="1400" dirty="0" smtClean="0"/>
            </a:br>
            <a:r>
              <a:rPr lang="ru-RU" sz="1400" b="1" dirty="0" smtClean="0"/>
              <a:t>Хлопов Владимир Никитович, комсомолец, боец истребительного отряда</a:t>
            </a:r>
            <a:br>
              <a:rPr lang="ru-RU" sz="1400" b="1" dirty="0" smtClean="0"/>
            </a:br>
            <a:r>
              <a:rPr lang="ru-RU" sz="1400" b="1" dirty="0" smtClean="0"/>
              <a:t>Горшков А.П. - командир Тульского рабочего полка</a:t>
            </a:r>
            <a:br>
              <a:rPr lang="ru-RU" sz="1400" b="1" dirty="0" smtClean="0"/>
            </a:br>
            <a:r>
              <a:rPr lang="ru-RU" sz="1400" b="1" dirty="0" err="1" smtClean="0"/>
              <a:t>Сиязов</a:t>
            </a:r>
            <a:r>
              <a:rPr lang="ru-RU" sz="1400" b="1" dirty="0" smtClean="0"/>
              <a:t> М.А. - командир 258 стрелковой дивизии оборонявшей г. Тулу</a:t>
            </a:r>
            <a:br>
              <a:rPr lang="ru-RU" sz="1400" b="1" dirty="0" smtClean="0"/>
            </a:br>
            <a:r>
              <a:rPr lang="ru-RU" sz="1400" b="1" u="sng" dirty="0" smtClean="0"/>
              <a:t>Внизу слева направо:</a:t>
            </a:r>
            <a:r>
              <a:rPr lang="ru-RU" sz="1400" b="1" dirty="0" smtClean="0"/>
              <a:t/>
            </a:r>
            <a:br>
              <a:rPr lang="ru-RU" sz="1400" b="1" dirty="0" smtClean="0"/>
            </a:br>
            <a:r>
              <a:rPr lang="ru-RU" sz="1400" b="1" dirty="0" smtClean="0"/>
              <a:t>Зубков С.Ф. - командир 156 полка НКВД, оборонявшего Тулу</a:t>
            </a:r>
            <a:br>
              <a:rPr lang="ru-RU" sz="1400" b="1" dirty="0" smtClean="0"/>
            </a:br>
            <a:r>
              <a:rPr lang="ru-RU" sz="1400" b="1" dirty="0" smtClean="0"/>
              <a:t>Агеев Г.А. - комиссар Тульского рабочего полка. Герой Советского Союза.</a:t>
            </a:r>
            <a:br>
              <a:rPr lang="ru-RU" sz="1400" b="1" dirty="0" smtClean="0"/>
            </a:br>
            <a:endParaRPr lang="ru-RU" sz="1400" dirty="0"/>
          </a:p>
        </p:txBody>
      </p:sp>
      <p:pic>
        <p:nvPicPr>
          <p:cNvPr id="4" name="Рисунок 3" descr="lak187cr_1207586360.jpg"/>
          <p:cNvPicPr>
            <a:picLocks noChangeAspect="1"/>
          </p:cNvPicPr>
          <p:nvPr/>
        </p:nvPicPr>
        <p:blipFill>
          <a:blip r:embed="rId2" cstate="print"/>
          <a:stretch>
            <a:fillRect/>
          </a:stretch>
        </p:blipFill>
        <p:spPr>
          <a:xfrm>
            <a:off x="142844" y="0"/>
            <a:ext cx="2766634" cy="3571876"/>
          </a:xfrm>
          <a:prstGeom prst="ellipse">
            <a:avLst/>
          </a:prstGeom>
          <a:ln>
            <a:noFill/>
          </a:ln>
          <a:effectLst>
            <a:softEdge rad="635000"/>
          </a:effectLst>
        </p:spPr>
      </p:pic>
      <p:pic>
        <p:nvPicPr>
          <p:cNvPr id="5" name="Рисунок 4" descr="lur728fl_1207585967.jpg"/>
          <p:cNvPicPr>
            <a:picLocks noChangeAspect="1"/>
          </p:cNvPicPr>
          <p:nvPr/>
        </p:nvPicPr>
        <p:blipFill>
          <a:blip r:embed="rId3" cstate="print"/>
          <a:stretch>
            <a:fillRect/>
          </a:stretch>
        </p:blipFill>
        <p:spPr>
          <a:xfrm>
            <a:off x="2928926" y="0"/>
            <a:ext cx="2786082" cy="3714752"/>
          </a:xfrm>
          <a:prstGeom prst="ellipse">
            <a:avLst/>
          </a:prstGeom>
          <a:ln>
            <a:noFill/>
          </a:ln>
          <a:effectLst>
            <a:softEdge rad="317500"/>
          </a:effectLst>
        </p:spPr>
      </p:pic>
      <p:pic>
        <p:nvPicPr>
          <p:cNvPr id="6" name="Рисунок 5" descr="nol556rf_1207587543.jpg"/>
          <p:cNvPicPr>
            <a:picLocks noChangeAspect="1"/>
          </p:cNvPicPr>
          <p:nvPr/>
        </p:nvPicPr>
        <p:blipFill>
          <a:blip r:embed="rId4" cstate="print"/>
          <a:stretch>
            <a:fillRect/>
          </a:stretch>
        </p:blipFill>
        <p:spPr>
          <a:xfrm>
            <a:off x="6000760" y="0"/>
            <a:ext cx="2786082" cy="3500438"/>
          </a:xfrm>
          <a:prstGeom prst="ellipse">
            <a:avLst/>
          </a:prstGeom>
          <a:ln>
            <a:noFill/>
          </a:ln>
          <a:effectLst>
            <a:softEdge rad="635000"/>
          </a:effectLst>
        </p:spPr>
      </p:pic>
      <p:pic>
        <p:nvPicPr>
          <p:cNvPr id="7" name="Рисунок 6" descr="raq072rf_1207586539.jpg"/>
          <p:cNvPicPr>
            <a:picLocks noChangeAspect="1"/>
          </p:cNvPicPr>
          <p:nvPr/>
        </p:nvPicPr>
        <p:blipFill>
          <a:blip r:embed="rId5" cstate="print"/>
          <a:stretch>
            <a:fillRect/>
          </a:stretch>
        </p:blipFill>
        <p:spPr>
          <a:xfrm>
            <a:off x="0" y="3214686"/>
            <a:ext cx="2714644" cy="3929066"/>
          </a:xfrm>
          <a:prstGeom prst="rect">
            <a:avLst/>
          </a:prstGeom>
          <a:effectLst>
            <a:softEdge rad="635000"/>
          </a:effectLst>
        </p:spPr>
      </p:pic>
      <p:pic>
        <p:nvPicPr>
          <p:cNvPr id="8" name="Рисунок 7" descr="wiz980sf_1207585578.jpg"/>
          <p:cNvPicPr>
            <a:picLocks noChangeAspect="1"/>
          </p:cNvPicPr>
          <p:nvPr/>
        </p:nvPicPr>
        <p:blipFill>
          <a:blip r:embed="rId6" cstate="print"/>
          <a:stretch>
            <a:fillRect/>
          </a:stretch>
        </p:blipFill>
        <p:spPr>
          <a:xfrm>
            <a:off x="2643174" y="3286124"/>
            <a:ext cx="2643206" cy="3571876"/>
          </a:xfrm>
          <a:prstGeom prst="rect">
            <a:avLst/>
          </a:prstGeom>
          <a:effectLst>
            <a:softEdge rad="635000"/>
          </a:effectLst>
        </p:spPr>
      </p:pic>
    </p:spTree>
  </p:cSld>
  <p:clrMapOvr>
    <a:masterClrMapping/>
  </p:clrMapOvr>
  <p:transition spd="slow" advTm="6766">
    <p:strips dir="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2071702"/>
          </a:xfrm>
          <a:scene3d>
            <a:camera prst="perspectiveHeroicExtremeLeftFacing"/>
            <a:lightRig rig="threePt" dir="t"/>
          </a:scene3d>
        </p:spPr>
        <p:txBody>
          <a:bodyPr>
            <a:noAutofit/>
          </a:bodyPr>
          <a:lstStyle/>
          <a:p>
            <a:r>
              <a:rPr lang="ru-RU" sz="2400" i="1" dirty="0" smtClean="0"/>
              <a:t>Родина высоко оценила ратный и трудовой подвиг Тулы в годы Великой Отечественной войны, наградив ее в 1966 году орденом Ленина, а в 1976 году присвоив ей почетное звание «Город-герой» с вручением медали «Золотая Звезда»</a:t>
            </a:r>
            <a:endParaRPr lang="ru-RU" sz="2400" i="1" dirty="0"/>
          </a:p>
        </p:txBody>
      </p:sp>
      <p:pic>
        <p:nvPicPr>
          <p:cNvPr id="4" name="Рисунок 3" descr="PA180055.JPG"/>
          <p:cNvPicPr>
            <a:picLocks noChangeAspect="1"/>
          </p:cNvPicPr>
          <p:nvPr/>
        </p:nvPicPr>
        <p:blipFill>
          <a:blip r:embed="rId2" cstate="print"/>
          <a:stretch>
            <a:fillRect/>
          </a:stretch>
        </p:blipFill>
        <p:spPr>
          <a:xfrm>
            <a:off x="928662" y="2500306"/>
            <a:ext cx="5929354" cy="3429024"/>
          </a:xfrm>
          <a:prstGeom prst="rect">
            <a:avLst/>
          </a:prstGeom>
          <a:scene3d>
            <a:camera prst="perspectiveHeroicExtremeRightFacing"/>
            <a:lightRig rig="threePt" dir="t"/>
          </a:scene3d>
        </p:spPr>
      </p:pic>
    </p:spTree>
  </p:cSld>
  <p:clrMapOvr>
    <a:masterClrMapping/>
  </p:clrMapOvr>
  <p:transition spd="slow" advTm="9344">
    <p:strips dir="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35a7c3925efa.jpg"/>
          <p:cNvPicPr>
            <a:picLocks noChangeAspect="1"/>
          </p:cNvPicPr>
          <p:nvPr/>
        </p:nvPicPr>
        <p:blipFill>
          <a:blip r:embed="rId2" cstate="print"/>
          <a:stretch>
            <a:fillRect/>
          </a:stretch>
        </p:blipFill>
        <p:spPr>
          <a:xfrm>
            <a:off x="4500562" y="142852"/>
            <a:ext cx="4429156" cy="3214710"/>
          </a:xfrm>
          <a:prstGeom prst="rect">
            <a:avLst/>
          </a:prstGeom>
        </p:spPr>
      </p:pic>
      <p:pic>
        <p:nvPicPr>
          <p:cNvPr id="3" name="Рисунок 2" descr="22523034.jpg"/>
          <p:cNvPicPr>
            <a:picLocks noChangeAspect="1"/>
          </p:cNvPicPr>
          <p:nvPr/>
        </p:nvPicPr>
        <p:blipFill>
          <a:blip r:embed="rId3" cstate="print"/>
          <a:stretch>
            <a:fillRect/>
          </a:stretch>
        </p:blipFill>
        <p:spPr>
          <a:xfrm>
            <a:off x="4500562" y="3357562"/>
            <a:ext cx="4429156" cy="3357562"/>
          </a:xfrm>
          <a:prstGeom prst="rect">
            <a:avLst/>
          </a:prstGeom>
        </p:spPr>
      </p:pic>
      <p:pic>
        <p:nvPicPr>
          <p:cNvPr id="7" name="Рисунок 6" descr="DSC02703.JPG"/>
          <p:cNvPicPr>
            <a:picLocks noChangeAspect="1"/>
          </p:cNvPicPr>
          <p:nvPr/>
        </p:nvPicPr>
        <p:blipFill>
          <a:blip r:embed="rId4" cstate="print"/>
          <a:stretch>
            <a:fillRect/>
          </a:stretch>
        </p:blipFill>
        <p:spPr>
          <a:xfrm>
            <a:off x="71406" y="142852"/>
            <a:ext cx="4429156" cy="6572296"/>
          </a:xfrm>
          <a:prstGeom prst="rect">
            <a:avLst/>
          </a:prstGeom>
        </p:spPr>
      </p:pic>
    </p:spTree>
  </p:cSld>
  <p:clrMapOvr>
    <a:masterClrMapping/>
  </p:clrMapOvr>
  <p:transition spd="slow" advTm="8859">
    <p:strips dir="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57488" y="214291"/>
            <a:ext cx="6072230" cy="5572163"/>
          </a:xfrm>
          <a:effectLst>
            <a:softEdge rad="317500"/>
          </a:effectLst>
        </p:spPr>
        <p:style>
          <a:lnRef idx="0">
            <a:scrgbClr r="0" g="0" b="0"/>
          </a:lnRef>
          <a:fillRef idx="1003">
            <a:schemeClr val="lt1"/>
          </a:fillRef>
          <a:effectRef idx="0">
            <a:scrgbClr r="0" g="0" b="0"/>
          </a:effectRef>
          <a:fontRef idx="major"/>
        </p:style>
        <p:txBody>
          <a:bodyPr>
            <a:normAutofit/>
          </a:bodyPr>
          <a:lstStyle/>
          <a:p>
            <a:r>
              <a:rPr lang="ru-RU" sz="2400" dirty="0" smtClean="0"/>
              <a:t>Разве погибнуть ты нам завещала, Родина? </a:t>
            </a:r>
            <a:br>
              <a:rPr lang="ru-RU" sz="2400" dirty="0" smtClean="0"/>
            </a:br>
            <a:r>
              <a:rPr lang="ru-RU" sz="2400" dirty="0" smtClean="0"/>
              <a:t>Жизнь обещала, любовь обещала, Родина. </a:t>
            </a:r>
            <a:br>
              <a:rPr lang="ru-RU" sz="2400" dirty="0" smtClean="0"/>
            </a:br>
            <a:r>
              <a:rPr lang="ru-RU" sz="2400" dirty="0" smtClean="0"/>
              <a:t>Разве для смерти рождаются дети, Родина? </a:t>
            </a:r>
            <a:br>
              <a:rPr lang="ru-RU" sz="2400" dirty="0" smtClean="0"/>
            </a:br>
            <a:r>
              <a:rPr lang="ru-RU" sz="2400" dirty="0" smtClean="0"/>
              <a:t>Разве хотела ты нашей смерти, Родина? </a:t>
            </a:r>
            <a:br>
              <a:rPr lang="ru-RU" sz="2400" dirty="0" smtClean="0"/>
            </a:br>
            <a:r>
              <a:rPr lang="ru-RU" sz="2400" dirty="0" smtClean="0"/>
              <a:t>Пламя ударило в небо!— ты помнишь, Родина? </a:t>
            </a:r>
            <a:br>
              <a:rPr lang="ru-RU" sz="2400" dirty="0" smtClean="0"/>
            </a:br>
            <a:r>
              <a:rPr lang="ru-RU" sz="2400" dirty="0" smtClean="0"/>
              <a:t>Тихо сказала: «Вставайте на помощь...» Родина. </a:t>
            </a:r>
            <a:br>
              <a:rPr lang="ru-RU" sz="2400" dirty="0" smtClean="0"/>
            </a:br>
            <a:r>
              <a:rPr lang="ru-RU" sz="2400" dirty="0" smtClean="0"/>
              <a:t>Славы никто у тебя не выпрашивал, Родина. </a:t>
            </a:r>
            <a:br>
              <a:rPr lang="ru-RU" sz="2400" dirty="0" smtClean="0"/>
            </a:br>
            <a:r>
              <a:rPr lang="ru-RU" sz="2400" dirty="0" smtClean="0"/>
              <a:t>Просто был выбор у каждого: я или Родина. </a:t>
            </a:r>
            <a:br>
              <a:rPr lang="ru-RU" sz="2400" dirty="0" smtClean="0"/>
            </a:br>
            <a:r>
              <a:rPr lang="ru-RU" sz="2400" dirty="0" smtClean="0"/>
              <a:t>Самое лучшее и дорогое — Родина. </a:t>
            </a:r>
            <a:br>
              <a:rPr lang="ru-RU" sz="2400" dirty="0" smtClean="0"/>
            </a:br>
            <a:r>
              <a:rPr lang="ru-RU" sz="2400" dirty="0" smtClean="0"/>
              <a:t>Горе твое — это наше горе, Родина. </a:t>
            </a:r>
            <a:br>
              <a:rPr lang="ru-RU" sz="2400" dirty="0" smtClean="0"/>
            </a:br>
            <a:r>
              <a:rPr lang="ru-RU" sz="2400" dirty="0" smtClean="0"/>
              <a:t>Правда твоя — это наша правда, Родина. </a:t>
            </a:r>
            <a:br>
              <a:rPr lang="ru-RU" sz="2400" dirty="0" smtClean="0"/>
            </a:br>
            <a:r>
              <a:rPr lang="ru-RU" sz="2400" dirty="0" smtClean="0"/>
              <a:t>Слава твоя — это наша слава, Родина! </a:t>
            </a:r>
            <a:endParaRPr lang="ru-RU" sz="2400" dirty="0"/>
          </a:p>
        </p:txBody>
      </p:sp>
      <p:pic>
        <p:nvPicPr>
          <p:cNvPr id="4" name="Рисунок 3" descr="1241034256_pic_id22840.jpeg"/>
          <p:cNvPicPr>
            <a:picLocks noChangeAspect="1"/>
          </p:cNvPicPr>
          <p:nvPr/>
        </p:nvPicPr>
        <p:blipFill>
          <a:blip r:embed="rId2" cstate="print"/>
          <a:stretch>
            <a:fillRect/>
          </a:stretch>
        </p:blipFill>
        <p:spPr>
          <a:xfrm>
            <a:off x="0" y="2762243"/>
            <a:ext cx="3095630" cy="4095757"/>
          </a:xfrm>
          <a:prstGeom prst="rect">
            <a:avLst/>
          </a:prstGeom>
          <a:effectLst>
            <a:softEdge rad="635000"/>
          </a:effectLst>
        </p:spPr>
      </p:pic>
    </p:spTree>
  </p:cSld>
  <p:clrMapOvr>
    <a:masterClrMapping/>
  </p:clrMapOvr>
  <p:transition spd="slow" advTm="35344">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5214942" y="785794"/>
            <a:ext cx="3643338" cy="5500726"/>
          </a:xfrm>
        </p:spPr>
        <p:txBody>
          <a:bodyPr>
            <a:normAutofit fontScale="92500" lnSpcReduction="20000"/>
          </a:bodyPr>
          <a:lstStyle/>
          <a:p>
            <a:r>
              <a:rPr lang="ru-RU" sz="2800" i="1" dirty="0" smtClean="0"/>
              <a:t>«В червлёном поле горизонтально положенный на двух серебряных шпажных клинках, лежащих наподобие Андреевского креста, концами вниз, серебряный ружейный ствол; вверху же и внизу по одному молоту золотому. Все сие показывает примечания достойный и полезный оружейный завод, находящийся в сем городе»</a:t>
            </a:r>
            <a:endParaRPr lang="ru-RU" sz="2800" dirty="0"/>
          </a:p>
        </p:txBody>
      </p:sp>
      <p:pic>
        <p:nvPicPr>
          <p:cNvPr id="4" name="Рисунок 3" descr="gerb_tula_oblast.jpg"/>
          <p:cNvPicPr>
            <a:picLocks noChangeAspect="1"/>
          </p:cNvPicPr>
          <p:nvPr/>
        </p:nvPicPr>
        <p:blipFill>
          <a:blip r:embed="rId2" cstate="print"/>
          <a:stretch>
            <a:fillRect/>
          </a:stretch>
        </p:blipFill>
        <p:spPr>
          <a:xfrm>
            <a:off x="142844" y="214290"/>
            <a:ext cx="4848612" cy="6357982"/>
          </a:xfrm>
          <a:prstGeom prst="rect">
            <a:avLst/>
          </a:prstGeom>
        </p:spPr>
      </p:pic>
    </p:spTree>
  </p:cSld>
  <p:clrMapOvr>
    <a:masterClrMapping/>
  </p:clrMapOvr>
  <p:transition spd="slow" advTm="16375">
    <p:strips dir="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85720" y="357166"/>
            <a:ext cx="2857520" cy="6357982"/>
          </a:xfrm>
        </p:spPr>
        <p:txBody>
          <a:bodyPr>
            <a:normAutofit fontScale="40000" lnSpcReduction="20000"/>
          </a:bodyPr>
          <a:lstStyle/>
          <a:p>
            <a:endParaRPr lang="ru-RU" sz="2800" dirty="0" smtClean="0"/>
          </a:p>
          <a:p>
            <a:endParaRPr lang="ru-RU" sz="2800" dirty="0"/>
          </a:p>
          <a:p>
            <a:endParaRPr lang="ru-RU" sz="2800" dirty="0" smtClean="0"/>
          </a:p>
          <a:p>
            <a:r>
              <a:rPr lang="ru-RU" sz="4500" dirty="0" smtClean="0"/>
              <a:t>Враг рвался к Москве, но на его пути южным форпостом встал крупный административный и промышленный город Тула — центр Тульской области. К концу октября 1941 года танковые дивизии немцев, преодолевая упорное сопротивление наших войск, вышли к Туле. На их пути встали воины Советской армии, тульский рабочий полк из 1500 человек, полк НКВД, сформированный из работников тульской милиции. Было создано 79 истребительный батальонов, 31 партизанский отряд, 73 диверсионные группы, которые действовали в тылу врага.</a:t>
            </a:r>
            <a:endParaRPr lang="ru-RU" sz="4500" dirty="0"/>
          </a:p>
        </p:txBody>
      </p:sp>
      <p:pic>
        <p:nvPicPr>
          <p:cNvPr id="4" name="Рисунок 3" descr="Tula_Oct28_29_41.jpg"/>
          <p:cNvPicPr>
            <a:picLocks noChangeAspect="1"/>
          </p:cNvPicPr>
          <p:nvPr/>
        </p:nvPicPr>
        <p:blipFill>
          <a:blip r:embed="rId2" cstate="print"/>
          <a:stretch>
            <a:fillRect/>
          </a:stretch>
        </p:blipFill>
        <p:spPr>
          <a:xfrm>
            <a:off x="3500430" y="0"/>
            <a:ext cx="5406838" cy="6858000"/>
          </a:xfrm>
          <a:prstGeom prst="rect">
            <a:avLst/>
          </a:prstGeom>
        </p:spPr>
      </p:pic>
    </p:spTree>
  </p:cSld>
  <p:clrMapOvr>
    <a:masterClrMapping/>
  </p:clrMapOvr>
  <p:transition spd="slow" advTm="16578">
    <p:strips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zyh792te_1207587489.jpg"/>
          <p:cNvPicPr>
            <a:picLocks noGrp="1" noChangeAspect="1"/>
          </p:cNvPicPr>
          <p:nvPr>
            <p:ph sz="half" idx="2"/>
          </p:nvPr>
        </p:nvPicPr>
        <p:blipFill>
          <a:blip r:embed="rId2" cstate="print"/>
          <a:stretch>
            <a:fillRect/>
          </a:stretch>
        </p:blipFill>
        <p:spPr>
          <a:xfrm>
            <a:off x="500034" y="142852"/>
            <a:ext cx="8043890" cy="2286016"/>
          </a:xfrm>
        </p:spPr>
      </p:pic>
      <p:sp>
        <p:nvSpPr>
          <p:cNvPr id="5" name="Текст 4"/>
          <p:cNvSpPr>
            <a:spLocks noGrp="1"/>
          </p:cNvSpPr>
          <p:nvPr>
            <p:ph type="body" sz="quarter" idx="3"/>
          </p:nvPr>
        </p:nvSpPr>
        <p:spPr>
          <a:xfrm>
            <a:off x="642911" y="2428869"/>
            <a:ext cx="7786741" cy="500065"/>
          </a:xfrm>
        </p:spPr>
        <p:txBody>
          <a:bodyPr>
            <a:normAutofit fontScale="62500" lnSpcReduction="20000"/>
          </a:bodyPr>
          <a:lstStyle/>
          <a:p>
            <a:pPr algn="ctr"/>
            <a:r>
              <a:rPr lang="ru-RU" dirty="0"/>
              <a:t>Панорама героической обороны города Тулы у Толстовской заставы. Макет оборонительных укреплений возле водонапорной башни на южной окраине Тулы.</a:t>
            </a:r>
          </a:p>
        </p:txBody>
      </p:sp>
      <p:pic>
        <p:nvPicPr>
          <p:cNvPr id="9" name="Содержимое 8" descr="cal474il_1207585036.jpg"/>
          <p:cNvPicPr>
            <a:picLocks noGrp="1" noChangeAspect="1"/>
          </p:cNvPicPr>
          <p:nvPr>
            <p:ph sz="quarter" idx="4"/>
          </p:nvPr>
        </p:nvPicPr>
        <p:blipFill>
          <a:blip r:embed="rId3" cstate="print"/>
          <a:stretch>
            <a:fillRect/>
          </a:stretch>
        </p:blipFill>
        <p:spPr>
          <a:xfrm>
            <a:off x="71406" y="2928934"/>
            <a:ext cx="5572164" cy="3786214"/>
          </a:xfrm>
        </p:spPr>
      </p:pic>
      <p:sp>
        <p:nvSpPr>
          <p:cNvPr id="10" name="Заголовок 1"/>
          <p:cNvSpPr>
            <a:spLocks noGrp="1"/>
          </p:cNvSpPr>
          <p:nvPr>
            <p:ph type="title"/>
          </p:nvPr>
        </p:nvSpPr>
        <p:spPr>
          <a:xfrm>
            <a:off x="5857884" y="5715016"/>
            <a:ext cx="2828916" cy="857256"/>
          </a:xfrm>
        </p:spPr>
        <p:txBody>
          <a:bodyPr>
            <a:normAutofit/>
          </a:bodyPr>
          <a:lstStyle/>
          <a:p>
            <a:r>
              <a:rPr lang="ru-RU" sz="1500" b="1" dirty="0" smtClean="0"/>
              <a:t> Туляки на сооружении баррикад в Туле. 1941 г.</a:t>
            </a:r>
            <a:endParaRPr lang="ru-RU" sz="1500" dirty="0"/>
          </a:p>
        </p:txBody>
      </p:sp>
    </p:spTree>
  </p:cSld>
  <p:clrMapOvr>
    <a:masterClrMapping/>
  </p:clrMapOvr>
  <p:transition spd="slow" advTm="7329">
    <p:strips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85786" y="142852"/>
            <a:ext cx="7500990" cy="6286544"/>
          </a:xfrm>
        </p:spPr>
        <p:txBody>
          <a:bodyPr>
            <a:normAutofit fontScale="92500" lnSpcReduction="20000"/>
          </a:bodyPr>
          <a:lstStyle/>
          <a:p>
            <a:r>
              <a:rPr lang="ru-RU" dirty="0" smtClean="0"/>
              <a:t>На защиту города поднялось все население Тулы. В городе введено осадное положение. Началось строительство оборонительных сооружений. На них ежедневно работало от 2 до 4 тысяч человек, большинство из которых были женщины. За короткий срок было построено 2 полосы укреплений с глубокими противотанковыми рвами, баррикадами, препятствиями. К началу осады вокруг Тулы были созданы 3 оборонительных рубежа, а в черте города — 4 мощных оборонительных сектора, построено 7700 убежищ на 141 тысячу человек, преобразован 681 подвал для укрытия от немецких бомб и снарядов бойцов и населения.</a:t>
            </a:r>
            <a:endParaRPr lang="ru-RU" dirty="0"/>
          </a:p>
        </p:txBody>
      </p:sp>
    </p:spTree>
  </p:cSld>
  <p:clrMapOvr>
    <a:masterClrMapping/>
  </p:clrMapOvr>
  <p:transition spd="slow" advTm="17375">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285729"/>
            <a:ext cx="4429156" cy="928694"/>
          </a:xfrm>
        </p:spPr>
        <p:txBody>
          <a:bodyPr>
            <a:normAutofit/>
          </a:bodyPr>
          <a:lstStyle/>
          <a:p>
            <a:pPr algn="ctr"/>
            <a:r>
              <a:rPr lang="ru-RU" dirty="0"/>
              <a:t>Оборона Тулы. Улица Советская.</a:t>
            </a:r>
          </a:p>
        </p:txBody>
      </p:sp>
      <p:pic>
        <p:nvPicPr>
          <p:cNvPr id="7" name="Содержимое 6" descr="wyc640fi_1204487548.jpg"/>
          <p:cNvPicPr>
            <a:picLocks noGrp="1" noChangeAspect="1"/>
          </p:cNvPicPr>
          <p:nvPr>
            <p:ph sz="half" idx="2"/>
          </p:nvPr>
        </p:nvPicPr>
        <p:blipFill>
          <a:blip r:embed="rId2" cstate="print"/>
          <a:stretch>
            <a:fillRect/>
          </a:stretch>
        </p:blipFill>
        <p:spPr>
          <a:xfrm>
            <a:off x="71406" y="1571612"/>
            <a:ext cx="4643470" cy="5143536"/>
          </a:xfrm>
        </p:spPr>
      </p:pic>
      <p:sp>
        <p:nvSpPr>
          <p:cNvPr id="5" name="Текст 4"/>
          <p:cNvSpPr>
            <a:spLocks noGrp="1"/>
          </p:cNvSpPr>
          <p:nvPr>
            <p:ph type="body" sz="quarter" idx="3"/>
          </p:nvPr>
        </p:nvSpPr>
        <p:spPr>
          <a:xfrm>
            <a:off x="4857752" y="357166"/>
            <a:ext cx="3829048" cy="1428759"/>
          </a:xfrm>
        </p:spPr>
        <p:txBody>
          <a:bodyPr>
            <a:normAutofit/>
          </a:bodyPr>
          <a:lstStyle/>
          <a:p>
            <a:pPr algn="ctr"/>
            <a:r>
              <a:rPr lang="ru-RU" dirty="0"/>
              <a:t>Баррикады на улице Красноармейской в 1941 </a:t>
            </a:r>
            <a:r>
              <a:rPr lang="ru-RU" dirty="0" smtClean="0"/>
              <a:t>году.</a:t>
            </a:r>
            <a:endParaRPr lang="ru-RU" dirty="0"/>
          </a:p>
        </p:txBody>
      </p:sp>
      <p:pic>
        <p:nvPicPr>
          <p:cNvPr id="8" name="Содержимое 7" descr="hos960uu_1207087931.jpg"/>
          <p:cNvPicPr>
            <a:picLocks noGrp="1" noChangeAspect="1"/>
          </p:cNvPicPr>
          <p:nvPr>
            <p:ph sz="quarter" idx="4"/>
          </p:nvPr>
        </p:nvPicPr>
        <p:blipFill>
          <a:blip r:embed="rId3" cstate="print"/>
          <a:stretch>
            <a:fillRect/>
          </a:stretch>
        </p:blipFill>
        <p:spPr>
          <a:xfrm>
            <a:off x="4786313" y="2214554"/>
            <a:ext cx="4286250" cy="4500594"/>
          </a:xfrm>
        </p:spPr>
      </p:pic>
      <p:sp>
        <p:nvSpPr>
          <p:cNvPr id="11" name="Rectangle 2"/>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endParaRPr>
          </a:p>
        </p:txBody>
      </p:sp>
      <p:sp>
        <p:nvSpPr>
          <p:cNvPr id="12" name="Rectangle 2"/>
          <p:cNvSpPr>
            <a:spLocks noChangeArrowheads="1"/>
          </p:cNvSpPr>
          <p:nvPr/>
        </p:nvSpPr>
        <p:spPr bwMode="auto">
          <a:xfrm>
            <a:off x="152400" y="367501"/>
            <a:ext cx="85630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endParaRPr>
          </a:p>
        </p:txBody>
      </p:sp>
      <p:sp>
        <p:nvSpPr>
          <p:cNvPr id="13" name="Rectangle 2"/>
          <p:cNvSpPr>
            <a:spLocks noChangeArrowheads="1"/>
          </p:cNvSpPr>
          <p:nvPr/>
        </p:nvSpPr>
        <p:spPr bwMode="auto">
          <a:xfrm>
            <a:off x="152400" y="1963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fontAlgn="base">
              <a:spcBef>
                <a:spcPct val="0"/>
              </a:spcBef>
              <a:spcAft>
                <a:spcPct val="0"/>
              </a:spcAft>
            </a:pPr>
            <a:endParaRPr kumimoji="0" lang="ru-RU" sz="18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advTm="7156">
    <p:strips dir="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57158" y="142852"/>
            <a:ext cx="8501122" cy="2643206"/>
          </a:xfrm>
        </p:spPr>
        <p:txBody>
          <a:bodyPr>
            <a:normAutofit fontScale="55000" lnSpcReduction="20000"/>
          </a:bodyPr>
          <a:lstStyle/>
          <a:p>
            <a:r>
              <a:rPr lang="ru-RU" dirty="0" smtClean="0"/>
              <a:t>29 октября 1941 года немецко-фашистские войска предприняли попытку захватить город, но натолкнулись на сильную противотанковую оборону. Осада длилась полтора месяца. Тула не только героически сражалась, строила оборонительные сооружения, но и работала на заводах и предприятиях. Новейшее оборудование было вывезено с заводов в тыл, но туляки на изношенном оборудовании отремонтировали во время осады 89 танков, более 100 орудий, 529 пулеметов, около 200 автомашин, наладили производство минометов, гранат, мин и другого оружия, которое так было необходимо фронту.</a:t>
            </a:r>
            <a:br>
              <a:rPr lang="ru-RU" dirty="0" smtClean="0"/>
            </a:br>
            <a:r>
              <a:rPr lang="ru-RU" dirty="0" smtClean="0"/>
              <a:t>Туляки организовали противопожарную защиту города от немецких зажигательных бомб, открыли медицинские пункты и учреждения, где оказывали помощь раненым, лечили и возвращали в строй.</a:t>
            </a:r>
            <a:endParaRPr lang="ru-RU" dirty="0"/>
          </a:p>
        </p:txBody>
      </p:sp>
      <p:pic>
        <p:nvPicPr>
          <p:cNvPr id="4" name="Рисунок 3" descr="tyq799dy_1207585284.jpg"/>
          <p:cNvPicPr>
            <a:picLocks noChangeAspect="1"/>
          </p:cNvPicPr>
          <p:nvPr/>
        </p:nvPicPr>
        <p:blipFill>
          <a:blip r:embed="rId2" cstate="print"/>
          <a:stretch>
            <a:fillRect/>
          </a:stretch>
        </p:blipFill>
        <p:spPr>
          <a:xfrm>
            <a:off x="928662" y="2428844"/>
            <a:ext cx="7239024" cy="4429156"/>
          </a:xfrm>
          <a:prstGeom prst="rect">
            <a:avLst/>
          </a:prstGeom>
          <a:effectLst>
            <a:softEdge rad="127000"/>
          </a:effectLst>
        </p:spPr>
      </p:pic>
    </p:spTree>
  </p:cSld>
  <p:clrMapOvr>
    <a:masterClrMapping/>
  </p:clrMapOvr>
  <p:transition spd="slow" advTm="16609">
    <p:strips dir="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jul561mf_1207586077.jpg"/>
          <p:cNvPicPr>
            <a:picLocks noChangeAspect="1"/>
          </p:cNvPicPr>
          <p:nvPr/>
        </p:nvPicPr>
        <p:blipFill>
          <a:blip r:embed="rId2" cstate="print"/>
          <a:stretch>
            <a:fillRect/>
          </a:stretch>
        </p:blipFill>
        <p:spPr>
          <a:xfrm>
            <a:off x="0" y="1643050"/>
            <a:ext cx="3799910" cy="5072074"/>
          </a:xfrm>
          <a:prstGeom prst="rect">
            <a:avLst/>
          </a:prstGeom>
          <a:ln>
            <a:noFill/>
          </a:ln>
          <a:effectLst>
            <a:softEdge rad="112500"/>
          </a:effectLst>
        </p:spPr>
      </p:pic>
      <p:pic>
        <p:nvPicPr>
          <p:cNvPr id="5" name="Рисунок 4" descr="lov196dj_1204487878.jpg"/>
          <p:cNvPicPr>
            <a:picLocks noChangeAspect="1"/>
          </p:cNvPicPr>
          <p:nvPr/>
        </p:nvPicPr>
        <p:blipFill>
          <a:blip r:embed="rId3" cstate="print"/>
          <a:stretch>
            <a:fillRect/>
          </a:stretch>
        </p:blipFill>
        <p:spPr>
          <a:xfrm>
            <a:off x="3857588" y="0"/>
            <a:ext cx="5286412" cy="4191000"/>
          </a:xfrm>
          <a:prstGeom prst="rect">
            <a:avLst/>
          </a:prstGeom>
          <a:ln>
            <a:noFill/>
          </a:ln>
          <a:effectLst>
            <a:softEdge rad="112500"/>
          </a:effectLst>
        </p:spPr>
      </p:pic>
      <p:sp>
        <p:nvSpPr>
          <p:cNvPr id="8" name="Подзаголовок 5"/>
          <p:cNvSpPr>
            <a:spLocks noGrp="1"/>
          </p:cNvSpPr>
          <p:nvPr>
            <p:ph type="ctrTitle"/>
          </p:nvPr>
        </p:nvSpPr>
        <p:spPr>
          <a:xfrm>
            <a:off x="4786313" y="4286250"/>
            <a:ext cx="4214812" cy="857250"/>
          </a:xfrm>
        </p:spPr>
        <p:txBody>
          <a:bodyPr>
            <a:normAutofit/>
          </a:bodyPr>
          <a:lstStyle/>
          <a:p>
            <a:r>
              <a:rPr lang="ru-RU" sz="1400" b="1" dirty="0" smtClean="0"/>
              <a:t>Расчет зенитного орудия на защите города Тулы осенью 1941 года.</a:t>
            </a:r>
            <a:endParaRPr lang="ru-RU" sz="1400" dirty="0"/>
          </a:p>
        </p:txBody>
      </p:sp>
      <p:sp>
        <p:nvSpPr>
          <p:cNvPr id="1025" name="Rectangle 1"/>
          <p:cNvSpPr>
            <a:spLocks noChangeArrowheads="1"/>
          </p:cNvSpPr>
          <p:nvPr/>
        </p:nvSpPr>
        <p:spPr bwMode="auto">
          <a:xfrm>
            <a:off x="0" y="1038643"/>
            <a:ext cx="9144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ru-RU" sz="1400" b="1" dirty="0" smtClean="0"/>
              <a:t>Оружейники ремонтируют оружие в дни осады </a:t>
            </a:r>
          </a:p>
          <a:p>
            <a:pPr lvl="0" fontAlgn="base">
              <a:spcBef>
                <a:spcPct val="0"/>
              </a:spcBef>
              <a:spcAft>
                <a:spcPct val="0"/>
              </a:spcAft>
            </a:pPr>
            <a:r>
              <a:rPr lang="ru-RU" sz="1400" b="1" dirty="0" smtClean="0"/>
              <a:t>Тулы. 1941 год.</a:t>
            </a:r>
            <a:endParaRPr kumimoji="0" lang="ru-RU" sz="1400" b="0" i="0" u="none" strike="noStrike" cap="none" normalizeH="0" baseline="0" dirty="0" smtClean="0">
              <a:ln>
                <a:noFill/>
              </a:ln>
              <a:solidFill>
                <a:schemeClr val="tx1"/>
              </a:solidFill>
              <a:effectLst/>
              <a:latin typeface="Arial" pitchFamily="34" charset="0"/>
            </a:endParaRPr>
          </a:p>
        </p:txBody>
      </p:sp>
    </p:spTree>
  </p:cSld>
  <p:clrMapOvr>
    <a:masterClrMapping/>
  </p:clrMapOvr>
  <p:transition spd="slow" advTm="7235">
    <p:strips dir="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5143504" y="5572140"/>
            <a:ext cx="3314696" cy="857256"/>
          </a:xfrm>
        </p:spPr>
        <p:txBody>
          <a:bodyPr>
            <a:normAutofit fontScale="90000"/>
          </a:bodyPr>
          <a:lstStyle/>
          <a:p>
            <a:r>
              <a:rPr lang="ru-RU" sz="1600" b="1" dirty="0" smtClean="0"/>
              <a:t>Оборона Тулы (</a:t>
            </a:r>
            <a:r>
              <a:rPr lang="ru-RU" sz="1600" b="1" dirty="0" err="1" smtClean="0"/>
              <a:t>Рогожинский</a:t>
            </a:r>
            <a:r>
              <a:rPr lang="ru-RU" sz="1600" b="1" dirty="0" smtClean="0"/>
              <a:t> поселок). Солдаты тульского рабочего полка</a:t>
            </a:r>
            <a:br>
              <a:rPr lang="ru-RU" sz="1600" b="1" dirty="0" smtClean="0"/>
            </a:br>
            <a:endParaRPr lang="ru-RU" sz="1600" dirty="0"/>
          </a:p>
        </p:txBody>
      </p:sp>
      <p:sp>
        <p:nvSpPr>
          <p:cNvPr id="3" name="Подзаголовок 2"/>
          <p:cNvSpPr>
            <a:spLocks noGrp="1"/>
          </p:cNvSpPr>
          <p:nvPr>
            <p:ph type="subTitle" idx="1"/>
          </p:nvPr>
        </p:nvSpPr>
        <p:spPr>
          <a:xfrm>
            <a:off x="5214942" y="285728"/>
            <a:ext cx="3643338" cy="4714908"/>
          </a:xfrm>
        </p:spPr>
        <p:txBody>
          <a:bodyPr>
            <a:noAutofit/>
          </a:bodyPr>
          <a:lstStyle/>
          <a:p>
            <a:r>
              <a:rPr lang="ru-RU" sz="1800" dirty="0" smtClean="0"/>
              <a:t>Немцы под Тулой потеряли более 100 танков. Героическая защита Тулы сорвала планы Гитлера подойти к Москве с юга.</a:t>
            </a:r>
          </a:p>
          <a:p>
            <a:r>
              <a:rPr lang="ru-RU" sz="1800" dirty="0" smtClean="0"/>
              <a:t>Тульская оборонительная операция продолжалась с 29 октября 1941 по 5 декабря 1941.  Наиболее упорные бои за город развернулись 30 и 31 октября. В эти дни только в районе </a:t>
            </a:r>
            <a:r>
              <a:rPr lang="ru-RU" sz="1800" dirty="0" err="1" smtClean="0"/>
              <a:t>Рогожинского</a:t>
            </a:r>
            <a:r>
              <a:rPr lang="ru-RU" sz="1800" dirty="0" smtClean="0"/>
              <a:t> поселка города Тулы было уничтожено 75 танков противника.</a:t>
            </a:r>
          </a:p>
          <a:p>
            <a:r>
              <a:rPr lang="ru-RU" sz="1800" dirty="0" smtClean="0"/>
              <a:t>К январю 1942 года Тульская область была освобождена от врага.</a:t>
            </a:r>
            <a:endParaRPr lang="ru-RU" sz="1800" dirty="0"/>
          </a:p>
        </p:txBody>
      </p:sp>
      <p:pic>
        <p:nvPicPr>
          <p:cNvPr id="4" name="Рисунок 3" descr="20100128_tula.1kf255w1xcqsocc0kgks08wo0.ejcuplo1l0oo0sk8c40s8osc4.th.jpeg"/>
          <p:cNvPicPr>
            <a:picLocks noChangeAspect="1"/>
          </p:cNvPicPr>
          <p:nvPr/>
        </p:nvPicPr>
        <p:blipFill>
          <a:blip r:embed="rId2" cstate="print"/>
          <a:stretch>
            <a:fillRect/>
          </a:stretch>
        </p:blipFill>
        <p:spPr>
          <a:xfrm>
            <a:off x="214282" y="285728"/>
            <a:ext cx="4792044" cy="6072230"/>
          </a:xfrm>
          <a:prstGeom prst="rect">
            <a:avLst/>
          </a:prstGeom>
        </p:spPr>
      </p:pic>
    </p:spTree>
  </p:cSld>
  <p:clrMapOvr>
    <a:masterClrMapping/>
  </p:clrMapOvr>
  <p:transition spd="slow" advTm="16313">
    <p:strips dir="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258</Words>
  <Application>Microsoft Office PowerPoint</Application>
  <PresentationFormat>Экран (4:3)</PresentationFormat>
  <Paragraphs>42</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Тула  город - герой</vt:lpstr>
      <vt:lpstr>Слайд 2</vt:lpstr>
      <vt:lpstr>Слайд 3</vt:lpstr>
      <vt:lpstr> Туляки на сооружении баррикад в Туле. 1941 г.</vt:lpstr>
      <vt:lpstr>Слайд 5</vt:lpstr>
      <vt:lpstr>Слайд 6</vt:lpstr>
      <vt:lpstr>Слайд 7</vt:lpstr>
      <vt:lpstr>Расчет зенитного орудия на защите города Тулы осенью 1941 года.</vt:lpstr>
      <vt:lpstr>Оборона Тулы (Рогожинский поселок). Солдаты тульского рабочего полка </vt:lpstr>
      <vt:lpstr>Пленные немцы</vt:lpstr>
      <vt:lpstr>Победа досталась трудной ценой: каждый третий туляк, ушедший защищать Родину, не вернулся. Всего погибло 38,5 тысяч воинов — жителей Тулы.</vt:lpstr>
      <vt:lpstr>ничто не забыто, никто не забыт…</vt:lpstr>
      <vt:lpstr>Участники обороны г. Тулы из 156 полка НКВД: Збранкова Е.П., Старостин С.М., Зубков С.Ф., Николаева К.К., Севастьянов М., Талалаева Е.П., Потетюрин В.В., Телюкав А.Е.</vt:lpstr>
      <vt:lpstr>Разведчик тульского рабочего полка Саша Дубов.</vt:lpstr>
      <vt:lpstr>Вверху слева направо:  Хлопов Владимир Никитович, комсомолец, боец истребительного отряда Горшков А.П. - командир Тульского рабочего полка Сиязов М.А. - командир 258 стрелковой дивизии оборонявшей г. Тулу Внизу слева направо: Зубков С.Ф. - командир 156 полка НКВД, оборонявшего Тулу Агеев Г.А. - комиссар Тульского рабочего полка. Герой Советского Союза. </vt:lpstr>
      <vt:lpstr>Родина высоко оценила ратный и трудовой подвиг Тулы в годы Великой Отечественной войны, наградив ее в 1966 году орденом Ленина, а в 1976 году присвоив ей почетное звание «Город-герой» с вручением медали «Золотая Звезда»</vt:lpstr>
      <vt:lpstr>Слайд 17</vt:lpstr>
      <vt:lpstr>Разве погибнуть ты нам завещала, Родина?  Жизнь обещала, любовь обещала, Родина.  Разве для смерти рождаются дети, Родина?  Разве хотела ты нашей смерти, Родина?  Пламя ударило в небо!— ты помнишь, Родина?  Тихо сказала: «Вставайте на помощь...» Родина.  Славы никто у тебя не выпрашивал, Родина.  Просто был выбор у каждого: я или Родина.  Самое лучшее и дорогое — Родина.  Горе твое — это наше горе, Родина.  Правда твоя — это наша правда, Родина.  Слава твоя — это наша слава, Родина!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Тула  город - герой</dc:title>
  <dc:creator>WWW</dc:creator>
  <cp:lastModifiedBy>WWW</cp:lastModifiedBy>
  <cp:revision>27</cp:revision>
  <dcterms:created xsi:type="dcterms:W3CDTF">2010-05-05T14:12:59Z</dcterms:created>
  <dcterms:modified xsi:type="dcterms:W3CDTF">2010-05-05T18:24:18Z</dcterms:modified>
</cp:coreProperties>
</file>