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4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61D78C9-745A-4A9B-AD82-810B46EA0D97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E4302-78E5-410C-B8CC-3C9A7ACD911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78C9-745A-4A9B-AD82-810B46EA0D97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4302-78E5-410C-B8CC-3C9A7ACD91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61D78C9-745A-4A9B-AD82-810B46EA0D97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48E4302-78E5-410C-B8CC-3C9A7ACD911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78C9-745A-4A9B-AD82-810B46EA0D97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E4302-78E5-410C-B8CC-3C9A7ACD911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78C9-745A-4A9B-AD82-810B46EA0D97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48E4302-78E5-410C-B8CC-3C9A7ACD911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61D78C9-745A-4A9B-AD82-810B46EA0D97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E4302-78E5-410C-B8CC-3C9A7ACD911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61D78C9-745A-4A9B-AD82-810B46EA0D97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E4302-78E5-410C-B8CC-3C9A7ACD911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78C9-745A-4A9B-AD82-810B46EA0D97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E4302-78E5-410C-B8CC-3C9A7ACD91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78C9-745A-4A9B-AD82-810B46EA0D97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E4302-78E5-410C-B8CC-3C9A7ACD91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78C9-745A-4A9B-AD82-810B46EA0D97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E4302-78E5-410C-B8CC-3C9A7ACD91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61D78C9-745A-4A9B-AD82-810B46EA0D97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48E4302-78E5-410C-B8CC-3C9A7ACD911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61D78C9-745A-4A9B-AD82-810B46EA0D97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E4302-78E5-410C-B8CC-3C9A7ACD91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95936" y="5486400"/>
            <a:ext cx="4919464" cy="6858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Презентация учителя истории и обществознания первой квалификационной категории МБОУ СОШ № 3 Травкиной Елены Дмитриевн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Знаменитые сотрудники Кунсткамеры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3556" name="Picture 4" descr="http://metrkv.ru/marina/kuns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815" b="481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Цель работы – 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рассказать об авторах-составителях коллекции </a:t>
            </a:r>
            <a:r>
              <a:rPr lang="ru-RU" dirty="0" smtClean="0"/>
              <a:t>Музей антропологии и этнографии имени Петра Великого Российской академии </a:t>
            </a:r>
            <a:r>
              <a:rPr lang="ru-RU" dirty="0" smtClean="0"/>
              <a:t>наук.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26626" name="Picture 2" descr="http://historydoc.edu.ru/attach.asp?a_no=15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12976"/>
            <a:ext cx="5132462" cy="3300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355976" y="1988839"/>
            <a:ext cx="4375125" cy="4172727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      Музей </a:t>
            </a:r>
            <a:r>
              <a:rPr lang="ru-RU" dirty="0" smtClean="0"/>
              <a:t>антропологии и этнографии </a:t>
            </a:r>
            <a:r>
              <a:rPr lang="ru-RU" dirty="0" smtClean="0"/>
              <a:t>Российской </a:t>
            </a:r>
            <a:r>
              <a:rPr lang="ru-RU" dirty="0" smtClean="0"/>
              <a:t>Академии наук (Кунсткамера) носит имя Петра Великого: этот первый общедоступный русский музей был его детищем. Память о нем запечатлена не только в стенах музея, возводимых при жизни Петра, но и в экспонатах, собранных им, и в личных вещах царя. Это - особая, овеществленная история. </a:t>
            </a:r>
            <a:endParaRPr lang="ru-RU" dirty="0"/>
          </a:p>
        </p:txBody>
      </p:sp>
      <p:pic>
        <p:nvPicPr>
          <p:cNvPr id="27650" name="Picture 2" descr="http://img-fotki.yandex.ru/get/3108/varjag-2007.30/0_286ae_6e4a83bb_XL.jpg"/>
          <p:cNvPicPr>
            <a:picLocks noChangeAspect="1" noChangeArrowheads="1"/>
          </p:cNvPicPr>
          <p:nvPr/>
        </p:nvPicPr>
        <p:blipFill>
          <a:blip r:embed="rId2" cstate="print"/>
          <a:srcRect r="-251" b="8890"/>
          <a:stretch>
            <a:fillRect/>
          </a:stretch>
        </p:blipFill>
        <p:spPr bwMode="auto">
          <a:xfrm>
            <a:off x="755576" y="1700808"/>
            <a:ext cx="3614767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Михаил Васильевич </a:t>
            </a:r>
            <a:r>
              <a:rPr lang="ru-RU" sz="3600" b="1" dirty="0" smtClean="0"/>
              <a:t>Ломоносов </a:t>
            </a:r>
            <a:br>
              <a:rPr lang="ru-RU" sz="3600" b="1" dirty="0" smtClean="0"/>
            </a:br>
            <a:r>
              <a:rPr lang="ru-RU" sz="3600" b="1" dirty="0" smtClean="0"/>
              <a:t>(1711 – 1765 г.)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339752" y="1589567"/>
            <a:ext cx="6391349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         Составил </a:t>
            </a:r>
            <a:r>
              <a:rPr lang="ru-RU" sz="2000" dirty="0" smtClean="0"/>
              <a:t> «Каталога камней и окаменелостей» Кунсткамеры, </a:t>
            </a:r>
            <a:r>
              <a:rPr lang="ru-RU" sz="2000" dirty="0" smtClean="0"/>
              <a:t>вслед </a:t>
            </a:r>
            <a:r>
              <a:rPr lang="ru-RU" sz="2000" dirty="0" smtClean="0"/>
              <a:t>за этим Ломоносов приступил к работе в Физическом кабинете под руководством академика Г. </a:t>
            </a:r>
            <a:r>
              <a:rPr lang="ru-RU" sz="2000" dirty="0" err="1" smtClean="0"/>
              <a:t>Крафта</a:t>
            </a:r>
            <a:r>
              <a:rPr lang="ru-RU" sz="2000" dirty="0" smtClean="0"/>
              <a:t>, где провел немало времени в камере-обскуре, ставя эксперименты по дифракции света.</a:t>
            </a:r>
            <a:endParaRPr lang="ru-RU" sz="2000" dirty="0"/>
          </a:p>
        </p:txBody>
      </p:sp>
      <p:pic>
        <p:nvPicPr>
          <p:cNvPr id="30722" name="Picture 2" descr="http://www.kunstkamera.ru/images/floor/3_XIV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2160240" cy="2160240"/>
          </a:xfrm>
          <a:prstGeom prst="rect">
            <a:avLst/>
          </a:prstGeom>
          <a:noFill/>
        </p:spPr>
      </p:pic>
      <p:pic>
        <p:nvPicPr>
          <p:cNvPr id="30724" name="Picture 4" descr="http://www.kunstkamera.ru/images/floor/3_XIV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25144"/>
            <a:ext cx="1428750" cy="1428750"/>
          </a:xfrm>
          <a:prstGeom prst="rect">
            <a:avLst/>
          </a:prstGeom>
          <a:noFill/>
        </p:spPr>
      </p:pic>
      <p:pic>
        <p:nvPicPr>
          <p:cNvPr id="30726" name="Picture 6" descr="http://www.kunstkamera.ru/images/floor/3_XIV_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725144"/>
            <a:ext cx="1428750" cy="1428750"/>
          </a:xfrm>
          <a:prstGeom prst="rect">
            <a:avLst/>
          </a:prstGeom>
          <a:noFill/>
        </p:spPr>
      </p:pic>
      <p:pic>
        <p:nvPicPr>
          <p:cNvPr id="30728" name="Picture 8" descr="http://www.kunstkamera.ru/images/floor/3_XIV_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725144"/>
            <a:ext cx="1428750" cy="1428750"/>
          </a:xfrm>
          <a:prstGeom prst="rect">
            <a:avLst/>
          </a:prstGeom>
          <a:noFill/>
        </p:spPr>
      </p:pic>
      <p:pic>
        <p:nvPicPr>
          <p:cNvPr id="30730" name="Picture 10" descr="http://upload.wikimedia.org/wikipedia/commons/thumb/b/bb/Lomonosov_Academicus_1745.jpg/250px-Lomonosov_Academicus_17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933056"/>
            <a:ext cx="2381250" cy="222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Лев Яковлевич </a:t>
            </a:r>
            <a:r>
              <a:rPr lang="ru-RU" sz="3600" b="1" dirty="0" smtClean="0"/>
              <a:t>Штернберг </a:t>
            </a:r>
            <a:br>
              <a:rPr lang="ru-RU" sz="3600" b="1" dirty="0" smtClean="0"/>
            </a:br>
            <a:r>
              <a:rPr lang="ru-RU" sz="3600" b="1" dirty="0" smtClean="0"/>
              <a:t>(1861 – 1927 гг.)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2450232" cy="320758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411760" y="1589566"/>
            <a:ext cx="6552728" cy="486376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/>
              <a:t>        Подробно </a:t>
            </a:r>
            <a:r>
              <a:rPr lang="ru-RU" sz="2000" dirty="0" smtClean="0"/>
              <a:t>исследовал общественный строй, религиозные воззрения и обычное правонивхов (гиляков), сахалинских и амурских, айнов и различных тунгусо-манчжурских племен. </a:t>
            </a: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           Л</a:t>
            </a:r>
            <a:r>
              <a:rPr lang="ru-RU" sz="2000" dirty="0" smtClean="0"/>
              <a:t>. Я. Штернбергу удалось открыть и подробно описать классификаторскую систему родства и реально еще бытующие пережитки группового брака у гиляков, а также у орочей</a:t>
            </a:r>
            <a:r>
              <a:rPr lang="ru-RU" sz="2000" dirty="0" smtClean="0"/>
              <a:t>.</a:t>
            </a:r>
          </a:p>
        </p:txBody>
      </p:sp>
      <p:pic>
        <p:nvPicPr>
          <p:cNvPr id="28674" name="Picture 2" descr="Штернбер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2448272" cy="3368823"/>
          </a:xfrm>
          <a:prstGeom prst="rect">
            <a:avLst/>
          </a:prstGeom>
          <a:noFill/>
        </p:spPr>
      </p:pic>
      <p:pic>
        <p:nvPicPr>
          <p:cNvPr id="28678" name="Picture 6" descr="http://vpiter.com/_excursions/share/images/b/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437112"/>
            <a:ext cx="2832249" cy="2124187"/>
          </a:xfrm>
          <a:prstGeom prst="rect">
            <a:avLst/>
          </a:prstGeom>
          <a:noFill/>
        </p:spPr>
      </p:pic>
      <p:pic>
        <p:nvPicPr>
          <p:cNvPr id="28682" name="Picture 10" descr="http://wowanwowanych.files.wordpress.com/2012/01/image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437112"/>
            <a:ext cx="2970128" cy="216324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9512" y="5877272"/>
            <a:ext cx="2448272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Отдел этнографии Сибири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Людмила Александровна </a:t>
            </a:r>
            <a:r>
              <a:rPr lang="ru-RU" sz="3600" b="1" dirty="0" err="1" smtClean="0"/>
              <a:t>Мерварт</a:t>
            </a:r>
            <a:r>
              <a:rPr lang="ru-RU" sz="3600" b="1" dirty="0" smtClean="0"/>
              <a:t> (1888 – 1965 гг.)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1514128" cy="24154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483768" y="1589567"/>
            <a:ext cx="6247333" cy="457200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Основоположница </a:t>
            </a:r>
            <a:r>
              <a:rPr lang="ru-RU" dirty="0" smtClean="0"/>
              <a:t>преподавания и изучения индонезийского языка в </a:t>
            </a:r>
            <a:r>
              <a:rPr lang="ru-RU" dirty="0" smtClean="0"/>
              <a:t>России, создатель коллекции </a:t>
            </a:r>
            <a:r>
              <a:rPr lang="ru-RU" dirty="0" smtClean="0"/>
              <a:t>Музей антропологии и </a:t>
            </a:r>
            <a:r>
              <a:rPr lang="ru-RU" dirty="0" smtClean="0"/>
              <a:t>этнографии.</a:t>
            </a:r>
            <a:endParaRPr lang="ru-RU" dirty="0"/>
          </a:p>
        </p:txBody>
      </p:sp>
      <p:pic>
        <p:nvPicPr>
          <p:cNvPr id="32770" name="Picture 2" descr="MervartLudmi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1905000" cy="2609851"/>
          </a:xfrm>
          <a:prstGeom prst="rect">
            <a:avLst/>
          </a:prstGeom>
          <a:noFill/>
        </p:spPr>
      </p:pic>
      <p:pic>
        <p:nvPicPr>
          <p:cNvPr id="32772" name="Picture 4" descr="Кунсткамера фото. Залы: «Индия и Индонезия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772464"/>
            <a:ext cx="2491036" cy="1658318"/>
          </a:xfrm>
          <a:prstGeom prst="rect">
            <a:avLst/>
          </a:prstGeom>
          <a:noFill/>
        </p:spPr>
      </p:pic>
      <p:pic>
        <p:nvPicPr>
          <p:cNvPr id="32776" name="Picture 8" descr="Кунсткамера фото. Залы: «Индия и Индонезия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46129"/>
            <a:ext cx="2376264" cy="1683753"/>
          </a:xfrm>
          <a:prstGeom prst="rect">
            <a:avLst/>
          </a:prstGeom>
          <a:noFill/>
        </p:spPr>
      </p:pic>
      <p:pic>
        <p:nvPicPr>
          <p:cNvPr id="32778" name="Picture 10" descr="Кунсткамера фото. Залы: «Индия и Индонезия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5" y="4745858"/>
            <a:ext cx="2448272" cy="171728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15816" y="4221088"/>
            <a:ext cx="3888432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Этнография Индии и Индонезии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Лев Николаевич Гумилёв</a:t>
            </a:r>
            <a:r>
              <a:rPr lang="ru-RU" sz="3600" dirty="0" smtClean="0"/>
              <a:t> 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(1912 – 1992 гг.)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589567"/>
            <a:ext cx="2160240" cy="241549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483768" y="1589567"/>
            <a:ext cx="6247333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       Предложил </a:t>
            </a:r>
            <a:r>
              <a:rPr lang="ru-RU" sz="2000" dirty="0" smtClean="0"/>
              <a:t>комплекс оригинальных методов изучения этногенеза, заключающихся в параллельном изучении исторических сведений о климате, геологии и географии вмещающего ландшафта и археологических и культурных источников. Основу его исследования составила оригинальная пассионарная теория этногенеза, с помощью которой он пытался объяснить закономерности исторического процесса</a:t>
            </a:r>
            <a:endParaRPr lang="ru-RU" sz="2000" dirty="0"/>
          </a:p>
        </p:txBody>
      </p:sp>
      <p:pic>
        <p:nvPicPr>
          <p:cNvPr id="29698" name="Picture 2" descr="http://www.enu.kz/images/novosti-enu/gumilyov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2293666" cy="2736304"/>
          </a:xfrm>
          <a:prstGeom prst="rect">
            <a:avLst/>
          </a:prstGeom>
          <a:noFill/>
        </p:spPr>
      </p:pic>
      <p:pic>
        <p:nvPicPr>
          <p:cNvPr id="29700" name="Picture 4" descr="http://im1-tub-ru.yandex.net/i?id=11908028-6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941168"/>
            <a:ext cx="933450" cy="1428750"/>
          </a:xfrm>
          <a:prstGeom prst="rect">
            <a:avLst/>
          </a:prstGeom>
          <a:noFill/>
        </p:spPr>
      </p:pic>
      <p:pic>
        <p:nvPicPr>
          <p:cNvPr id="29702" name="Picture 6" descr="http://im5-tub-ru.yandex.net/i?id=297587408-0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941168"/>
            <a:ext cx="1190625" cy="1428750"/>
          </a:xfrm>
          <a:prstGeom prst="rect">
            <a:avLst/>
          </a:prstGeom>
          <a:noFill/>
        </p:spPr>
      </p:pic>
      <p:pic>
        <p:nvPicPr>
          <p:cNvPr id="29708" name="Picture 12" descr="http://im1-tub-ru.yandex.net/i?id=812906837-50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941168"/>
            <a:ext cx="981075" cy="1428750"/>
          </a:xfrm>
          <a:prstGeom prst="rect">
            <a:avLst/>
          </a:prstGeom>
          <a:noFill/>
        </p:spPr>
      </p:pic>
      <p:pic>
        <p:nvPicPr>
          <p:cNvPr id="29710" name="Picture 14" descr="http://im2-tub-ru.yandex.net/i?id=256120027-13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941168"/>
            <a:ext cx="952500" cy="1428750"/>
          </a:xfrm>
          <a:prstGeom prst="rect">
            <a:avLst/>
          </a:prstGeom>
          <a:noFill/>
        </p:spPr>
      </p:pic>
      <p:pic>
        <p:nvPicPr>
          <p:cNvPr id="29712" name="Picture 16" descr="http://im0-tub-ru.yandex.net/i?id=115659877-55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4941168"/>
            <a:ext cx="952500" cy="1428750"/>
          </a:xfrm>
          <a:prstGeom prst="rect">
            <a:avLst/>
          </a:prstGeom>
          <a:noFill/>
        </p:spPr>
      </p:pic>
      <p:pic>
        <p:nvPicPr>
          <p:cNvPr id="29714" name="Picture 18" descr="http://im4-tub-ru.yandex.net/i?id=265841161-69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4941168"/>
            <a:ext cx="904875" cy="1428750"/>
          </a:xfrm>
          <a:prstGeom prst="rect">
            <a:avLst/>
          </a:prstGeom>
          <a:noFill/>
        </p:spPr>
      </p:pic>
      <p:pic>
        <p:nvPicPr>
          <p:cNvPr id="29716" name="Picture 20" descr="http://im1-tub-ru.yandex.net/i?id=734955147-53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4869160"/>
            <a:ext cx="8763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Юрий Евгеньевич Берёзкин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(1945 г.)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2016224" cy="244827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411760" y="1589567"/>
            <a:ext cx="6319341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 </a:t>
            </a:r>
            <a:r>
              <a:rPr lang="ru-RU" sz="2000" dirty="0" smtClean="0"/>
              <a:t> Историк</a:t>
            </a:r>
            <a:r>
              <a:rPr lang="ru-RU" sz="2000" dirty="0" smtClean="0"/>
              <a:t>, археолог, этнограф, специалист по сравнительной мифологии, истории и археологии древнейшей Западной и Центральной Азии, а также истории и этнографии индейцев (в особенности Южной Америки); доктор исторических </a:t>
            </a:r>
            <a:r>
              <a:rPr lang="ru-RU" sz="2000" dirty="0" smtClean="0"/>
              <a:t>наук, </a:t>
            </a:r>
            <a:r>
              <a:rPr lang="ru-RU" sz="2000" dirty="0" smtClean="0"/>
              <a:t>заведует отделом Америки.</a:t>
            </a:r>
            <a:endParaRPr lang="ru-RU" sz="2000" dirty="0"/>
          </a:p>
        </p:txBody>
      </p:sp>
      <p:pic>
        <p:nvPicPr>
          <p:cNvPr id="33796" name="Picture 4" descr="http://publ.lib.ru/ARCHIVES/B/BEREZKIN_Yuriy_Evgen'evich/.Online/Berezkin_Yu.E.-P001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1782198" cy="2376264"/>
          </a:xfrm>
          <a:prstGeom prst="rect">
            <a:avLst/>
          </a:prstGeom>
          <a:noFill/>
        </p:spPr>
      </p:pic>
      <p:pic>
        <p:nvPicPr>
          <p:cNvPr id="33798" name="Picture 6" descr="кунсткамера экспона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941168"/>
            <a:ext cx="2111557" cy="1583668"/>
          </a:xfrm>
          <a:prstGeom prst="rect">
            <a:avLst/>
          </a:prstGeom>
          <a:noFill/>
        </p:spPr>
      </p:pic>
      <p:pic>
        <p:nvPicPr>
          <p:cNvPr id="33800" name="Picture 8" descr="кунсткамера экспонат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941168"/>
            <a:ext cx="2135560" cy="1601670"/>
          </a:xfrm>
          <a:prstGeom prst="rect">
            <a:avLst/>
          </a:prstGeom>
          <a:noFill/>
        </p:spPr>
      </p:pic>
      <p:pic>
        <p:nvPicPr>
          <p:cNvPr id="33802" name="Picture 10" descr="кунсткамера экспонат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869160"/>
            <a:ext cx="2195736" cy="164680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131840" y="4221088"/>
            <a:ext cx="3960440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Этнография народов Америки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 smtClean="0"/>
              <a:t>Резван</a:t>
            </a:r>
            <a:r>
              <a:rPr lang="ru-RU" sz="3600" b="1" dirty="0" smtClean="0"/>
              <a:t> Ефим </a:t>
            </a:r>
            <a:r>
              <a:rPr lang="ru-RU" sz="3600" b="1" dirty="0" smtClean="0"/>
              <a:t>Анатольевич (1957 г.)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411760" y="1628800"/>
            <a:ext cx="6264696" cy="45720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   Заместитель </a:t>
            </a:r>
            <a:r>
              <a:rPr lang="ru-RU" dirty="0" smtClean="0"/>
              <a:t>директора Музея антропологии и этнографии им. Петра Великого (Кунсткамеры) </a:t>
            </a:r>
            <a:r>
              <a:rPr lang="ru-RU" dirty="0" smtClean="0"/>
              <a:t>РАН, занимается  изучением </a:t>
            </a:r>
            <a:r>
              <a:rPr lang="ru-RU" dirty="0" smtClean="0"/>
              <a:t>архивных и рукописных собраний Санкт-Петербурга. Результатом изучения архивных коллекций стала серия монографий, посвящённых русско-арабским отношениям. Итогом многолетних исследований, связанных </a:t>
            </a:r>
            <a:r>
              <a:rPr lang="ru-RU" dirty="0" smtClean="0"/>
              <a:t>с Кораном, стали публикации </a:t>
            </a:r>
            <a:r>
              <a:rPr lang="ru-RU" dirty="0" smtClean="0"/>
              <a:t>и переводов Священной книги </a:t>
            </a:r>
            <a:r>
              <a:rPr lang="ru-RU" dirty="0" smtClean="0"/>
              <a:t>ислама.</a:t>
            </a:r>
            <a:endParaRPr lang="ru-RU" dirty="0"/>
          </a:p>
        </p:txBody>
      </p:sp>
      <p:pic>
        <p:nvPicPr>
          <p:cNvPr id="31746" name="Picture 2" descr="EARezv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1905000" cy="2257426"/>
          </a:xfrm>
          <a:prstGeom prst="rect">
            <a:avLst/>
          </a:prstGeom>
          <a:noFill/>
        </p:spPr>
      </p:pic>
      <p:pic>
        <p:nvPicPr>
          <p:cNvPr id="31748" name="Picture 4" descr="http://im3-tub-ru.yandex.net/i?id=155804599-3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97152"/>
            <a:ext cx="971550" cy="1428750"/>
          </a:xfrm>
          <a:prstGeom prst="rect">
            <a:avLst/>
          </a:prstGeom>
          <a:noFill/>
        </p:spPr>
      </p:pic>
      <p:pic>
        <p:nvPicPr>
          <p:cNvPr id="31750" name="Picture 6" descr="http://im3-tub-ru.yandex.net/i?id=454649267-0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797152"/>
            <a:ext cx="9906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153</TotalTime>
  <Words>162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Обычная</vt:lpstr>
      <vt:lpstr>Знаменитые сотрудники Кунсткамеры</vt:lpstr>
      <vt:lpstr>Цель работы – </vt:lpstr>
      <vt:lpstr>Слайд 3</vt:lpstr>
      <vt:lpstr>Михаил Васильевич Ломоносов  (1711 – 1765 г.)</vt:lpstr>
      <vt:lpstr>Лев Яковлевич Штернберг  (1861 – 1927 гг.)</vt:lpstr>
      <vt:lpstr>Людмила Александровна Мерварт (1888 – 1965 гг.)</vt:lpstr>
      <vt:lpstr>Лев Николаевич Гумилёв  (1912 – 1992 гг.)</vt:lpstr>
      <vt:lpstr>Юрий Евгеньевич Берёзкин  (1945 г.)</vt:lpstr>
      <vt:lpstr>Резван Ефим Анатольевич (1957 г.)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Знаменитые сотрудники Кунсткамеры</dc:title>
  <dc:creator>Дмитрий</dc:creator>
  <cp:lastModifiedBy>Дмитрий</cp:lastModifiedBy>
  <cp:revision>16</cp:revision>
  <dcterms:created xsi:type="dcterms:W3CDTF">2014-04-29T20:18:20Z</dcterms:created>
  <dcterms:modified xsi:type="dcterms:W3CDTF">2014-04-29T22:51:26Z</dcterms:modified>
</cp:coreProperties>
</file>