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7" r:id="rId3"/>
    <p:sldId id="258" r:id="rId4"/>
    <p:sldId id="259" r:id="rId5"/>
    <p:sldId id="261" r:id="rId6"/>
    <p:sldId id="260" r:id="rId7"/>
    <p:sldId id="262" r:id="rId8"/>
    <p:sldId id="270" r:id="rId9"/>
    <p:sldId id="263" r:id="rId10"/>
    <p:sldId id="264" r:id="rId11"/>
    <p:sldId id="265" r:id="rId12"/>
    <p:sldId id="271" r:id="rId13"/>
    <p:sldId id="273" r:id="rId14"/>
    <p:sldId id="272" r:id="rId15"/>
    <p:sldId id="274" r:id="rId16"/>
    <p:sldId id="275" r:id="rId17"/>
    <p:sldId id="276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  <a:srgbClr val="FF6600"/>
    <a:srgbClr val="9900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A095-14BB-42CF-BF46-1D3D9C275E95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A0DFA-ED39-48AC-AAE9-76501A7E4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306B-6571-4377-A861-9EA9DFB218F6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5EF1-3BD2-436E-9494-F94075798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52DF5-C495-4DC5-B90E-BE0DE19620C2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6541-778A-4E04-A820-F86302D73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6041A-70D5-45E7-B000-6B7372CCA04F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9A326-84E5-4613-A3B2-ABF3748EB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E382-E620-4109-83E2-B01C4982BE11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2176-73F8-4C8F-8553-6B9E29575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5426-0FC6-4336-81AD-61ECC75A1A94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9BEC-9445-4F83-A4AB-BFE0D1A45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3018-6E04-46C2-8180-FC0951D45586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01B72-1517-4ECE-A5F0-E946B17A3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9FFFD-8001-4B18-957F-9C98C33491EF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19E5-C3EC-4E90-AAE4-45E05F3D6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B5E2C-41F8-4CC6-A540-98FFB8F726FE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A3C2-B3E1-4A53-9F48-EC14141E3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3B5F-EA58-4972-989F-7B401B81F04D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BF49-127D-4979-B132-B3948E248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E0529-4FAA-4823-94FD-D53F0493B5C6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56C63-A357-4066-AD07-E58B3DD3D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53F5-B01E-49DF-904D-30B4BAE56A34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C6D31-B4AC-4CA0-B586-9BC2FA27A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762C6-A38A-4E67-ABC5-09F2FA07A3C0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C7BBA-DA45-4E2E-BBBD-8721E6974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D7F7-0077-4FBB-8F28-764F45E7FF3C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CFB78-2D5D-417E-9F46-F9761A611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5F37B-96FA-4642-A445-AC663F306610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C0D81-F08F-4A1B-9BFE-0ACAEF9E6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FA1B-29BC-4A8F-9C0E-4D2133CAB263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5E21-398C-4794-A0F7-3DFE9C9F9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D9D3B-ADE0-4C13-BA67-C3DF373EC72F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AD8B3-E01D-47E1-BAB8-CF132129B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BBDE-84F6-4566-A2A3-E46FE5C91829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0E41-5601-4B79-AC51-482A9A988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328E6-F380-4B25-BAD2-9E77DAFF9623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A3FD1-5BD6-4961-AD91-16DFB6B7A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92BB-6678-4429-88F5-AB642206BA1D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FCEC-1CE6-4A57-9DB7-4B5BB1444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06BB1-7625-4AE9-A5F3-F57025CFF38B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A3F8-0CF2-4DD3-A5B8-B15D21B1C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2A8D-E645-4825-A984-3BFB53096F07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7516-DD5A-48CD-9E40-1AFB04B60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4D89B2-427B-4425-BE61-C8F3A34AF56E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6845BD-69E9-425D-BF36-9B69D930F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E31C2E4D-B73A-4E8E-BE2C-EDF14AA283A6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AD94C31-E456-478B-B99E-27F9FC432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WordArt 5"/>
          <p:cNvSpPr>
            <a:spLocks noChangeArrowheads="1" noChangeShapeType="1" noTextEdit="1"/>
          </p:cNvSpPr>
          <p:nvPr/>
        </p:nvSpPr>
        <p:spPr bwMode="auto">
          <a:xfrm>
            <a:off x="395288" y="1484313"/>
            <a:ext cx="8482012" cy="26447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4400" kern="10">
                <a:ln w="12700">
                  <a:solidFill>
                    <a:srgbClr val="9900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Приёмы работы с текстом </a:t>
            </a:r>
          </a:p>
          <a:p>
            <a:pPr algn="ctr"/>
            <a:r>
              <a:rPr lang="ru-RU" sz="4400" kern="10">
                <a:ln w="12700">
                  <a:solidFill>
                    <a:srgbClr val="9900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на основе технологии развития</a:t>
            </a:r>
          </a:p>
          <a:p>
            <a:pPr algn="ctr"/>
            <a:r>
              <a:rPr lang="ru-RU" sz="4400" kern="10">
                <a:ln w="12700">
                  <a:solidFill>
                    <a:srgbClr val="9900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 критического мышления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ChangeArrowheads="1"/>
          </p:cNvSpPr>
          <p:nvPr/>
        </p:nvSpPr>
        <p:spPr bwMode="auto">
          <a:xfrm>
            <a:off x="684213" y="781050"/>
            <a:ext cx="770413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</a:rPr>
              <a:t>Технология критического мышления - это "изобретение" американской педагогики, которая основана на творческом сотрудничестве ученика и учителя, на развитии у учащихся аналитического подхода к любому материалу. </a:t>
            </a:r>
          </a:p>
          <a:p>
            <a:pPr algn="just"/>
            <a:endParaRPr lang="ru-RU" sz="2800">
              <a:latin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</a:rPr>
              <a:t>Эта технология рассчитана не на запоминание материала, а на постановку проблемы и поиск ее решения.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ChangeArrowheads="1"/>
          </p:cNvSpPr>
          <p:nvPr/>
        </p:nvSpPr>
        <p:spPr bwMode="auto">
          <a:xfrm>
            <a:off x="611188" y="333375"/>
            <a:ext cx="8215312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Интересное открытие сделали немецкие психологи. Они записали плач шестидесяти новорождённых  в возрасте от трёх до пяти дней. Пропустив полученные записи через компьютер, учёные пришли к выводу, что малыши разных стран плачут по-разному. Немецкие младенцы начинают свой писк с высоких и громких нот, а затем постепенно громкость и тон снижаются. Французские новорождённые, наоборот, с низкой частоты и громкости переходят на более высокие. Причина в том, что французы повышают тон речи к концу фразы и ударение у них всегда на последнем слоге слова. Между тем у немцев ударение обычно ставится в первой части слова. Эти наблюдения привели к выводу о том, что ребёнок начинает осваивать особенности родной речи ещё в утробе матери, что и отражается в его первых земных криках.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4"/>
          <p:cNvGrpSpPr>
            <a:grpSpLocks noChangeAspect="1"/>
          </p:cNvGrpSpPr>
          <p:nvPr/>
        </p:nvGrpSpPr>
        <p:grpSpPr bwMode="auto">
          <a:xfrm>
            <a:off x="323850" y="260350"/>
            <a:ext cx="8496300" cy="6337300"/>
            <a:chOff x="2362" y="8046"/>
            <a:chExt cx="7200" cy="4725"/>
          </a:xfrm>
        </p:grpSpPr>
        <p:sp>
          <p:nvSpPr>
            <p:cNvPr id="36866" name="AutoShape 5"/>
            <p:cNvSpPr>
              <a:spLocks noChangeAspect="1" noChangeArrowheads="1"/>
            </p:cNvSpPr>
            <p:nvPr/>
          </p:nvSpPr>
          <p:spPr bwMode="auto">
            <a:xfrm>
              <a:off x="2362" y="8046"/>
              <a:ext cx="7200" cy="4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67" name="Rectangle 6"/>
            <p:cNvSpPr>
              <a:spLocks noChangeArrowheads="1"/>
            </p:cNvSpPr>
            <p:nvPr/>
          </p:nvSpPr>
          <p:spPr bwMode="auto">
            <a:xfrm>
              <a:off x="3962" y="8316"/>
              <a:ext cx="3867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Times New Roman" pitchFamily="18" charset="0"/>
                </a:rPr>
                <a:t>Плач малышей</a:t>
              </a:r>
              <a:endParaRPr lang="ru-RU" sz="1400"/>
            </a:p>
          </p:txBody>
        </p:sp>
        <p:sp>
          <p:nvSpPr>
            <p:cNvPr id="36868" name="Rectangle 7"/>
            <p:cNvSpPr>
              <a:spLocks noChangeArrowheads="1"/>
            </p:cNvSpPr>
            <p:nvPr/>
          </p:nvSpPr>
          <p:spPr bwMode="auto">
            <a:xfrm>
              <a:off x="2762" y="9261"/>
              <a:ext cx="2667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Times New Roman" pitchFamily="18" charset="0"/>
                </a:rPr>
                <a:t>Младенцы начинают плач с высокой и громкой ноты</a:t>
              </a:r>
            </a:p>
          </p:txBody>
        </p:sp>
        <p:sp>
          <p:nvSpPr>
            <p:cNvPr id="36869" name="Rectangle 8"/>
            <p:cNvSpPr>
              <a:spLocks noChangeArrowheads="1"/>
            </p:cNvSpPr>
            <p:nvPr/>
          </p:nvSpPr>
          <p:spPr bwMode="auto">
            <a:xfrm>
              <a:off x="3429" y="10611"/>
              <a:ext cx="1066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>
                  <a:latin typeface="Times New Roman" pitchFamily="18" charset="0"/>
                </a:rPr>
                <a:t>Ударение на первой части слова</a:t>
              </a:r>
            </a:p>
          </p:txBody>
        </p:sp>
        <p:sp>
          <p:nvSpPr>
            <p:cNvPr id="36870" name="Rectangle 9"/>
            <p:cNvSpPr>
              <a:spLocks noChangeArrowheads="1"/>
            </p:cNvSpPr>
            <p:nvPr/>
          </p:nvSpPr>
          <p:spPr bwMode="auto">
            <a:xfrm>
              <a:off x="4629" y="10071"/>
              <a:ext cx="306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latin typeface="Times New Roman" pitchFamily="18" charset="0"/>
                </a:rPr>
                <a:t>Осваивают речь в утробе матери</a:t>
              </a:r>
              <a:endParaRPr lang="ru-RU" sz="1400"/>
            </a:p>
          </p:txBody>
        </p:sp>
        <p:sp>
          <p:nvSpPr>
            <p:cNvPr id="36871" name="Rectangle 10"/>
            <p:cNvSpPr>
              <a:spLocks noChangeArrowheads="1"/>
            </p:cNvSpPr>
            <p:nvPr/>
          </p:nvSpPr>
          <p:spPr bwMode="auto">
            <a:xfrm>
              <a:off x="7429" y="10611"/>
              <a:ext cx="1066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>
                  <a:latin typeface="Times New Roman" pitchFamily="18" charset="0"/>
                </a:rPr>
                <a:t>Ударение на последнем слоге</a:t>
              </a:r>
            </a:p>
            <a:p>
              <a:endParaRPr lang="ru-RU" sz="1400"/>
            </a:p>
          </p:txBody>
        </p:sp>
        <p:sp>
          <p:nvSpPr>
            <p:cNvPr id="36872" name="Rectangle 11"/>
            <p:cNvSpPr>
              <a:spLocks noChangeArrowheads="1"/>
            </p:cNvSpPr>
            <p:nvPr/>
          </p:nvSpPr>
          <p:spPr bwMode="auto">
            <a:xfrm>
              <a:off x="6495" y="9261"/>
              <a:ext cx="2667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>
                  <a:latin typeface="Times New Roman" pitchFamily="18" charset="0"/>
                </a:rPr>
                <a:t>Младенцы начинают плач с низкой частоты и громкости</a:t>
              </a:r>
              <a:endParaRPr lang="ru-RU" sz="1400"/>
            </a:p>
          </p:txBody>
        </p:sp>
        <p:sp>
          <p:nvSpPr>
            <p:cNvPr id="36873" name="Rectangle 12"/>
            <p:cNvSpPr>
              <a:spLocks noChangeArrowheads="1"/>
            </p:cNvSpPr>
            <p:nvPr/>
          </p:nvSpPr>
          <p:spPr bwMode="auto">
            <a:xfrm>
              <a:off x="3429" y="11961"/>
              <a:ext cx="1067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>
                  <a:latin typeface="Times New Roman" pitchFamily="18" charset="0"/>
                </a:rPr>
                <a:t>Немцы</a:t>
              </a:r>
              <a:endParaRPr lang="ru-RU" sz="1400"/>
            </a:p>
          </p:txBody>
        </p:sp>
        <p:sp>
          <p:nvSpPr>
            <p:cNvPr id="36874" name="Rectangle 13"/>
            <p:cNvSpPr>
              <a:spLocks noChangeArrowheads="1"/>
            </p:cNvSpPr>
            <p:nvPr/>
          </p:nvSpPr>
          <p:spPr bwMode="auto">
            <a:xfrm>
              <a:off x="7429" y="11961"/>
              <a:ext cx="1068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>
                  <a:latin typeface="Times New Roman" pitchFamily="18" charset="0"/>
                </a:rPr>
                <a:t>Французы</a:t>
              </a:r>
              <a:endParaRPr lang="ru-RU" sz="1400"/>
            </a:p>
          </p:txBody>
        </p:sp>
        <p:sp>
          <p:nvSpPr>
            <p:cNvPr id="36875" name="Line 14"/>
            <p:cNvSpPr>
              <a:spLocks noChangeShapeType="1"/>
            </p:cNvSpPr>
            <p:nvPr/>
          </p:nvSpPr>
          <p:spPr bwMode="auto">
            <a:xfrm flipV="1">
              <a:off x="3962" y="1169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6" name="Line 15"/>
            <p:cNvSpPr>
              <a:spLocks noChangeShapeType="1"/>
            </p:cNvSpPr>
            <p:nvPr/>
          </p:nvSpPr>
          <p:spPr bwMode="auto">
            <a:xfrm flipV="1">
              <a:off x="7962" y="1169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7" name="Line 16"/>
            <p:cNvSpPr>
              <a:spLocks noChangeShapeType="1"/>
            </p:cNvSpPr>
            <p:nvPr/>
          </p:nvSpPr>
          <p:spPr bwMode="auto">
            <a:xfrm flipV="1">
              <a:off x="4229" y="10476"/>
              <a:ext cx="1066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8" name="Line 17"/>
            <p:cNvSpPr>
              <a:spLocks noChangeShapeType="1"/>
            </p:cNvSpPr>
            <p:nvPr/>
          </p:nvSpPr>
          <p:spPr bwMode="auto">
            <a:xfrm flipH="1" flipV="1">
              <a:off x="6895" y="10476"/>
              <a:ext cx="934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9" name="Line 18"/>
            <p:cNvSpPr>
              <a:spLocks noChangeShapeType="1"/>
            </p:cNvSpPr>
            <p:nvPr/>
          </p:nvSpPr>
          <p:spPr bwMode="auto">
            <a:xfrm flipH="1" flipV="1">
              <a:off x="4362" y="9801"/>
              <a:ext cx="1067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Line 19"/>
            <p:cNvSpPr>
              <a:spLocks noChangeShapeType="1"/>
            </p:cNvSpPr>
            <p:nvPr/>
          </p:nvSpPr>
          <p:spPr bwMode="auto">
            <a:xfrm flipV="1">
              <a:off x="6895" y="9801"/>
              <a:ext cx="1067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Line 20"/>
            <p:cNvSpPr>
              <a:spLocks noChangeShapeType="1"/>
            </p:cNvSpPr>
            <p:nvPr/>
          </p:nvSpPr>
          <p:spPr bwMode="auto">
            <a:xfrm flipH="1">
              <a:off x="4895" y="8856"/>
              <a:ext cx="80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2" name="Line 21"/>
            <p:cNvSpPr>
              <a:spLocks noChangeShapeType="1"/>
            </p:cNvSpPr>
            <p:nvPr/>
          </p:nvSpPr>
          <p:spPr bwMode="auto">
            <a:xfrm>
              <a:off x="6629" y="8856"/>
              <a:ext cx="666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ChangeArrowheads="1"/>
          </p:cNvSpPr>
          <p:nvPr/>
        </p:nvSpPr>
        <p:spPr bwMode="auto">
          <a:xfrm>
            <a:off x="395288" y="704850"/>
            <a:ext cx="8294687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В каком из приведённых ниже предложений верно передана главная информация, содержащаяся в тексте. Составьте кластер, помогающий систематизировать и обобщить информацию.</a:t>
            </a:r>
          </a:p>
          <a:p>
            <a:pPr algn="ctr"/>
            <a:endParaRPr lang="ru-RU" sz="2000" b="1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    1.</a:t>
            </a:r>
            <a:r>
              <a:rPr lang="ru-RU" sz="2000">
                <a:latin typeface="Times New Roman" pitchFamily="18" charset="0"/>
              </a:rPr>
              <a:t> Учёные из Германии установили, что немецкие новорождённые начинают свой плач с высоких и громких нот, а затем постепенно громкость и тон снижаются.</a:t>
            </a:r>
          </a:p>
          <a:p>
            <a:r>
              <a:rPr lang="ru-RU" sz="2000" b="1">
                <a:latin typeface="Times New Roman" pitchFamily="18" charset="0"/>
              </a:rPr>
              <a:t>    </a:t>
            </a:r>
            <a:r>
              <a:rPr lang="ru-RU" sz="2000" b="1">
                <a:solidFill>
                  <a:schemeClr val="accent1"/>
                </a:solidFill>
                <a:latin typeface="Times New Roman" pitchFamily="18" charset="0"/>
              </a:rPr>
              <a:t>2.</a:t>
            </a:r>
            <a:r>
              <a:rPr lang="ru-RU" sz="2000">
                <a:solidFill>
                  <a:schemeClr val="accent1"/>
                </a:solidFill>
                <a:latin typeface="Times New Roman" pitchFamily="18" charset="0"/>
              </a:rPr>
              <a:t> Немецкие учёные сделали интересное открытие: малыши из разных стран плачут по-разному, так как в их первых земных криках отражаются особенности родной речи, освоенные ещё в утробе матери.</a:t>
            </a:r>
          </a:p>
          <a:p>
            <a:r>
              <a:rPr lang="ru-RU" sz="2000" b="1">
                <a:latin typeface="Times New Roman" pitchFamily="18" charset="0"/>
              </a:rPr>
              <a:t>    3.</a:t>
            </a:r>
            <a:r>
              <a:rPr lang="ru-RU" sz="2000">
                <a:latin typeface="Times New Roman" pitchFamily="18" charset="0"/>
              </a:rPr>
              <a:t> Учёные из Германии установили, что французские младенцы начинают свой плач с низкой частоты и громкости, а затем переходят на более высокие частоты.</a:t>
            </a:r>
          </a:p>
          <a:p>
            <a:r>
              <a:rPr lang="ru-RU" sz="2000" b="1">
                <a:latin typeface="Times New Roman" pitchFamily="18" charset="0"/>
              </a:rPr>
              <a:t>   4.</a:t>
            </a:r>
            <a:r>
              <a:rPr lang="ru-RU" sz="2000">
                <a:latin typeface="Times New Roman" pitchFamily="18" charset="0"/>
              </a:rPr>
              <a:t> Учёные из Германии установили, что особенности плача детей разных национальностей напрямую связаны с особенностями родного языка.</a:t>
            </a:r>
          </a:p>
          <a:p>
            <a:pPr eaLnBrk="0" hangingPunct="0"/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ChangeArrowheads="1"/>
          </p:cNvSpPr>
          <p:nvPr/>
        </p:nvSpPr>
        <p:spPr bwMode="auto">
          <a:xfrm>
            <a:off x="468313" y="517525"/>
            <a:ext cx="8207375" cy="5273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</a:rPr>
              <a:t>Таксономия</a:t>
            </a:r>
            <a:r>
              <a:rPr lang="ru-RU" sz="2000">
                <a:latin typeface="Times New Roman" pitchFamily="18" charset="0"/>
              </a:rPr>
              <a:t> (от греч. táxis — расположение, строй, порядок и nómos — закон) обозначает классификацию и систематизацию объектов, которая построена на основе их естественной взаимосвязи и использует для описания категории, расположенные последовательно, по нарастающей сложности, то есть по иерархии.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 b="1">
                <a:latin typeface="Times New Roman" pitchFamily="18" charset="0"/>
              </a:rPr>
              <a:t>Бенджамин Блум</a:t>
            </a:r>
            <a:r>
              <a:rPr lang="ru-RU" sz="2000">
                <a:latin typeface="Times New Roman" pitchFamily="18" charset="0"/>
              </a:rPr>
              <a:t>, психолог университета в Чикаго, предложил свою таксономию в 1956 году как метод оценки успешности обучения.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Измерение когнитивных процессов уточненной таксономии Блума, так же, как и оригинальная версия, насчитывает шесть навыков. Они включают в себя – от простейших к наиболее сложным:  </a:t>
            </a:r>
            <a:r>
              <a:rPr lang="ru-RU" sz="2000" b="1" i="1" u="sng">
                <a:latin typeface="Times New Roman" pitchFamily="18" charset="0"/>
              </a:rPr>
              <a:t>помнить,  понимать,  применять, анализировать,  оценивать, и  создавать.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Блу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49275"/>
            <a:ext cx="8208963" cy="5975350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42" name="Group 146"/>
          <p:cNvGraphicFramePr>
            <a:graphicFrameLocks noGrp="1"/>
          </p:cNvGraphicFramePr>
          <p:nvPr/>
        </p:nvGraphicFramePr>
        <p:xfrm>
          <a:off x="323850" y="260350"/>
          <a:ext cx="8569325" cy="6643690"/>
        </p:xfrm>
        <a:graphic>
          <a:graphicData uri="http://schemas.openxmlformats.org/drawingml/2006/table">
            <a:tbl>
              <a:tblPr/>
              <a:tblGrid>
                <a:gridCol w="1565275"/>
                <a:gridCol w="5440363"/>
                <a:gridCol w="1563687"/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Уровни мышления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Вопросы/задания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такой Колобок?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Перечислите основные события в хронологической последовательности.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Определите тему сказки одним предложением (о чём сказка?)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случилось в конце сказки? (Подытожьте).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тема сказки соотносится с нашим временем? Лично с тобой?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взаимодействует с другими персонажами? Почему герой действует таким образом? Какие качества характера при этом проявляются? Какая проблема поднимается в сказке?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Синтез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Какое высказывание могло бы стать эпиграфом к сказке?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лишь там чего-то добивается, где он верит в свои силы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(Людвиг Фейербах).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Чрезмерная уверенность в себе становится причиной больших бед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(античный афоризм).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Какова основная мысль сказки? Что бы вы сделали на месте колобка?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Каково значение этой сказки? В чём её ценность?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5" name="Rectangle 138"/>
          <p:cNvSpPr>
            <a:spLocks noChangeArrowheads="1"/>
          </p:cNvSpPr>
          <p:nvPr/>
        </p:nvSpPr>
        <p:spPr bwMode="auto">
          <a:xfrm>
            <a:off x="0" y="678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WordArt 10"/>
          <p:cNvSpPr>
            <a:spLocks noChangeArrowheads="1" noChangeShapeType="1" noTextEdit="1"/>
          </p:cNvSpPr>
          <p:nvPr/>
        </p:nvSpPr>
        <p:spPr bwMode="auto">
          <a:xfrm>
            <a:off x="827088" y="908050"/>
            <a:ext cx="7920037" cy="309721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 flipV="1">
            <a:off x="2286000" y="3455988"/>
            <a:ext cx="45720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ru-RU" sz="4000" b="1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26626" name="WordArt 5"/>
          <p:cNvSpPr>
            <a:spLocks noChangeArrowheads="1" noChangeShapeType="1" noTextEdit="1"/>
          </p:cNvSpPr>
          <p:nvPr/>
        </p:nvSpPr>
        <p:spPr bwMode="auto">
          <a:xfrm>
            <a:off x="539750" y="2205038"/>
            <a:ext cx="8048625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«Не мыслям надобно учить, а мыслить».</a:t>
            </a:r>
          </a:p>
          <a:p>
            <a:pPr algn="ctr"/>
            <a:r>
              <a:rPr lang="ru-RU" sz="3600" kern="10">
                <a:ln w="9525">
                  <a:solidFill>
                    <a:srgbClr val="99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Иммануил Кант</a:t>
            </a:r>
          </a:p>
          <a:p>
            <a:pPr algn="ctr"/>
            <a:endParaRPr lang="ru-RU" sz="3600" kern="10">
              <a:ln w="9525">
                <a:solidFill>
                  <a:srgbClr val="99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4"/>
          <p:cNvGrpSpPr>
            <a:grpSpLocks noChangeAspect="1"/>
          </p:cNvGrpSpPr>
          <p:nvPr/>
        </p:nvGrpSpPr>
        <p:grpSpPr bwMode="auto">
          <a:xfrm>
            <a:off x="971550" y="692150"/>
            <a:ext cx="7092950" cy="5156200"/>
            <a:chOff x="2279" y="2836"/>
            <a:chExt cx="7200" cy="4320"/>
          </a:xfrm>
        </p:grpSpPr>
        <p:sp>
          <p:nvSpPr>
            <p:cNvPr id="27650" name="AutoShape 5"/>
            <p:cNvSpPr>
              <a:spLocks noChangeAspect="1" noChangeArrowheads="1"/>
            </p:cNvSpPr>
            <p:nvPr/>
          </p:nvSpPr>
          <p:spPr bwMode="auto">
            <a:xfrm>
              <a:off x="2279" y="283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1" name="Rectangle 6"/>
            <p:cNvSpPr>
              <a:spLocks noChangeArrowheads="1"/>
            </p:cNvSpPr>
            <p:nvPr/>
          </p:nvSpPr>
          <p:spPr bwMode="auto">
            <a:xfrm>
              <a:off x="3408" y="3115"/>
              <a:ext cx="5223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>
                <a:solidFill>
                  <a:srgbClr val="990033"/>
                </a:solidFill>
                <a:latin typeface="Times New Roman" pitchFamily="18" charset="0"/>
              </a:endParaRPr>
            </a:p>
            <a:p>
              <a:pPr algn="ctr"/>
              <a:r>
                <a:rPr lang="ru-RU" sz="2000" b="1">
                  <a:solidFill>
                    <a:srgbClr val="990033"/>
                  </a:solidFill>
                  <a:latin typeface="Times New Roman" pitchFamily="18" charset="0"/>
                </a:rPr>
                <a:t>Образование на всю жизнь</a:t>
              </a:r>
            </a:p>
            <a:p>
              <a:endParaRPr lang="ru-RU" sz="2000" b="1">
                <a:solidFill>
                  <a:srgbClr val="990033"/>
                </a:solidFill>
                <a:latin typeface="Times New Roman" pitchFamily="18" charset="0"/>
              </a:endParaRPr>
            </a:p>
            <a:p>
              <a:pPr algn="ctr"/>
              <a:endParaRPr lang="ru-RU">
                <a:solidFill>
                  <a:srgbClr val="990033"/>
                </a:solidFill>
              </a:endParaRPr>
            </a:p>
          </p:txBody>
        </p:sp>
        <p:sp>
          <p:nvSpPr>
            <p:cNvPr id="27652" name="Rectangle 7"/>
            <p:cNvSpPr>
              <a:spLocks noChangeArrowheads="1"/>
            </p:cNvSpPr>
            <p:nvPr/>
          </p:nvSpPr>
          <p:spPr bwMode="auto">
            <a:xfrm>
              <a:off x="3408" y="5623"/>
              <a:ext cx="5224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>
                <a:solidFill>
                  <a:srgbClr val="990033"/>
                </a:solidFill>
                <a:latin typeface="Times New Roman" pitchFamily="18" charset="0"/>
              </a:endParaRPr>
            </a:p>
            <a:p>
              <a:pPr algn="ctr"/>
              <a:r>
                <a:rPr lang="ru-RU" sz="2000" b="1">
                  <a:solidFill>
                    <a:srgbClr val="990033"/>
                  </a:solidFill>
                  <a:latin typeface="Times New Roman" pitchFamily="18" charset="0"/>
                </a:rPr>
                <a:t>Качественное обучение в течение всей жизни</a:t>
              </a:r>
            </a:p>
            <a:p>
              <a:pPr algn="ctr"/>
              <a:endParaRPr lang="ru-RU">
                <a:solidFill>
                  <a:srgbClr val="990033"/>
                </a:solidFill>
              </a:endParaRPr>
            </a:p>
          </p:txBody>
        </p:sp>
        <p:sp>
          <p:nvSpPr>
            <p:cNvPr id="27653" name="AutoShape 8"/>
            <p:cNvSpPr>
              <a:spLocks noChangeArrowheads="1"/>
            </p:cNvSpPr>
            <p:nvPr/>
          </p:nvSpPr>
          <p:spPr bwMode="auto">
            <a:xfrm>
              <a:off x="5667" y="4230"/>
              <a:ext cx="706" cy="1393"/>
            </a:xfrm>
            <a:prstGeom prst="downArrow">
              <a:avLst>
                <a:gd name="adj1" fmla="val 50000"/>
                <a:gd name="adj2" fmla="val 49327"/>
              </a:avLst>
            </a:prstGeom>
            <a:solidFill>
              <a:srgbClr val="FFFFFF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080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folHlink"/>
                </a:solidFill>
                <a:latin typeface="Times New Roman" pitchFamily="18" charset="0"/>
              </a:rPr>
              <a:t>Г</a:t>
            </a:r>
            <a:r>
              <a:rPr lang="ru-RU" sz="4000" smtClean="0">
                <a:solidFill>
                  <a:schemeClr val="folHlink"/>
                </a:solidFill>
                <a:latin typeface="Times New Roman" pitchFamily="18" charset="0"/>
              </a:rPr>
              <a:t>.</a:t>
            </a:r>
            <a:r>
              <a:rPr lang="ru-RU" sz="4000" b="1" smtClean="0">
                <a:solidFill>
                  <a:schemeClr val="folHlink"/>
                </a:solidFill>
                <a:latin typeface="Times New Roman" pitchFamily="18" charset="0"/>
              </a:rPr>
              <a:t>К</a:t>
            </a:r>
            <a:r>
              <a:rPr lang="ru-RU" sz="4000" smtClean="0">
                <a:solidFill>
                  <a:schemeClr val="folHlink"/>
                </a:solidFill>
                <a:latin typeface="Times New Roman" pitchFamily="18" charset="0"/>
              </a:rPr>
              <a:t>. </a:t>
            </a:r>
            <a:r>
              <a:rPr lang="ru-RU" sz="4000" b="1" smtClean="0">
                <a:solidFill>
                  <a:schemeClr val="folHlink"/>
                </a:solidFill>
                <a:latin typeface="Times New Roman" pitchFamily="18" charset="0"/>
              </a:rPr>
              <a:t>Лихтенберг, писатель, учёный: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395288" y="2205038"/>
            <a:ext cx="8229600" cy="38496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i="1" smtClean="0">
                <a:solidFill>
                  <a:schemeClr val="folHlink"/>
                </a:solidFill>
                <a:latin typeface="Times New Roman" pitchFamily="18" charset="0"/>
              </a:rPr>
              <a:t>«Когда людей станут учить не тому, что они должны думать, а тому, как они должны думать, исчезнут всякие недоразумения»</a:t>
            </a: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660066"/>
                </a:solidFill>
                <a:latin typeface="Times New Roman" pitchFamily="18" charset="0"/>
              </a:rPr>
              <a:t>Цель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развивать способность к анализу, синтезу, умению работать с литературой, находить нестандартные решения, </a:t>
            </a:r>
          </a:p>
          <a:p>
            <a:pPr eaLnBrk="1" hangingPunct="1"/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уметь общаться с людьми, </a:t>
            </a:r>
          </a:p>
          <a:p>
            <a:pPr eaLnBrk="1" hangingPunct="1"/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формулировать вопросы, </a:t>
            </a:r>
          </a:p>
          <a:p>
            <a:pPr eaLnBrk="1" hangingPunct="1"/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планировать свою деятельность, </a:t>
            </a:r>
          </a:p>
          <a:p>
            <a:pPr eaLnBrk="1" hangingPunct="1"/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анализировать результаты и промахи.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В целом посредством этой технологии формируются</a:t>
            </a:r>
            <a:r>
              <a:rPr lang="ru-RU" sz="2800" smtClean="0">
                <a:solidFill>
                  <a:srgbClr val="660066"/>
                </a:solidFill>
              </a:rPr>
              <a:t> </a:t>
            </a:r>
            <a:r>
              <a:rPr lang="ru-RU" sz="2800" smtClean="0">
                <a:solidFill>
                  <a:srgbClr val="660066"/>
                </a:solidFill>
                <a:latin typeface="Times New Roman" pitchFamily="18" charset="0"/>
              </a:rPr>
              <a:t>УУД, обозначенные во ФГОСе.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400" b="1" smtClean="0">
                <a:solidFill>
                  <a:srgbClr val="990033"/>
                </a:solidFill>
                <a:latin typeface="Times New Roman" pitchFamily="18" charset="0"/>
              </a:rPr>
              <a:t>Кластер (группа, пучок, гроздь)</a:t>
            </a:r>
            <a:r>
              <a:rPr lang="ru-RU" sz="2400" smtClean="0">
                <a:solidFill>
                  <a:srgbClr val="990033"/>
                </a:solidFill>
                <a:latin typeface="Times New Roman" pitchFamily="18" charset="0"/>
              </a:rPr>
              <a:t> - графическая модель-схема в виде иерархически разветвленного древа. Используется в классификации и систематизации биологического материала по родо-видовым признакам </a:t>
            </a:r>
            <a:r>
              <a:rPr lang="ru-RU" sz="4000" smtClean="0"/>
              <a:t> </a:t>
            </a:r>
          </a:p>
        </p:txBody>
      </p:sp>
      <p:grpSp>
        <p:nvGrpSpPr>
          <p:cNvPr id="30723" name="Group 21"/>
          <p:cNvGrpSpPr>
            <a:grpSpLocks noChangeAspect="1"/>
          </p:cNvGrpSpPr>
          <p:nvPr/>
        </p:nvGrpSpPr>
        <p:grpSpPr bwMode="auto">
          <a:xfrm>
            <a:off x="468313" y="2349500"/>
            <a:ext cx="8207375" cy="4175125"/>
            <a:chOff x="2362" y="5496"/>
            <a:chExt cx="7200" cy="4459"/>
          </a:xfrm>
        </p:grpSpPr>
        <p:sp>
          <p:nvSpPr>
            <p:cNvPr id="30724" name="AutoShape 22"/>
            <p:cNvSpPr>
              <a:spLocks noChangeAspect="1" noChangeArrowheads="1"/>
            </p:cNvSpPr>
            <p:nvPr/>
          </p:nvSpPr>
          <p:spPr bwMode="auto">
            <a:xfrm>
              <a:off x="2362" y="5496"/>
              <a:ext cx="7200" cy="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5" name="Oval 23"/>
            <p:cNvSpPr>
              <a:spLocks noChangeArrowheads="1"/>
            </p:cNvSpPr>
            <p:nvPr/>
          </p:nvSpPr>
          <p:spPr bwMode="auto">
            <a:xfrm>
              <a:off x="5487" y="7029"/>
              <a:ext cx="1086" cy="1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6" name="Oval 24"/>
            <p:cNvSpPr>
              <a:spLocks noChangeArrowheads="1"/>
            </p:cNvSpPr>
            <p:nvPr/>
          </p:nvSpPr>
          <p:spPr bwMode="auto">
            <a:xfrm>
              <a:off x="5079" y="8701"/>
              <a:ext cx="1902" cy="9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7" name="Oval 25"/>
            <p:cNvSpPr>
              <a:spLocks noChangeArrowheads="1"/>
            </p:cNvSpPr>
            <p:nvPr/>
          </p:nvSpPr>
          <p:spPr bwMode="auto">
            <a:xfrm>
              <a:off x="3856" y="5914"/>
              <a:ext cx="1766" cy="1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Oval 26"/>
            <p:cNvSpPr>
              <a:spLocks noChangeArrowheads="1"/>
            </p:cNvSpPr>
            <p:nvPr/>
          </p:nvSpPr>
          <p:spPr bwMode="auto">
            <a:xfrm>
              <a:off x="6981" y="7586"/>
              <a:ext cx="1766" cy="11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Oval 27"/>
            <p:cNvSpPr>
              <a:spLocks noChangeArrowheads="1"/>
            </p:cNvSpPr>
            <p:nvPr/>
          </p:nvSpPr>
          <p:spPr bwMode="auto">
            <a:xfrm>
              <a:off x="3585" y="7586"/>
              <a:ext cx="1629" cy="111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Oval 28"/>
            <p:cNvSpPr>
              <a:spLocks noChangeArrowheads="1"/>
            </p:cNvSpPr>
            <p:nvPr/>
          </p:nvSpPr>
          <p:spPr bwMode="auto">
            <a:xfrm>
              <a:off x="6437" y="5914"/>
              <a:ext cx="1767" cy="11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Line 29"/>
            <p:cNvSpPr>
              <a:spLocks noChangeShapeType="1"/>
            </p:cNvSpPr>
            <p:nvPr/>
          </p:nvSpPr>
          <p:spPr bwMode="auto">
            <a:xfrm flipH="1">
              <a:off x="5215" y="7865"/>
              <a:ext cx="272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Line 30"/>
            <p:cNvSpPr>
              <a:spLocks noChangeShapeType="1"/>
            </p:cNvSpPr>
            <p:nvPr/>
          </p:nvSpPr>
          <p:spPr bwMode="auto">
            <a:xfrm flipV="1">
              <a:off x="6437" y="6890"/>
              <a:ext cx="272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Line 31"/>
            <p:cNvSpPr>
              <a:spLocks noChangeShapeType="1"/>
            </p:cNvSpPr>
            <p:nvPr/>
          </p:nvSpPr>
          <p:spPr bwMode="auto">
            <a:xfrm flipH="1" flipV="1">
              <a:off x="5351" y="6890"/>
              <a:ext cx="271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Line 32"/>
            <p:cNvSpPr>
              <a:spLocks noChangeShapeType="1"/>
            </p:cNvSpPr>
            <p:nvPr/>
          </p:nvSpPr>
          <p:spPr bwMode="auto">
            <a:xfrm>
              <a:off x="6573" y="7726"/>
              <a:ext cx="408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Line 33"/>
            <p:cNvSpPr>
              <a:spLocks noChangeShapeType="1"/>
            </p:cNvSpPr>
            <p:nvPr/>
          </p:nvSpPr>
          <p:spPr bwMode="auto">
            <a:xfrm>
              <a:off x="6030" y="8144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6"/>
          <p:cNvGrpSpPr>
            <a:grpSpLocks noChangeAspect="1"/>
          </p:cNvGrpSpPr>
          <p:nvPr/>
        </p:nvGrpSpPr>
        <p:grpSpPr bwMode="auto">
          <a:xfrm>
            <a:off x="395288" y="728663"/>
            <a:ext cx="8424862" cy="5868987"/>
            <a:chOff x="2362" y="9111"/>
            <a:chExt cx="7200" cy="5112"/>
          </a:xfrm>
        </p:grpSpPr>
        <p:sp>
          <p:nvSpPr>
            <p:cNvPr id="31746" name="AutoShape 7"/>
            <p:cNvSpPr>
              <a:spLocks noChangeAspect="1" noChangeArrowheads="1"/>
            </p:cNvSpPr>
            <p:nvPr/>
          </p:nvSpPr>
          <p:spPr bwMode="auto">
            <a:xfrm>
              <a:off x="2362" y="9111"/>
              <a:ext cx="7200" cy="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7" name="Oval 8"/>
            <p:cNvSpPr>
              <a:spLocks noChangeArrowheads="1"/>
            </p:cNvSpPr>
            <p:nvPr/>
          </p:nvSpPr>
          <p:spPr bwMode="auto">
            <a:xfrm>
              <a:off x="5327" y="10983"/>
              <a:ext cx="1411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solidFill>
                    <a:srgbClr val="990099"/>
                  </a:solidFill>
                  <a:latin typeface="Times New Roman" pitchFamily="18" charset="0"/>
                </a:rPr>
                <a:t>Учитель</a:t>
              </a:r>
              <a:endParaRPr lang="ru-RU">
                <a:solidFill>
                  <a:srgbClr val="990099"/>
                </a:solidFill>
              </a:endParaRPr>
            </a:p>
          </p:txBody>
        </p:sp>
        <p:sp>
          <p:nvSpPr>
            <p:cNvPr id="31748" name="Oval 9"/>
            <p:cNvSpPr>
              <a:spLocks noChangeArrowheads="1"/>
            </p:cNvSpPr>
            <p:nvPr/>
          </p:nvSpPr>
          <p:spPr bwMode="auto">
            <a:xfrm>
              <a:off x="3068" y="10695"/>
              <a:ext cx="1554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художник</a:t>
              </a:r>
              <a:endParaRPr lang="ru-RU"/>
            </a:p>
          </p:txBody>
        </p:sp>
        <p:sp>
          <p:nvSpPr>
            <p:cNvPr id="31749" name="Oval 10"/>
            <p:cNvSpPr>
              <a:spLocks noChangeArrowheads="1"/>
            </p:cNvSpPr>
            <p:nvPr/>
          </p:nvSpPr>
          <p:spPr bwMode="auto">
            <a:xfrm rot="2337480">
              <a:off x="3633" y="9543"/>
              <a:ext cx="1316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писатель</a:t>
              </a:r>
              <a:endParaRPr lang="ru-RU"/>
            </a:p>
          </p:txBody>
        </p:sp>
        <p:sp>
          <p:nvSpPr>
            <p:cNvPr id="31750" name="Oval 11"/>
            <p:cNvSpPr>
              <a:spLocks noChangeArrowheads="1"/>
            </p:cNvSpPr>
            <p:nvPr/>
          </p:nvSpPr>
          <p:spPr bwMode="auto">
            <a:xfrm rot="-3908558">
              <a:off x="6351" y="9361"/>
              <a:ext cx="1152" cy="70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врач</a:t>
              </a:r>
              <a:endParaRPr lang="ru-RU"/>
            </a:p>
          </p:txBody>
        </p:sp>
        <p:sp>
          <p:nvSpPr>
            <p:cNvPr id="31751" name="Oval 12"/>
            <p:cNvSpPr>
              <a:spLocks noChangeArrowheads="1"/>
            </p:cNvSpPr>
            <p:nvPr/>
          </p:nvSpPr>
          <p:spPr bwMode="auto">
            <a:xfrm rot="-1217429">
              <a:off x="4338" y="12999"/>
              <a:ext cx="1198" cy="86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latin typeface="Times New Roman" pitchFamily="18" charset="0"/>
                </a:rPr>
                <a:t>актёр</a:t>
              </a:r>
              <a:endParaRPr lang="ru-RU"/>
            </a:p>
          </p:txBody>
        </p:sp>
        <p:sp>
          <p:nvSpPr>
            <p:cNvPr id="31752" name="Oval 13"/>
            <p:cNvSpPr>
              <a:spLocks noChangeArrowheads="1"/>
            </p:cNvSpPr>
            <p:nvPr/>
          </p:nvSpPr>
          <p:spPr bwMode="auto">
            <a:xfrm>
              <a:off x="5750" y="13143"/>
              <a:ext cx="1412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000">
                  <a:latin typeface="Times New Roman" pitchFamily="18" charset="0"/>
                </a:rPr>
                <a:t>архитектор</a:t>
              </a:r>
              <a:endParaRPr lang="ru-RU"/>
            </a:p>
          </p:txBody>
        </p:sp>
        <p:sp>
          <p:nvSpPr>
            <p:cNvPr id="31753" name="Oval 14"/>
            <p:cNvSpPr>
              <a:spLocks noChangeArrowheads="1"/>
            </p:cNvSpPr>
            <p:nvPr/>
          </p:nvSpPr>
          <p:spPr bwMode="auto">
            <a:xfrm rot="946294">
              <a:off x="7303" y="12567"/>
              <a:ext cx="1416" cy="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садовник</a:t>
              </a:r>
              <a:endParaRPr lang="ru-RU"/>
            </a:p>
          </p:txBody>
        </p:sp>
        <p:sp>
          <p:nvSpPr>
            <p:cNvPr id="31754" name="Oval 15"/>
            <p:cNvSpPr>
              <a:spLocks noChangeArrowheads="1"/>
            </p:cNvSpPr>
            <p:nvPr/>
          </p:nvSpPr>
          <p:spPr bwMode="auto">
            <a:xfrm rot="-934714">
              <a:off x="7303" y="9687"/>
              <a:ext cx="1428" cy="9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скульптор</a:t>
              </a:r>
              <a:endParaRPr lang="ru-RU"/>
            </a:p>
          </p:txBody>
        </p:sp>
        <p:sp>
          <p:nvSpPr>
            <p:cNvPr id="31755" name="Oval 16"/>
            <p:cNvSpPr>
              <a:spLocks noChangeArrowheads="1"/>
            </p:cNvSpPr>
            <p:nvPr/>
          </p:nvSpPr>
          <p:spPr bwMode="auto">
            <a:xfrm>
              <a:off x="4903" y="9111"/>
              <a:ext cx="1411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400">
                  <a:latin typeface="Times New Roman" pitchFamily="18" charset="0"/>
                </a:rPr>
                <a:t>психолог</a:t>
              </a:r>
              <a:endParaRPr lang="ru-RU" sz="1400"/>
            </a:p>
          </p:txBody>
        </p:sp>
        <p:sp>
          <p:nvSpPr>
            <p:cNvPr id="31756" name="Oval 17"/>
            <p:cNvSpPr>
              <a:spLocks noChangeArrowheads="1"/>
            </p:cNvSpPr>
            <p:nvPr/>
          </p:nvSpPr>
          <p:spPr bwMode="auto">
            <a:xfrm>
              <a:off x="7303" y="10983"/>
              <a:ext cx="1694" cy="10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воспитатель</a:t>
              </a:r>
              <a:endParaRPr lang="ru-RU"/>
            </a:p>
          </p:txBody>
        </p:sp>
        <p:sp>
          <p:nvSpPr>
            <p:cNvPr id="31757" name="Oval 18"/>
            <p:cNvSpPr>
              <a:spLocks noChangeArrowheads="1"/>
            </p:cNvSpPr>
            <p:nvPr/>
          </p:nvSpPr>
          <p:spPr bwMode="auto">
            <a:xfrm rot="-775865">
              <a:off x="3350" y="11991"/>
              <a:ext cx="1553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режиссёр</a:t>
              </a:r>
              <a:endParaRPr lang="ru-RU"/>
            </a:p>
          </p:txBody>
        </p:sp>
        <p:sp>
          <p:nvSpPr>
            <p:cNvPr id="31758" name="Line 19"/>
            <p:cNvSpPr>
              <a:spLocks noChangeShapeType="1"/>
            </p:cNvSpPr>
            <p:nvPr/>
          </p:nvSpPr>
          <p:spPr bwMode="auto">
            <a:xfrm flipV="1">
              <a:off x="6174" y="10263"/>
              <a:ext cx="423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Line 20"/>
            <p:cNvSpPr>
              <a:spLocks noChangeShapeType="1"/>
            </p:cNvSpPr>
            <p:nvPr/>
          </p:nvSpPr>
          <p:spPr bwMode="auto">
            <a:xfrm flipV="1">
              <a:off x="6597" y="10551"/>
              <a:ext cx="847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Line 21"/>
            <p:cNvSpPr>
              <a:spLocks noChangeShapeType="1"/>
            </p:cNvSpPr>
            <p:nvPr/>
          </p:nvSpPr>
          <p:spPr bwMode="auto">
            <a:xfrm flipV="1">
              <a:off x="6738" y="11559"/>
              <a:ext cx="565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Line 22"/>
            <p:cNvSpPr>
              <a:spLocks noChangeShapeType="1"/>
            </p:cNvSpPr>
            <p:nvPr/>
          </p:nvSpPr>
          <p:spPr bwMode="auto">
            <a:xfrm>
              <a:off x="6597" y="11991"/>
              <a:ext cx="847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Line 23"/>
            <p:cNvSpPr>
              <a:spLocks noChangeShapeType="1"/>
            </p:cNvSpPr>
            <p:nvPr/>
          </p:nvSpPr>
          <p:spPr bwMode="auto">
            <a:xfrm>
              <a:off x="6174" y="12135"/>
              <a:ext cx="282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Line 24"/>
            <p:cNvSpPr>
              <a:spLocks noChangeShapeType="1"/>
            </p:cNvSpPr>
            <p:nvPr/>
          </p:nvSpPr>
          <p:spPr bwMode="auto">
            <a:xfrm flipH="1">
              <a:off x="5186" y="12135"/>
              <a:ext cx="564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4" name="Line 25"/>
            <p:cNvSpPr>
              <a:spLocks noChangeShapeType="1"/>
            </p:cNvSpPr>
            <p:nvPr/>
          </p:nvSpPr>
          <p:spPr bwMode="auto">
            <a:xfrm flipH="1">
              <a:off x="4762" y="11847"/>
              <a:ext cx="565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5" name="Line 26"/>
            <p:cNvSpPr>
              <a:spLocks noChangeShapeType="1"/>
            </p:cNvSpPr>
            <p:nvPr/>
          </p:nvSpPr>
          <p:spPr bwMode="auto">
            <a:xfrm flipH="1">
              <a:off x="4621" y="11271"/>
              <a:ext cx="7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6" name="Line 27"/>
            <p:cNvSpPr>
              <a:spLocks noChangeShapeType="1"/>
            </p:cNvSpPr>
            <p:nvPr/>
          </p:nvSpPr>
          <p:spPr bwMode="auto">
            <a:xfrm flipH="1" flipV="1">
              <a:off x="4762" y="10407"/>
              <a:ext cx="847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7" name="Line 28"/>
            <p:cNvSpPr>
              <a:spLocks noChangeShapeType="1"/>
            </p:cNvSpPr>
            <p:nvPr/>
          </p:nvSpPr>
          <p:spPr bwMode="auto">
            <a:xfrm flipH="1" flipV="1">
              <a:off x="5750" y="10263"/>
              <a:ext cx="14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ChangeArrowheads="1"/>
          </p:cNvSpPr>
          <p:nvPr/>
        </p:nvSpPr>
        <p:spPr bwMode="auto">
          <a:xfrm>
            <a:off x="1116013" y="1682750"/>
            <a:ext cx="6985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ctr"/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Учитель!</a:t>
            </a:r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 Труд твой кропотливый</a:t>
            </a:r>
          </a:p>
          <a:p>
            <a:pPr indent="685800" algn="ctr"/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С каким трудом еще сравнишь?</a:t>
            </a:r>
          </a:p>
          <a:p>
            <a:pPr indent="685800" algn="ctr"/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Ты, словно</a:t>
            </a: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 сеятель</a:t>
            </a:r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 над нивой,</a:t>
            </a:r>
          </a:p>
          <a:p>
            <a:pPr indent="685800" algn="ctr"/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Бесценный урожай растишь!</a:t>
            </a:r>
          </a:p>
          <a:p>
            <a:pPr indent="685800" algn="ctr"/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Ты будто </a:t>
            </a: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первооткрыватель</a:t>
            </a:r>
          </a:p>
          <a:p>
            <a:pPr indent="685800" algn="ctr"/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Ведёшь по жизни молодёжь,</a:t>
            </a:r>
          </a:p>
          <a:p>
            <a:pPr indent="685800" algn="ctr"/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Ты в тоннах знаний, как </a:t>
            </a: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старатель,</a:t>
            </a:r>
          </a:p>
          <a:p>
            <a:pPr indent="685800" algn="ctr"/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Крупицу золота найдёшь.</a:t>
            </a:r>
          </a:p>
          <a:p>
            <a:pPr indent="685800" algn="ctr" eaLnBrk="0" hangingPunct="0"/>
            <a:endParaRPr lang="ru-RU" sz="280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ChangeArrowheads="1"/>
          </p:cNvSpPr>
          <p:nvPr/>
        </p:nvSpPr>
        <p:spPr bwMode="auto">
          <a:xfrm>
            <a:off x="611188" y="587375"/>
            <a:ext cx="7993062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ctr">
              <a:tabLst>
                <a:tab pos="2324100" algn="l"/>
              </a:tabLst>
            </a:pPr>
            <a:r>
              <a:rPr lang="ru-RU" sz="2400" b="1">
                <a:solidFill>
                  <a:srgbClr val="009900"/>
                </a:solidFill>
                <a:latin typeface="Times New Roman" pitchFamily="18" charset="0"/>
              </a:rPr>
              <a:t>«Перепутанные логические цепочки».</a:t>
            </a:r>
          </a:p>
          <a:p>
            <a:pPr indent="685800" algn="ctr">
              <a:tabLst>
                <a:tab pos="2324100" algn="l"/>
              </a:tabLst>
            </a:pPr>
            <a:endParaRPr lang="ru-RU" sz="2400" b="1">
              <a:solidFill>
                <a:srgbClr val="009900"/>
              </a:solidFill>
              <a:latin typeface="Times New Roman" pitchFamily="18" charset="0"/>
            </a:endParaRPr>
          </a:p>
          <a:p>
            <a:pPr indent="685800" algn="ctr">
              <a:tabLst>
                <a:tab pos="2324100" algn="l"/>
              </a:tabLst>
            </a:pPr>
            <a:r>
              <a:rPr lang="ru-RU" sz="2400" b="1" i="1">
                <a:latin typeface="Times New Roman" pitchFamily="18" charset="0"/>
              </a:rPr>
              <a:t>Расставить слова в нужной последовательности, чтобы получились связные высказывания.</a:t>
            </a:r>
          </a:p>
          <a:p>
            <a:pPr indent="685800" algn="ctr">
              <a:tabLst>
                <a:tab pos="2324100" algn="l"/>
              </a:tabLst>
            </a:pPr>
            <a:endParaRPr lang="ru-RU" sz="2400" b="1" i="1">
              <a:latin typeface="Times New Roman" pitchFamily="18" charset="0"/>
            </a:endParaRPr>
          </a:p>
          <a:p>
            <a:pPr indent="685800" algn="just">
              <a:tabLst>
                <a:tab pos="2324100" algn="l"/>
              </a:tabLst>
            </a:pPr>
            <a:r>
              <a:rPr lang="ru-RU" sz="2400">
                <a:latin typeface="Times New Roman" pitchFamily="18" charset="0"/>
              </a:rPr>
              <a:t>Технология критического мышления - это  американской  педагогики, основанное на творческом "изобретение" ученика и на развитии у аналитического сотрудничестве подхода к любому учащихся материалу учителя,</a:t>
            </a:r>
          </a:p>
          <a:p>
            <a:pPr indent="685800" algn="ctr">
              <a:tabLst>
                <a:tab pos="2324100" algn="l"/>
              </a:tabLst>
            </a:pPr>
            <a:r>
              <a:rPr lang="ru-RU" sz="2400">
                <a:latin typeface="Times New Roman" pitchFamily="18" charset="0"/>
              </a:rPr>
              <a:t>	</a:t>
            </a:r>
          </a:p>
          <a:p>
            <a:pPr indent="685800" algn="just">
              <a:tabLst>
                <a:tab pos="2324100" algn="l"/>
              </a:tabLst>
            </a:pPr>
            <a:r>
              <a:rPr lang="ru-RU" sz="2400">
                <a:latin typeface="Times New Roman" pitchFamily="18" charset="0"/>
              </a:rPr>
              <a:t>Эта рассчитана не материала, а постановку запоминание на и поиск ее проблемы решения на технология.</a:t>
            </a:r>
          </a:p>
          <a:p>
            <a:pPr indent="685800" algn="just" eaLnBrk="0" hangingPunct="0">
              <a:tabLst>
                <a:tab pos="2324100" algn="l"/>
              </a:tabLst>
            </a:pP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704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Г.К. Лихтенберг, писатель, учёный:</vt:lpstr>
      <vt:lpstr>Цель</vt:lpstr>
      <vt:lpstr>  Кластер (группа, пучок, гроздь) - графическая модель-схема в виде иерархически разветвленного древа. Используется в классификации и систематизации биологического материала по родо-видовым признакам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Катенок</dc:creator>
  <cp:lastModifiedBy>школа</cp:lastModifiedBy>
  <cp:revision>8</cp:revision>
  <dcterms:created xsi:type="dcterms:W3CDTF">2012-12-02T16:48:00Z</dcterms:created>
  <dcterms:modified xsi:type="dcterms:W3CDTF">2014-04-11T07:45:00Z</dcterms:modified>
</cp:coreProperties>
</file>