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0F14AD-88A1-45FE-8EF3-346DFC4F120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CCD2B7-5C52-48DB-A890-F49F9698A3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Vladimir_Vysockij-Pesnya_o_druge_Esli_drug_okazalsya_vdrug...I_ne_drug_i_ne_vrag_a_tak....mp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ТВОИ КЛАССНЫЕ ДРУЗЬЯ.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класс.</a:t>
            </a:r>
          </a:p>
          <a:p>
            <a:r>
              <a:rPr lang="ru-RU" dirty="0" smtClean="0"/>
              <a:t>Толочкова Э.Р.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5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effectLst/>
              </a:rPr>
              <a:t>Дружба детей разных национальностей.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Что позволяет народам России в течении многих столетий жить в мире и согласии?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Ольга\Desktop\на конкурс\s3img_12398122_94798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575310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2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Чем различаются </a:t>
            </a:r>
            <a:r>
              <a:rPr lang="ru-RU" sz="4400" b="1" dirty="0" smtClean="0">
                <a:solidFill>
                  <a:schemeClr val="tx1"/>
                </a:solidFill>
              </a:rPr>
              <a:t>люди?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Какую </a:t>
            </a:r>
            <a:r>
              <a:rPr lang="ru-RU" sz="4400" b="1" dirty="0">
                <a:solidFill>
                  <a:schemeClr val="tx1"/>
                </a:solidFill>
              </a:rPr>
              <a:t>роль люди разных национальностей и возможностей играют в жизни </a:t>
            </a:r>
            <a:r>
              <a:rPr lang="ru-RU" sz="4400" b="1" dirty="0" smtClean="0">
                <a:solidFill>
                  <a:schemeClr val="tx1"/>
                </a:solidFill>
              </a:rPr>
              <a:t>общества?</a:t>
            </a:r>
            <a:endParaRPr lang="ru-RU" sz="4400" dirty="0">
              <a:solidFill>
                <a:schemeClr val="tx1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44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1 группа учебник </a:t>
            </a:r>
            <a:r>
              <a:rPr lang="ru-RU" sz="4000" i="1" dirty="0">
                <a:solidFill>
                  <a:schemeClr val="tx1"/>
                </a:solidFill>
              </a:rPr>
              <a:t>стр. 42 вопрос </a:t>
            </a:r>
            <a:r>
              <a:rPr lang="ru-RU" sz="4000" i="1" dirty="0" smtClean="0">
                <a:solidFill>
                  <a:schemeClr val="tx1"/>
                </a:solidFill>
              </a:rPr>
              <a:t>3</a:t>
            </a:r>
          </a:p>
          <a:p>
            <a:r>
              <a:rPr lang="ru-RU" sz="4000" i="1" dirty="0" smtClean="0">
                <a:solidFill>
                  <a:schemeClr val="tx1"/>
                </a:solidFill>
              </a:rPr>
              <a:t>2 группа учебник </a:t>
            </a:r>
            <a:r>
              <a:rPr lang="ru-RU" sz="4000" i="1" dirty="0">
                <a:solidFill>
                  <a:schemeClr val="tx1"/>
                </a:solidFill>
              </a:rPr>
              <a:t>стр. 42 вопрос 1 </a:t>
            </a:r>
            <a:endParaRPr lang="ru-RU" sz="4000" i="1" dirty="0" smtClean="0">
              <a:solidFill>
                <a:schemeClr val="tx1"/>
              </a:solidFill>
            </a:endParaRPr>
          </a:p>
          <a:p>
            <a:r>
              <a:rPr lang="ru-RU" sz="4000" i="1" dirty="0" smtClean="0">
                <a:solidFill>
                  <a:schemeClr val="tx1"/>
                </a:solidFill>
              </a:rPr>
              <a:t>3 группа  </a:t>
            </a:r>
            <a:r>
              <a:rPr lang="ru-RU" sz="4000" i="1" dirty="0">
                <a:solidFill>
                  <a:schemeClr val="tx1"/>
                </a:solidFill>
              </a:rPr>
              <a:t>рабочая  тетрадь задание  №6</a:t>
            </a:r>
            <a:endParaRPr lang="ru-RU" sz="4000" dirty="0">
              <a:solidFill>
                <a:schemeClr val="tx1"/>
              </a:solidFill>
            </a:endParaRPr>
          </a:p>
          <a:p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4400" dirty="0" smtClean="0"/>
              <a:t>ОТВЕТЬТЕ НА ВОПРОСЫ</a:t>
            </a: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125538"/>
          <a:ext cx="8640763" cy="5532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6369"/>
                <a:gridCol w="288025"/>
                <a:gridCol w="4176369"/>
              </a:tblGrid>
              <a:tr h="553243">
                <a:tc rowSpan="2"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1. На уроке я работал …</a:t>
                      </a:r>
                      <a:endParaRPr lang="ru-RU" sz="2800" dirty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  <a:tc rowSpan="14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8" marR="9143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активно / пассивно</a:t>
                      </a:r>
                      <a:endParaRPr lang="ru-RU" sz="2400" dirty="0" smtClean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  <a:tr h="322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доволен / не доволен</a:t>
                      </a:r>
                      <a:endParaRPr lang="ru-RU" sz="2400" dirty="0" smtClean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  <a:tr h="23027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2. Своей работой на уроке я …</a:t>
                      </a:r>
                      <a:endParaRPr lang="ru-RU" sz="2800" dirty="0" smtClean="0">
                        <a:solidFill>
                          <a:srgbClr val="660033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91438" marR="91438" marT="45726" marB="45726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3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коротким / длинным</a:t>
                      </a:r>
                      <a:endParaRPr lang="ru-RU" sz="2400" dirty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  <a:tr h="161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не устал / </a:t>
                      </a:r>
                      <a:r>
                        <a:rPr lang="ru-RU" sz="2400" kern="1200" dirty="0" err="1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устал</a:t>
                      </a:r>
                      <a:endParaRPr lang="ru-RU" sz="2400" kern="1200" dirty="0">
                        <a:solidFill>
                          <a:srgbClr val="660033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91438" marR="91438" marT="45726" marB="45726"/>
                </a:tc>
              </a:tr>
              <a:tr h="3917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3. Урок для меня показался …</a:t>
                      </a:r>
                      <a:endParaRPr lang="ru-RU" sz="2800" dirty="0" smtClean="0">
                        <a:solidFill>
                          <a:srgbClr val="660033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91438" marR="91438" marT="45726" marB="45726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3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стало лучше / стало хуже</a:t>
                      </a:r>
                      <a:endParaRPr lang="ru-RU" sz="2400" dirty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  <a:tr h="55324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4. За урок я …</a:t>
                      </a:r>
                      <a:endParaRPr lang="ru-RU" sz="2800" dirty="0" smtClean="0">
                        <a:solidFill>
                          <a:srgbClr val="660033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91438" marR="91438" marT="45726" marB="45726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понятен / не понятен</a:t>
                      </a:r>
                      <a:endParaRPr lang="ru-RU" sz="2400" dirty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  <a:tr h="322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полезен / бесполезен</a:t>
                      </a:r>
                      <a:endParaRPr lang="ru-RU" sz="2400" dirty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  <a:tr h="230276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6. Материал урока мне был …</a:t>
                      </a:r>
                      <a:endParaRPr lang="ru-RU" sz="2800" dirty="0" smtClean="0">
                        <a:solidFill>
                          <a:srgbClr val="660033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91438" marR="91438" marT="45726" marB="45726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3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интересен / скучен</a:t>
                      </a:r>
                      <a:endParaRPr lang="ru-RU" sz="2400" dirty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  <a:tr h="161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легким / трудным</a:t>
                      </a:r>
                      <a:endParaRPr lang="ru-RU" sz="2400" dirty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  <a:tr h="3917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7. Домашнее задание мне кажется …</a:t>
                      </a:r>
                      <a:endParaRPr lang="ru-RU" sz="2800" dirty="0" smtClean="0">
                        <a:solidFill>
                          <a:srgbClr val="660033"/>
                        </a:solidFill>
                        <a:latin typeface="Comic Sans MS" pitchFamily="66" charset="0"/>
                        <a:ea typeface="Times New Roman"/>
                      </a:endParaRPr>
                    </a:p>
                  </a:txBody>
                  <a:tcPr marL="91438" marR="91438" marT="45726" marB="45726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3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660033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интересно / не интересно</a:t>
                      </a:r>
                      <a:endParaRPr lang="ru-RU" sz="2400" dirty="0" smtClean="0">
                        <a:solidFill>
                          <a:srgbClr val="6600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26" marB="457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2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Какова главная мысль стихотворения?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Людей неинтересных в мире нет.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Их судьбы — как истории планет.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У каждой все особое, свое,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 нет планет, похожих на нее.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А если кто-то незаметно жил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 с этой незаметностью дружил,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он интересен был среди людей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самой </a:t>
            </a:r>
            <a:r>
              <a:rPr lang="ru-RU" dirty="0" err="1">
                <a:solidFill>
                  <a:schemeClr val="tx1"/>
                </a:solidFill>
              </a:rPr>
              <a:t>неинтересностью</a:t>
            </a:r>
            <a:r>
              <a:rPr lang="ru-RU" dirty="0">
                <a:solidFill>
                  <a:schemeClr val="tx1"/>
                </a:solidFill>
              </a:rPr>
              <a:t> своей.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У каждого — свой тайный личный мир.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Есть в мире этом самый лучший миг.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Есть в мире этом самый страшный час,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но это все неведомо для нас.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</a:t>
            </a:r>
            <a:r>
              <a:rPr lang="ru-RU" dirty="0">
                <a:solidFill>
                  <a:schemeClr val="tx1"/>
                </a:solidFill>
              </a:rPr>
              <a:t>Е. Евтушенко</a:t>
            </a:r>
          </a:p>
        </p:txBody>
      </p:sp>
    </p:spTree>
    <p:extLst>
      <p:ext uri="{BB962C8B-B14F-4D97-AF65-F5344CB8AC3E}">
        <p14:creationId xmlns:p14="http://schemas.microsoft.com/office/powerpoint/2010/main" val="5253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Проблемный </a:t>
            </a:r>
            <a:r>
              <a:rPr lang="ru-RU" b="1" dirty="0" smtClean="0"/>
              <a:t>вопрос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Чем различаются люди</a:t>
            </a:r>
            <a:r>
              <a:rPr lang="ru-RU" sz="40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Какую роль люди разных национальностей и возможностей играют в жизни </a:t>
            </a:r>
            <a:r>
              <a:rPr lang="ru-RU" sz="4000" b="1" dirty="0" smtClean="0">
                <a:solidFill>
                  <a:schemeClr val="tx1"/>
                </a:solidFill>
              </a:rPr>
              <a:t>общества?</a:t>
            </a:r>
            <a:endParaRPr lang="ru-RU" sz="4000" dirty="0">
              <a:solidFill>
                <a:schemeClr val="tx1"/>
              </a:solidFill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436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План урока: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chemeClr val="tx1"/>
                </a:solidFill>
              </a:rPr>
              <a:t>Различия между людьми.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Друзья, приятели, враги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Люди с </a:t>
            </a:r>
            <a:r>
              <a:rPr lang="ru-RU" b="1" dirty="0" smtClean="0">
                <a:solidFill>
                  <a:schemeClr val="tx1"/>
                </a:solidFill>
              </a:rPr>
              <a:t>ограниченными возможностями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Дружба детей разных национальностей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688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000" b="1" dirty="0">
                <a:effectLst/>
              </a:rPr>
              <a:t>Различия между людьми</a:t>
            </a:r>
            <a:r>
              <a:rPr lang="ru-RU" b="1" dirty="0">
                <a:effectLst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i="1" dirty="0"/>
              <a:t>На основе примера продолжите заполнение  </a:t>
            </a:r>
            <a:r>
              <a:rPr lang="ru-RU" i="1" dirty="0" smtClean="0"/>
              <a:t>таблицы</a:t>
            </a:r>
          </a:p>
          <a:p>
            <a:endParaRPr lang="ru-RU" dirty="0"/>
          </a:p>
        </p:txBody>
      </p:sp>
      <p:pic>
        <p:nvPicPr>
          <p:cNvPr id="1026" name="Picture 2" descr="C:\Users\Ольга\Desktop\на конкурс\4bf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42089"/>
            <a:ext cx="3528392" cy="209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59773"/>
              </p:ext>
            </p:extLst>
          </p:nvPr>
        </p:nvGraphicFramePr>
        <p:xfrm>
          <a:off x="539552" y="2204863"/>
          <a:ext cx="8280919" cy="2200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027"/>
                <a:gridCol w="4140892"/>
              </a:tblGrid>
              <a:tr h="11305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Чем различаются люди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какие группы по этому признаку делятся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Полом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Женщины и мужчины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3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effectLst/>
              </a:rPr>
              <a:t>Друзья, приятели, враги.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hlinkClick r:id="rId2" action="ppaction://hlinkfile"/>
              </a:rPr>
              <a:t>«Песня о друге</a:t>
            </a:r>
            <a:r>
              <a:rPr lang="ru-RU" dirty="0" smtClean="0">
                <a:solidFill>
                  <a:schemeClr val="tx1"/>
                </a:solidFill>
                <a:hlinkClick r:id="rId2" action="ppaction://hlinkfile"/>
              </a:rPr>
              <a:t>» Владимир Высоцкий.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Какая пословица соответствует данной песни?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050" name="Picture 2" descr="C:\Users\Ольга\Desktop\на конкурс\643741-20-de-julho-Dia-do-Amig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41621"/>
            <a:ext cx="6728296" cy="283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2474" y="5692606"/>
            <a:ext cx="7029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«Друзья познаются в </a:t>
            </a:r>
            <a:r>
              <a:rPr lang="ru-RU" sz="3200" dirty="0"/>
              <a:t>беде»</a:t>
            </a:r>
          </a:p>
        </p:txBody>
      </p:sp>
    </p:spTree>
    <p:extLst>
      <p:ext uri="{BB962C8B-B14F-4D97-AF65-F5344CB8AC3E}">
        <p14:creationId xmlns:p14="http://schemas.microsoft.com/office/powerpoint/2010/main" val="181193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Выполните задание.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Продолжите предложение:</a:t>
            </a:r>
          </a:p>
          <a:p>
            <a:r>
              <a:rPr lang="ru-RU" sz="3600" dirty="0">
                <a:solidFill>
                  <a:schemeClr val="tx1"/>
                </a:solidFill>
              </a:rPr>
              <a:t>В нашей стране по закону все имеют право на бесплатное образование не зависимо от: </a:t>
            </a:r>
          </a:p>
          <a:p>
            <a:r>
              <a:rPr lang="ru-RU" sz="3600" dirty="0">
                <a:solidFill>
                  <a:schemeClr val="tx1"/>
                </a:solidFill>
              </a:rPr>
              <a:t>1)______________</a:t>
            </a:r>
          </a:p>
          <a:p>
            <a:r>
              <a:rPr lang="ru-RU" sz="3600" dirty="0">
                <a:solidFill>
                  <a:schemeClr val="tx1"/>
                </a:solidFill>
              </a:rPr>
              <a:t>2)_____________</a:t>
            </a:r>
          </a:p>
          <a:p>
            <a:r>
              <a:rPr lang="ru-RU" sz="3600" dirty="0">
                <a:solidFill>
                  <a:schemeClr val="tx1"/>
                </a:solidFill>
              </a:rPr>
              <a:t>3)_____________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r>
              <a:rPr lang="ru-RU" sz="2800" dirty="0" smtClean="0">
                <a:effectLst/>
              </a:rPr>
              <a:t>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dirty="0" smtClean="0">
                <a:effectLst/>
              </a:rPr>
              <a:t>Дети </a:t>
            </a:r>
            <a:r>
              <a:rPr lang="ru-RU" sz="2800" b="1" dirty="0">
                <a:effectLst/>
              </a:rPr>
              <a:t>с </a:t>
            </a:r>
            <a:r>
              <a:rPr lang="ru-RU" sz="2800" dirty="0">
                <a:effectLst/>
              </a:rPr>
              <a:t>ограниченными возможностями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Найдите в </a:t>
            </a:r>
            <a:r>
              <a:rPr lang="ru-RU" sz="3200" dirty="0" smtClean="0">
                <a:solidFill>
                  <a:schemeClr val="tx1"/>
                </a:solidFill>
              </a:rPr>
              <a:t>учебнике </a:t>
            </a:r>
            <a:r>
              <a:rPr lang="ru-RU" sz="3200" dirty="0">
                <a:solidFill>
                  <a:schemeClr val="tx1"/>
                </a:solidFill>
              </a:rPr>
              <a:t>определение данному понятию запишите его в тетрадь.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Дети имеющие нарушения в физическом и (или) психическом развитии, которые не позволяют им самостоятельно  жить в обществе.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9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/>
              <a:t>Как вы думаете, от чего зависит отношение человека к своему недугу? Почему разные люди по- разному справляются с проблемами своего здоровья? Какую роль в этом играют окружающие?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422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61</TotalTime>
  <Words>342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ТВОИ КЛАССНЫЕ ДРУЗЬЯ.</vt:lpstr>
      <vt:lpstr>Какова главная мысль стихотворения? </vt:lpstr>
      <vt:lpstr>Проблемный вопрос </vt:lpstr>
      <vt:lpstr>План урока: </vt:lpstr>
      <vt:lpstr>Различия между людьми. </vt:lpstr>
      <vt:lpstr>Друзья, приятели, враги. </vt:lpstr>
      <vt:lpstr>Выполните задание. </vt:lpstr>
      <vt:lpstr>. Дети с ограниченными возможностями</vt:lpstr>
      <vt:lpstr>Презентация PowerPoint</vt:lpstr>
      <vt:lpstr>Дружба детей разных национальностей. </vt:lpstr>
      <vt:lpstr>Презентация PowerPoint</vt:lpstr>
      <vt:lpstr>Домашнее задание</vt:lpstr>
      <vt:lpstr>ОТВЕТЬТЕ НА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КЛАССНЫЕ ДРУЗЬЯ.</dc:title>
  <dc:creator>Ольга</dc:creator>
  <cp:lastModifiedBy>Ольга</cp:lastModifiedBy>
  <cp:revision>9</cp:revision>
  <dcterms:created xsi:type="dcterms:W3CDTF">2013-12-15T05:40:01Z</dcterms:created>
  <dcterms:modified xsi:type="dcterms:W3CDTF">2013-12-15T06:45:05Z</dcterms:modified>
</cp:coreProperties>
</file>