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  <p:sldId id="259" r:id="rId4"/>
    <p:sldId id="260" r:id="rId5"/>
    <p:sldId id="261" r:id="rId6"/>
    <p:sldId id="265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44" autoAdjust="0"/>
    <p:restoredTop sz="94615" autoAdjust="0"/>
  </p:normalViewPr>
  <p:slideViewPr>
    <p:cSldViewPr>
      <p:cViewPr>
        <p:scale>
          <a:sx n="75" d="100"/>
          <a:sy n="75" d="100"/>
        </p:scale>
        <p:origin x="-1642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20490-8F4E-41F9-9FB8-F5563F94C313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E7D0D-B693-4F4B-867B-A66938517F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20490-8F4E-41F9-9FB8-F5563F94C313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E7D0D-B693-4F4B-867B-A66938517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20490-8F4E-41F9-9FB8-F5563F94C313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E7D0D-B693-4F4B-867B-A66938517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20490-8F4E-41F9-9FB8-F5563F94C313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E7D0D-B693-4F4B-867B-A66938517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20490-8F4E-41F9-9FB8-F5563F94C313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5FE7D0D-B693-4F4B-867B-A66938517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20490-8F4E-41F9-9FB8-F5563F94C313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E7D0D-B693-4F4B-867B-A66938517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20490-8F4E-41F9-9FB8-F5563F94C313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E7D0D-B693-4F4B-867B-A66938517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20490-8F4E-41F9-9FB8-F5563F94C313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E7D0D-B693-4F4B-867B-A66938517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20490-8F4E-41F9-9FB8-F5563F94C313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E7D0D-B693-4F4B-867B-A66938517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20490-8F4E-41F9-9FB8-F5563F94C313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E7D0D-B693-4F4B-867B-A66938517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20490-8F4E-41F9-9FB8-F5563F94C313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E7D0D-B693-4F4B-867B-A66938517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D520490-8F4E-41F9-9FB8-F5563F94C313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FE7D0D-B693-4F4B-867B-A66938517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76_%D0%B3%D0%BE%D0%B4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2132" y="357166"/>
            <a:ext cx="3114668" cy="585791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Полномочия губернатора Санкт-Петербурга.</a:t>
            </a:r>
            <a:r>
              <a:rPr lang="ru-RU" sz="3200" b="0" dirty="0" smtClean="0"/>
              <a:t> Полтавченко Георгий Сергеевич.</a:t>
            </a:r>
            <a:endParaRPr lang="ru-RU" sz="3200" dirty="0"/>
          </a:p>
        </p:txBody>
      </p:sp>
      <p:pic>
        <p:nvPicPr>
          <p:cNvPr id="4" name="Содержимое 3" descr="ринернкупреуереурнепен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357167"/>
            <a:ext cx="4214842" cy="6000792"/>
          </a:xfr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6429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Общие сведения.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58204" cy="607223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vi-VN" sz="2400" b="1" dirty="0" smtClean="0"/>
              <a:t>Губерна́тор</a:t>
            </a:r>
            <a:r>
              <a:rPr lang="ru-RU" sz="2400" b="1" dirty="0" smtClean="0"/>
              <a:t>-</a:t>
            </a:r>
            <a:r>
              <a:rPr lang="ru-RU" sz="2400" dirty="0"/>
              <a:t> глава большой </a:t>
            </a:r>
            <a:r>
              <a:rPr lang="ru-RU" sz="2400" dirty="0" smtClean="0"/>
              <a:t>административно-территориальной</a:t>
            </a:r>
            <a:r>
              <a:rPr lang="ru-RU" sz="2400" dirty="0"/>
              <a:t>, федеративной единицы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В современной России губернатор — </a:t>
            </a:r>
            <a:r>
              <a:rPr lang="ru-RU" sz="2400" dirty="0" smtClean="0"/>
              <a:t>это</a:t>
            </a:r>
            <a:r>
              <a:rPr lang="ru-RU" sz="2400" i="1" dirty="0" smtClean="0"/>
              <a:t> Высшее должностное лицо субъекта российской федерации</a:t>
            </a:r>
            <a:r>
              <a:rPr lang="ru-RU" sz="2400" dirty="0"/>
              <a:t> </a:t>
            </a:r>
            <a:r>
              <a:rPr lang="ru-RU" sz="2400" dirty="0" smtClean="0"/>
              <a:t>(края ,области  ,автономного </a:t>
            </a:r>
            <a:r>
              <a:rPr lang="ru-RU" sz="2400" dirty="0"/>
              <a:t>округа, города), возглавляющее исполнительную власть на территории субъекта Российской Федерации. С </a:t>
            </a:r>
            <a:r>
              <a:rPr lang="ru-RU" sz="2400" dirty="0" smtClean="0"/>
              <a:t>1995</a:t>
            </a:r>
            <a:r>
              <a:rPr lang="ru-RU" sz="2400" dirty="0"/>
              <a:t> по </a:t>
            </a:r>
            <a:r>
              <a:rPr lang="ru-RU" sz="2400" dirty="0" smtClean="0"/>
              <a:t>2005</a:t>
            </a:r>
            <a:r>
              <a:rPr lang="ru-RU" sz="2400" dirty="0"/>
              <a:t> губернаторы избирались жителями субъектов Российской Федерации в рамках прямого, равного и тайного голосования. С </a:t>
            </a:r>
            <a:r>
              <a:rPr lang="ru-RU" sz="2400" dirty="0" smtClean="0"/>
              <a:t>2005</a:t>
            </a:r>
            <a:r>
              <a:rPr lang="ru-RU" sz="2400" dirty="0"/>
              <a:t> по </a:t>
            </a:r>
            <a:r>
              <a:rPr lang="ru-RU" sz="2400" dirty="0" smtClean="0"/>
              <a:t>2012 год</a:t>
            </a:r>
            <a:r>
              <a:rPr lang="ru-RU" sz="2400" dirty="0"/>
              <a:t> назначались законодательными (представительными) органами субъектов Российской Федерации по представлению Президента России.</a:t>
            </a:r>
            <a:br>
              <a:rPr lang="ru-RU" sz="2400" dirty="0"/>
            </a:br>
            <a:r>
              <a:rPr lang="ru-RU" sz="2400" dirty="0"/>
              <a:t>С </a:t>
            </a:r>
            <a:r>
              <a:rPr lang="ru-RU" sz="2400" dirty="0" smtClean="0"/>
              <a:t>1 июня 2012 года</a:t>
            </a:r>
            <a:r>
              <a:rPr lang="ru-RU" sz="2400" dirty="0"/>
              <a:t> вступил в силу </a:t>
            </a:r>
            <a:r>
              <a:rPr lang="ru-RU" sz="2400" dirty="0" smtClean="0"/>
              <a:t>закон</a:t>
            </a:r>
            <a:r>
              <a:rPr lang="ru-RU" sz="2400" dirty="0"/>
              <a:t> Российской Федерации, возвращающий прямые выборы высших должностных лиц региона.</a:t>
            </a:r>
          </a:p>
          <a:p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52"/>
            <a:ext cx="8401080" cy="657229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Губернатор Санкт-Петербурга является высшим должностным лицом Санкт-Петербурга, избираемым на 4 года.</a:t>
            </a:r>
          </a:p>
          <a:p>
            <a:r>
              <a:rPr lang="ru-RU" sz="2000" dirty="0" smtClean="0"/>
              <a:t>Выборы губернатора Санкт-Петербурга проводятся на основе всеобщего равного и прямого избирательного права при тайном голосовании в соответствии с законом Санкт-Петербурга.</a:t>
            </a:r>
          </a:p>
          <a:p>
            <a:r>
              <a:rPr lang="ru-RU" sz="2000" dirty="0" smtClean="0"/>
              <a:t>Губернатором Санкт-Петербурга может быть избран гражданин Российской Федерации, достигший на день выборов 30-летнего возраста и обладающий пассивным избирательным правом в соответствии с Конституцией Российской Федерации и федеральным законом.</a:t>
            </a:r>
          </a:p>
          <a:p>
            <a:r>
              <a:rPr lang="ru-RU" sz="2000" dirty="0" smtClean="0"/>
              <a:t>Избранный губернатор Санкт-Петербурга вступает в должность после принесения присяги, приносимой на заседании Законодательного Собрания, которое проводится в присутствии судей Уставного суда во вторую среду после дня его избрания.</a:t>
            </a:r>
          </a:p>
          <a:p>
            <a:r>
              <a:rPr lang="ru-RU" sz="2000" dirty="0" smtClean="0"/>
              <a:t>Полномочия губернатора Санкт-Петербурга прекращаются в день принесения присяги вновь избранным губернатором.</a:t>
            </a:r>
            <a:endParaRPr lang="ru-RU" sz="20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1142984"/>
          </a:xfrm>
        </p:spPr>
        <p:txBody>
          <a:bodyPr>
            <a:normAutofit/>
          </a:bodyPr>
          <a:lstStyle/>
          <a:p>
            <a:r>
              <a:rPr lang="ru-RU" sz="2800" b="0" dirty="0" smtClean="0"/>
              <a:t>Полномочия губернатора Санкт-Петербурга прекращаются досрочно в случае: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94938"/>
          </a:xfrm>
        </p:spPr>
        <p:txBody>
          <a:bodyPr>
            <a:noAutofit/>
          </a:bodyPr>
          <a:lstStyle/>
          <a:p>
            <a:pPr fontAlgn="base"/>
            <a:r>
              <a:rPr lang="ru-RU" sz="2400" dirty="0" smtClean="0"/>
              <a:t>1) смерти губернатора;</a:t>
            </a:r>
          </a:p>
          <a:p>
            <a:pPr fontAlgn="base"/>
            <a:r>
              <a:rPr lang="ru-RU" sz="2400" dirty="0" smtClean="0"/>
              <a:t>2) отставки губернатора Санкт-Петербурга в связи с выражением ему недоверия Законодательным Собранием;</a:t>
            </a:r>
          </a:p>
          <a:p>
            <a:pPr fontAlgn="base"/>
            <a:r>
              <a:rPr lang="ru-RU" sz="2400" dirty="0" smtClean="0"/>
              <a:t>3) отставки губернатора по собственному желанию;</a:t>
            </a:r>
          </a:p>
          <a:p>
            <a:pPr fontAlgn="base"/>
            <a:r>
              <a:rPr lang="ru-RU" sz="2400" dirty="0" smtClean="0"/>
              <a:t>4) признания судом лица, являющегося губернатором, недееспособным или ограниченно дееспособным;</a:t>
            </a:r>
          </a:p>
          <a:p>
            <a:pPr fontAlgn="base"/>
            <a:r>
              <a:rPr lang="ru-RU" sz="2400" dirty="0" smtClean="0"/>
              <a:t>5) выезда губернатора за пределы Российской Федерации на постоянное место жительства;</a:t>
            </a:r>
          </a:p>
          <a:p>
            <a:pPr fontAlgn="base"/>
            <a:r>
              <a:rPr lang="ru-RU" sz="2400" dirty="0" smtClean="0"/>
              <a:t>6) утраты губернатором гражданства Российской Федерации;</a:t>
            </a:r>
          </a:p>
          <a:p>
            <a:pPr fontAlgn="base"/>
            <a:r>
              <a:rPr lang="ru-RU" sz="2400" dirty="0" smtClean="0"/>
              <a:t>7) отрешения губернатора от должности Президентом Российской Федерации.</a:t>
            </a:r>
          </a:p>
          <a:p>
            <a:endParaRPr lang="ru-RU" sz="2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Компетенция губернатора Санкт-Петербурга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329642" cy="5786478"/>
          </a:xfrm>
        </p:spPr>
        <p:txBody>
          <a:bodyPr>
            <a:noAutofit/>
          </a:bodyPr>
          <a:lstStyle/>
          <a:p>
            <a:pPr fontAlgn="base"/>
            <a:r>
              <a:rPr lang="ru-RU" sz="2400" dirty="0" smtClean="0"/>
              <a:t>1) возглавляет Администрацию Санкт-Петербурга на принципах единоначалия;</a:t>
            </a:r>
          </a:p>
          <a:p>
            <a:pPr fontAlgn="base"/>
            <a:r>
              <a:rPr lang="ru-RU" sz="2400" dirty="0" smtClean="0"/>
              <a:t>2) обнародует законы Санкт-Петербурга, удостоверяя их обнародование путем подписания, либо отклоняет их;</a:t>
            </a:r>
          </a:p>
          <a:p>
            <a:pPr fontAlgn="base"/>
            <a:r>
              <a:rPr lang="ru-RU" sz="2400" dirty="0" smtClean="0"/>
              <a:t>3) формирует Администрацию Санкт-Петербурга в соответствии с Уставом и законами Санкт-Петербурга;</a:t>
            </a:r>
          </a:p>
          <a:p>
            <a:pPr fontAlgn="base"/>
            <a:r>
              <a:rPr lang="ru-RU" sz="2400" dirty="0" smtClean="0"/>
              <a:t>4) осуществляет право законодательной инициативы в Законодательном Собрании Санкт-Петербурга;</a:t>
            </a:r>
          </a:p>
          <a:p>
            <a:pPr fontAlgn="base"/>
            <a:r>
              <a:rPr lang="ru-RU" sz="2400" dirty="0" smtClean="0"/>
              <a:t>5) подписывает правовые акты Администрации Санкт-Петербурга;</a:t>
            </a:r>
          </a:p>
          <a:p>
            <a:pPr fontAlgn="base"/>
            <a:r>
              <a:rPr lang="ru-RU" sz="2400" dirty="0" smtClean="0"/>
              <a:t>6) утверждает перечень главных распорядителей средств бюджета Санкт-Петербурга;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52194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dirty="0" smtClean="0"/>
              <a:t>7) вправе требовать созыва внеочередного заседания Законодательного Собрания, а также созыва вновь избранного Законодательного Собрания на первое заседание ранее срока, установленного законодательством Санкт-Петербурга;</a:t>
            </a:r>
          </a:p>
          <a:p>
            <a:pPr fontAlgn="base"/>
            <a:r>
              <a:rPr lang="ru-RU" dirty="0" smtClean="0"/>
              <a:t>8) вправе участвовать в работе Законодательного Собрания с правом совещательного голоса;</a:t>
            </a:r>
          </a:p>
          <a:p>
            <a:pPr fontAlgn="base"/>
            <a:r>
              <a:rPr lang="ru-RU" dirty="0" smtClean="0"/>
              <a:t>9) представляет Законодательному Собранию бюджет Санкт-Петербурга и отчет о его исполнении, программы и планы социально-экономического развития Санкт-Петербурга и отчеты об их исполнении, схему управления Санкт-Петербургом;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572560" cy="296842"/>
          </a:xfrm>
        </p:spPr>
        <p:txBody>
          <a:bodyPr>
            <a:normAutofit fontScale="90000"/>
          </a:bodyPr>
          <a:lstStyle/>
          <a:p>
            <a:r>
              <a:rPr lang="ru-RU" b="0" dirty="0" smtClean="0"/>
              <a:t>Полтавченко Георгий Сергеевич</a:t>
            </a:r>
            <a:endParaRPr lang="ru-RU" b="0" dirty="0"/>
          </a:p>
        </p:txBody>
      </p:sp>
      <p:pic>
        <p:nvPicPr>
          <p:cNvPr id="7" name="Содержимое 6" descr="апмам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72066" y="714356"/>
            <a:ext cx="3857652" cy="2786083"/>
          </a:xfrm>
        </p:spPr>
      </p:pic>
      <p:sp>
        <p:nvSpPr>
          <p:cNvPr id="8" name="TextBox 7"/>
          <p:cNvSpPr txBox="1"/>
          <p:nvPr/>
        </p:nvSpPr>
        <p:spPr>
          <a:xfrm>
            <a:off x="285720" y="785794"/>
            <a:ext cx="450059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 настоящее время губернатором Санкт-Петербурга является Георгий Полтавченко .Родился в Баку, отец — офицер военного флота. В 1960 году семья переехала в Ленинград. В 1970 году окончил ленинградскую физико-математическую школу №211, а в 1976</a:t>
            </a:r>
            <a:r>
              <a:rPr lang="ru-RU" sz="1600" dirty="0" smtClean="0">
                <a:hlinkClick r:id="rId3" tooltip="1976 год"/>
              </a:rPr>
              <a:t> </a:t>
            </a:r>
            <a:r>
              <a:rPr lang="ru-RU" sz="1600" dirty="0" smtClean="0"/>
              <a:t>году  окончил Ленинградский институт авиационного приборостроения ( инженер-механик по приборам авиационно-космической медицины).</a:t>
            </a:r>
            <a:r>
              <a:rPr lang="ru-RU" dirty="0" smtClean="0"/>
              <a:t> </a:t>
            </a:r>
            <a:r>
              <a:rPr lang="ru-RU" sz="1600" dirty="0" smtClean="0"/>
              <a:t>В 1979—1992 служил в органах государственной безопасности СССР и России. В 1979—1980 годы проходил обучение на высших курсах КГБ в Минске. В 1980 году принимал участие в обеспечении безопасности проведения Олимпийских игр в Москве.</a:t>
            </a:r>
          </a:p>
          <a:p>
            <a:r>
              <a:rPr lang="ru-RU" sz="1600" dirty="0" smtClean="0"/>
              <a:t>С 1980 года —уполномоченный подразделения по обеспечению безопасности на транспорте в аэропорту «Пулково» . Последняя должность — начальник Выборгского городского отдела Управления Министерства безопасности Российской Федерации по Санкт-Петербургу и Ленинградской области. Женат. Есть сын.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9" name="Рисунок 8" descr="олд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066" y="3643314"/>
            <a:ext cx="3929090" cy="286406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>
            <a:normAutofit fontScale="92500"/>
          </a:bodyPr>
          <a:lstStyle/>
          <a:p>
            <a:r>
              <a:rPr lang="ru-RU" sz="1800" dirty="0" smtClean="0"/>
              <a:t>В 1990 году Полтавченко был избран депутатом Ленинградского областного Совета.</a:t>
            </a:r>
          </a:p>
          <a:p>
            <a:r>
              <a:rPr lang="ru-RU" sz="1800" dirty="0" smtClean="0"/>
              <a:t>В 1992—1993 годах — начальник Управления налоговых расследований при Государственной налоговой инспекции по Санкт-Петербургу, начальник Управления Департамента налоговой полиции России по Санкт-Петербургу.</a:t>
            </a:r>
          </a:p>
          <a:p>
            <a:r>
              <a:rPr lang="ru-RU" sz="1800" dirty="0" smtClean="0"/>
              <a:t>В 1993—1999 годах — начальник Управления Федеральной службы налоговой полиции по Санкт-Петербургу.</a:t>
            </a:r>
          </a:p>
          <a:p>
            <a:r>
              <a:rPr lang="ru-RU" sz="1800" dirty="0" smtClean="0"/>
              <a:t>В 1993 году был избран президентом Федерации баскетбола Санкт-Петербурга.</a:t>
            </a:r>
          </a:p>
          <a:p>
            <a:r>
              <a:rPr lang="ru-RU" sz="1800" dirty="0" smtClean="0"/>
              <a:t>В декабре 1998 года баллотировался в Законодательное собрание Санкт-Петербурга по 43 округу, однако выборы проиграл, набрав 8,35 %</a:t>
            </a:r>
          </a:p>
          <a:p>
            <a:r>
              <a:rPr lang="ru-RU" sz="1800" dirty="0" smtClean="0"/>
              <a:t>22 августа 2011 года Георгий Полтавченко назначен временно исполняющим обязанности губернатора Санкт-Петербурга</a:t>
            </a:r>
            <a:r>
              <a:rPr lang="ru-RU" sz="1800" baseline="30000" dirty="0" smtClean="0"/>
              <a:t> .</a:t>
            </a:r>
            <a:r>
              <a:rPr lang="ru-RU" sz="1800" dirty="0" smtClean="0"/>
              <a:t>  27 августа 2011 года партия «Единая Россия» предложила кандидатуру Полтавченко в числе кандидатов на должность губернатора Санкт-Петербурга 30 августа 2011 года Президент Российской Федерации Дмитрий Анатольевич Медведев внёс его кандидатуру для утверждения на посту губернатора Санкт-Петербурга</a:t>
            </a:r>
            <a:r>
              <a:rPr lang="ru-RU" sz="1800" baseline="30000" dirty="0" smtClean="0"/>
              <a:t>.</a:t>
            </a:r>
            <a:endParaRPr lang="ru-RU" sz="1800" dirty="0" smtClean="0"/>
          </a:p>
          <a:p>
            <a:r>
              <a:rPr lang="ru-RU" sz="1800" dirty="0" smtClean="0"/>
              <a:t>31 августа 2011 года Законодательным Собранием Санкт-Петербурга был наделён полномочиями губернатора Санкт-Петербурга. Его кандидатуру поддержали 37 депутатов, воздержались от голосования 5, против — 0. В тот же день он вступил в должность губернатора Санкт-Петербурга</a:t>
            </a:r>
            <a:r>
              <a:rPr lang="ru-RU" sz="1800" baseline="30000" dirty="0" smtClean="0"/>
              <a:t> .</a:t>
            </a:r>
            <a:r>
              <a:rPr lang="ru-RU" sz="1800" dirty="0" smtClean="0"/>
              <a:t> Сохранил членство в Совете Безопасности в новой должности</a:t>
            </a:r>
          </a:p>
          <a:p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314327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«</a:t>
            </a:r>
            <a:r>
              <a:rPr lang="ru-RU" sz="2000" i="1" dirty="0" smtClean="0"/>
              <a:t>"Динамизм сменился сдержанностью, экспрессивность - подчеркнутой немногословностью, ориентация на амбициозные задачи - категорично заявленным намерением жить по средствам"</a:t>
            </a:r>
            <a:r>
              <a:rPr lang="ru-RU" sz="2000" dirty="0" smtClean="0"/>
              <a:t>,</a:t>
            </a:r>
            <a:br>
              <a:rPr lang="ru-RU" sz="2000" dirty="0" smtClean="0"/>
            </a:br>
            <a:r>
              <a:rPr lang="ru-RU" sz="2000" dirty="0" smtClean="0"/>
              <a:t> Так характеризуют управленческий стиль Георгия Сергеевича  и всю ситуацию смены губернатора в  Санкт-Петербурге. Ни жители города, ни опрошенные  эксперты не видят особых перемен в жизни Северной столицы, с тех пор, как в августе 2011 г. Полтавченко сменил Валентину Матвиенко. </a:t>
            </a:r>
            <a:endParaRPr lang="ru-RU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280</TotalTime>
  <Words>387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Полномочия губернатора Санкт-Петербурга. Полтавченко Георгий Сергеевич.</vt:lpstr>
      <vt:lpstr>Общие сведения.</vt:lpstr>
      <vt:lpstr>Слайд 3</vt:lpstr>
      <vt:lpstr>Полномочия губернатора Санкт-Петербурга прекращаются досрочно в случае:</vt:lpstr>
      <vt:lpstr>Компетенция губернатора Санкт-Петербурга </vt:lpstr>
      <vt:lpstr>Слайд 6</vt:lpstr>
      <vt:lpstr>Полтавченко Георгий Сергеевич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Света</dc:creator>
  <cp:lastModifiedBy>Света</cp:lastModifiedBy>
  <cp:revision>29</cp:revision>
  <dcterms:created xsi:type="dcterms:W3CDTF">2014-03-29T13:43:37Z</dcterms:created>
  <dcterms:modified xsi:type="dcterms:W3CDTF">2014-04-14T15:11:06Z</dcterms:modified>
</cp:coreProperties>
</file>