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89" r:id="rId3"/>
    <p:sldId id="258" r:id="rId4"/>
    <p:sldId id="259" r:id="rId5"/>
    <p:sldId id="260" r:id="rId6"/>
    <p:sldId id="263" r:id="rId7"/>
    <p:sldId id="262" r:id="rId8"/>
    <p:sldId id="269" r:id="rId9"/>
    <p:sldId id="264" r:id="rId10"/>
    <p:sldId id="265" r:id="rId11"/>
    <p:sldId id="267" r:id="rId12"/>
    <p:sldId id="276" r:id="rId13"/>
    <p:sldId id="280" r:id="rId14"/>
    <p:sldId id="277" r:id="rId15"/>
    <p:sldId id="288" r:id="rId16"/>
    <p:sldId id="278" r:id="rId17"/>
    <p:sldId id="279" r:id="rId18"/>
    <p:sldId id="282" r:id="rId19"/>
    <p:sldId id="283" r:id="rId20"/>
    <p:sldId id="284" r:id="rId21"/>
    <p:sldId id="281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A9AA-F170-436A-857E-8D292CF7444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D9C0-8DFA-444A-A4FC-06A60CF72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B540-07D3-4ED4-9617-6F7BB68819C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75DC-39B7-4FDD-B47F-6D696DD2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587C-265A-4459-A4A5-529B4B4BCD0F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514E-4E3F-4A95-9394-536A37FE0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5928-0183-4F2C-965A-0E8C43A690F0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C4D4-888D-44F2-8B25-9BDCA7EBD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EB96-B4FF-4D23-8469-B186E066D3A0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5A4B-5169-4251-B82D-DFAAE4D9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B080-E047-46CB-AAFE-F20CB0A7A80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8ECB-2681-4EB8-BA5B-132D00ABA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A63F-2E32-45FC-9DF5-EE007DD04E84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FE8E-B6D4-4C3D-870B-624F8A37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34B1-D04B-4798-A457-4917478C58C1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AC55-E178-4068-B4AB-9636FA9B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9EEF-EE64-4316-97E0-35543BB8C15D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1EF0-7601-4126-848D-70FBC382D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CF0E-E23E-4605-9D58-B5F7E7D508C7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BFAD-F785-4FE1-AD58-E71FF345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7EA-1067-40D5-B941-B10507E5A0F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BC63-32BA-4488-9148-713B36C98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3E4981-CC07-49B7-8BD9-01A21FEBA86C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4C686A-49A3-4206-8BC3-B1412AE47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59" r:id="rId2"/>
    <p:sldLayoutId id="2147484268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9" r:id="rId9"/>
    <p:sldLayoutId id="2147484265" r:id="rId10"/>
    <p:sldLayoutId id="21474842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1500" y="28575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Bookman Old Style" pitchFamily="18" charset="0"/>
              </a:rPr>
              <a:t>Формирование положительной мотивации обучения </a:t>
            </a:r>
            <a:r>
              <a:rPr lang="ru-RU" sz="4000" dirty="0" smtClean="0">
                <a:latin typeface="Bookman Old Style" pitchFamily="18" charset="0"/>
              </a:rPr>
              <a:t>через </a:t>
            </a:r>
            <a:r>
              <a:rPr lang="ru-RU" sz="4000" dirty="0" smtClean="0">
                <a:latin typeface="Bookman Old Style" pitchFamily="18" charset="0"/>
              </a:rPr>
              <a:t>развитие творческих </a:t>
            </a:r>
            <a:r>
              <a:rPr lang="ru-RU" sz="4000" dirty="0" smtClean="0">
                <a:latin typeface="Bookman Old Style" pitchFamily="18" charset="0"/>
              </a:rPr>
              <a:t>способностей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idx="1"/>
          </p:nvPr>
        </p:nvSpPr>
        <p:spPr>
          <a:xfrm>
            <a:off x="3786188" y="4929188"/>
            <a:ext cx="4900612" cy="1395412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Учитель </a:t>
            </a:r>
            <a:r>
              <a:rPr lang="ru-RU" dirty="0" smtClean="0"/>
              <a:t>математики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Антонова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Педагогический опыт применения творческих заданий на уроках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их влияние на мотивацию </a:t>
            </a:r>
            <a:r>
              <a:rPr lang="ru-RU" sz="2800" b="1" dirty="0" smtClean="0"/>
              <a:t>обучения</a:t>
            </a:r>
            <a:endParaRPr lang="ru-RU" sz="2800" b="1" dirty="0" smtClean="0"/>
          </a:p>
        </p:txBody>
      </p:sp>
      <p:sp>
        <p:nvSpPr>
          <p:cNvPr id="16387" name="Содержимое 8"/>
          <p:cNvSpPr>
            <a:spLocks noGrp="1"/>
          </p:cNvSpPr>
          <p:nvPr>
            <p:ph sz="half" idx="1"/>
          </p:nvPr>
        </p:nvSpPr>
        <p:spPr>
          <a:xfrm>
            <a:off x="428625" y="1857375"/>
            <a:ext cx="4038600" cy="3429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Формы организации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учебного пространства:</a:t>
            </a:r>
          </a:p>
          <a:p>
            <a:r>
              <a:rPr lang="ru-RU" sz="2400" dirty="0" smtClean="0"/>
              <a:t>индивидуальные;</a:t>
            </a:r>
          </a:p>
          <a:p>
            <a:r>
              <a:rPr lang="ru-RU" sz="2400" dirty="0" smtClean="0"/>
              <a:t>индивидуально-групповые;</a:t>
            </a:r>
          </a:p>
          <a:p>
            <a:r>
              <a:rPr lang="ru-RU" sz="2400" dirty="0" smtClean="0"/>
              <a:t>парные;</a:t>
            </a:r>
          </a:p>
          <a:p>
            <a:r>
              <a:rPr lang="ru-RU" sz="2400" dirty="0" smtClean="0"/>
              <a:t>групповые;</a:t>
            </a:r>
          </a:p>
          <a:p>
            <a:r>
              <a:rPr lang="ru-RU" sz="2400" dirty="0" smtClean="0"/>
              <a:t>коллективные.</a:t>
            </a:r>
          </a:p>
          <a:p>
            <a:pPr lvl="1"/>
            <a:endParaRPr lang="ru-RU" dirty="0" smtClean="0"/>
          </a:p>
        </p:txBody>
      </p:sp>
      <p:sp>
        <p:nvSpPr>
          <p:cNvPr id="16388" name="Содержимое 9"/>
          <p:cNvSpPr>
            <a:spLocks noGrp="1"/>
          </p:cNvSpPr>
          <p:nvPr>
            <p:ph sz="half" idx="2"/>
          </p:nvPr>
        </p:nvSpPr>
        <p:spPr>
          <a:xfrm>
            <a:off x="4714875" y="1785938"/>
            <a:ext cx="4038600" cy="3000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Формы проведения учебных занятий:</a:t>
            </a:r>
          </a:p>
          <a:p>
            <a:r>
              <a:rPr lang="ru-RU" sz="2400" smtClean="0"/>
              <a:t>уроки-экскурсии;</a:t>
            </a:r>
          </a:p>
          <a:p>
            <a:r>
              <a:rPr lang="ru-RU" sz="2400" smtClean="0"/>
              <a:t>уроки-сказки;</a:t>
            </a:r>
          </a:p>
          <a:p>
            <a:r>
              <a:rPr lang="ru-RU" sz="2400" smtClean="0"/>
              <a:t>уроки-путешествия;</a:t>
            </a:r>
          </a:p>
          <a:p>
            <a:r>
              <a:rPr lang="ru-RU" sz="2400" smtClean="0"/>
              <a:t>уроки-игры;</a:t>
            </a:r>
          </a:p>
          <a:p>
            <a:r>
              <a:rPr lang="ru-RU" sz="2400" smtClean="0"/>
              <a:t>интегрированные уроки.</a:t>
            </a:r>
          </a:p>
          <a:p>
            <a:endParaRPr lang="ru-RU" smtClean="0"/>
          </a:p>
        </p:txBody>
      </p:sp>
      <p:pic>
        <p:nvPicPr>
          <p:cNvPr id="6" name="Picture 4" descr="MCj034334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4143375"/>
            <a:ext cx="250983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857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Использование данной системы творческих заданий на уроках </a:t>
            </a:r>
            <a:r>
              <a:rPr lang="ru-RU" sz="3100" dirty="0" smtClean="0"/>
              <a:t>и </a:t>
            </a:r>
            <a:r>
              <a:rPr lang="ru-RU" sz="3100" dirty="0" smtClean="0"/>
              <a:t>во внеурочное время повышает положительную мотивацию через развитие творческих способностей учащихся.</a:t>
            </a:r>
            <a:endParaRPr lang="ru-RU" dirty="0"/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/>
        </p:nvGraphicFramePr>
        <p:xfrm>
          <a:off x="2857500" y="2286000"/>
          <a:ext cx="6096000" cy="4144963"/>
        </p:xfrm>
        <a:graphic>
          <a:graphicData uri="http://schemas.openxmlformats.org/drawingml/2006/table">
            <a:tbl>
              <a:tblPr/>
              <a:tblGrid>
                <a:gridCol w="1643063"/>
                <a:gridCol w="1500187"/>
                <a:gridCol w="1500188"/>
                <a:gridCol w="1452562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Высокий уровень 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Средний уровень 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Низкий уровень 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5«А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»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сентябрь, 2012)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«А»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(май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2013)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 «А»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(сентябрь,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2012)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 «А»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май, 2013)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784225" y="4357688"/>
            <a:ext cx="4144963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57500" y="2286000"/>
            <a:ext cx="6072188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858794" y="4356894"/>
            <a:ext cx="4143375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57500" y="6429375"/>
            <a:ext cx="6072188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home\Pictures\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155257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Значение учебно-исследовательской деятельности в развитии творческих способностей учащихся и ее роль в повышении положительной мотивации.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29225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    Под </a:t>
            </a:r>
            <a:r>
              <a:rPr lang="ru-RU" sz="2400" dirty="0" smtClean="0"/>
              <a:t>исследовательской деятельностью учащихся понимается такая форма организации учебно-воспитательной работы, которая связана с решением учащимися, творческой исследовательской задачи с ранее неизвестным результатом в различных областях науки, искусства, техники и предполагающая наличие основных этапов, характерных для научного исследования.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/>
              <a:t>В школе работает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НОУ «Первые шаги в науку»</a:t>
            </a:r>
            <a:endParaRPr lang="ru-RU" sz="3600" b="1" dirty="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393670" y="2000240"/>
            <a:ext cx="875033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</a:rPr>
              <a:t>Заинтересовавшимся ребятам  объясняю: как выбрать тему, поставить цели  и задачи, как работать с литературными источниками, как правильно оформить работу. </a:t>
            </a:r>
            <a:r>
              <a:rPr lang="ru-RU" sz="2400" dirty="0" smtClean="0">
                <a:latin typeface="Times New Roman" pitchFamily="18" charset="0"/>
              </a:rPr>
              <a:t>Работа </a:t>
            </a:r>
            <a:r>
              <a:rPr lang="ru-RU" sz="2400" dirty="0" smtClean="0">
                <a:latin typeface="Times New Roman" pitchFamily="18" charset="0"/>
              </a:rPr>
              <a:t>в системе дети положительные результаты. Ребята занимают призовые места на школьных и районных научных конференциях.</a:t>
            </a:r>
          </a:p>
        </p:txBody>
      </p:sp>
      <p:pic>
        <p:nvPicPr>
          <p:cNvPr id="6146" name="Picture 2" descr="C:\Users\home\Pictures\6545565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321192"/>
            <a:ext cx="7978650" cy="189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Главная задача</a:t>
            </a:r>
            <a:r>
              <a:rPr lang="ru-RU" sz="2400" dirty="0" smtClean="0"/>
              <a:t> - привить вкус к исследовательской деятельности, потребность в серьезной и долгосрочной мыслительной работе, требующей усердия, старательности и самостоятельности мышления.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5" y="2133600"/>
            <a:ext cx="4964116" cy="44354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Исходя из этого положения, меняется роль педагога в руководстве исследовательской деятельностью ученика. Он не просто корректор собранных учеником материалов по той или иной теме, он – старший товарищ, который является одновременно консультантом, советчиком,     помощником, в самостоятельной исследовательской деятельности своего ученика. </a:t>
            </a:r>
            <a:endParaRPr lang="ru-RU" dirty="0"/>
          </a:p>
        </p:txBody>
      </p:sp>
      <p:pic>
        <p:nvPicPr>
          <p:cNvPr id="7170" name="Picture 2" descr="C:\Users\home\Pictures\https43.radikal.rui09909112eeb71429ce1e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714776" cy="401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algn="ctr"/>
            <a:r>
              <a:rPr lang="ru-RU" sz="2800" dirty="0" smtClean="0"/>
              <a:t>Единственный источник творчества – это наша собственная личность, необходимо подпитывать свой творческий дух. </a:t>
            </a:r>
            <a:br>
              <a:rPr lang="ru-RU" sz="2800" dirty="0" smtClean="0"/>
            </a:br>
            <a:r>
              <a:rPr lang="ru-RU" sz="2800" dirty="0" smtClean="0"/>
              <a:t>Д. </a:t>
            </a:r>
            <a:r>
              <a:rPr lang="ru-RU" sz="2800" dirty="0" err="1" smtClean="0"/>
              <a:t>Айян</a:t>
            </a:r>
            <a:r>
              <a:rPr lang="ru-RU" sz="2800" dirty="0" smtClean="0"/>
              <a:t> сердцевиной творчества считает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214554"/>
            <a:ext cx="564360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3357586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/>
              <a:t>ЯДРО</a:t>
            </a:r>
            <a:r>
              <a:rPr lang="ru-RU" sz="2400" dirty="0" smtClean="0"/>
              <a:t>: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Я </a:t>
            </a:r>
            <a:r>
              <a:rPr lang="ru-RU" sz="2400" dirty="0" smtClean="0"/>
              <a:t>– хочу знать (любознательность</a:t>
            </a:r>
            <a:r>
              <a:rPr lang="ru-RU" sz="2400" dirty="0" smtClean="0"/>
              <a:t>);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Д –действовать  (энергичность);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Р – риск (готовность рисковать);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О – открытость новому.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Трудоемкость и риски в ходе работы над темой.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857364"/>
            <a:ext cx="5143500" cy="47085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Главной целью обучения должно быть приобретение обобщающей стратегии, нужно учить учиться, одним из условий овладения такой стратегией является развитие творческих способностей и повышение мотивации  обучения. В этом вопросе нет готовых решений. На этом фоне методы и технологии обучения в школе не всегда соответствуют новым условиям.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37778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Условия реализации изменений.</a:t>
            </a:r>
            <a:br>
              <a:rPr lang="ru-RU" sz="3200" smtClean="0"/>
            </a:br>
            <a:r>
              <a:rPr lang="ru-RU" sz="3200" smtClean="0"/>
              <a:t>Организационно-педагогические условия повышения мотивации через развитие творческих способностей: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деятельность должна быть максимально трудной, но выполнимой, должна находиться в зоне потенциального развития ребенка;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создание подлинно творческой атмосферы, способствующей свободному проявлению мышления ребенка;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обеспечение включения </a:t>
            </a:r>
            <a:r>
              <a:rPr lang="ru-RU" sz="2200" dirty="0" smtClean="0"/>
              <a:t>школьников </a:t>
            </a:r>
            <a:r>
              <a:rPr lang="ru-RU" sz="2200" dirty="0" smtClean="0"/>
              <a:t>в творческую деятельность, в процессе которой решаются творческие задачи;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осуществление выбора форм и методов развития творческих способностей;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наличие атмосферы творчества и поиска;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обеспечение постоянного профессионального роста педагога;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</a:rPr>
              <a:t>у</a:t>
            </a:r>
            <a:r>
              <a:rPr lang="ru-RU" sz="2200" dirty="0" smtClean="0"/>
              <a:t>чет особенностей формирования личности </a:t>
            </a:r>
            <a:r>
              <a:rPr lang="ru-RU" sz="2200" dirty="0" smtClean="0"/>
              <a:t>школьника</a:t>
            </a:r>
            <a:r>
              <a:rPr lang="ru-RU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Диаграмма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500313"/>
            <a:ext cx="6143625" cy="3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3600" smtClean="0"/>
              <a:t>Результативность реализации педагогического опыта.</a:t>
            </a:r>
          </a:p>
        </p:txBody>
      </p:sp>
      <p:sp>
        <p:nvSpPr>
          <p:cNvPr id="25604" name="Текст 10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7900988" cy="658812"/>
          </a:xfrm>
        </p:spPr>
        <p:txBody>
          <a:bodyPr/>
          <a:lstStyle/>
          <a:p>
            <a:pPr algn="ctr"/>
            <a:r>
              <a:rPr lang="ru-RU" b="0" smtClean="0">
                <a:solidFill>
                  <a:schemeClr val="tx1"/>
                </a:solidFill>
              </a:rPr>
              <a:t>Динамика развития творческих способностей 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 rot="20112606">
            <a:off x="1097610" y="6000768"/>
            <a:ext cx="185307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5«А» (сентябрь, 2012)</a:t>
            </a:r>
          </a:p>
        </p:txBody>
      </p:sp>
      <p:sp>
        <p:nvSpPr>
          <p:cNvPr id="6" name="Прямоугольник 5"/>
          <p:cNvSpPr/>
          <p:nvPr/>
        </p:nvSpPr>
        <p:spPr>
          <a:xfrm rot="20112606">
            <a:off x="2178353" y="6087836"/>
            <a:ext cx="146867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6«А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(май, 2013)</a:t>
            </a:r>
            <a:endParaRPr lang="ru-RU" sz="14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112606">
            <a:off x="3129160" y="6145088"/>
            <a:ext cx="185307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7«А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(сентябрь, 2012)</a:t>
            </a:r>
          </a:p>
        </p:txBody>
      </p:sp>
      <p:sp>
        <p:nvSpPr>
          <p:cNvPr id="8" name="Прямоугольник 7"/>
          <p:cNvSpPr/>
          <p:nvPr/>
        </p:nvSpPr>
        <p:spPr>
          <a:xfrm rot="20112606">
            <a:off x="4575631" y="6007248"/>
            <a:ext cx="146867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(май, 2013)</a:t>
            </a:r>
            <a:endParaRPr lang="ru-RU" sz="14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47725"/>
          </a:xfrm>
        </p:spPr>
        <p:txBody>
          <a:bodyPr/>
          <a:lstStyle/>
          <a:p>
            <a:pPr algn="ctr"/>
            <a:r>
              <a:rPr lang="ru-RU" sz="3600" b="1" dirty="0" smtClean="0"/>
              <a:t>Диагностика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уровня </a:t>
            </a:r>
            <a:r>
              <a:rPr lang="ru-RU" sz="3600" b="1" dirty="0" smtClean="0"/>
              <a:t>мотивации обучения </a:t>
            </a:r>
          </a:p>
        </p:txBody>
      </p:sp>
      <p:pic>
        <p:nvPicPr>
          <p:cNvPr id="26627" name="Диаграмма 2"/>
          <p:cNvPicPr>
            <a:picLocks noChangeArrowheads="1"/>
          </p:cNvPicPr>
          <p:nvPr/>
        </p:nvPicPr>
        <p:blipFill>
          <a:blip r:embed="rId2" cstate="email"/>
          <a:srcRect b="-50"/>
          <a:stretch>
            <a:fillRect/>
          </a:stretch>
        </p:blipFill>
        <p:spPr bwMode="auto">
          <a:xfrm>
            <a:off x="428596" y="1857364"/>
            <a:ext cx="5715011" cy="4357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388" y="2839848"/>
            <a:ext cx="142876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3411352"/>
            <a:ext cx="142876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911418"/>
            <a:ext cx="142876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4411484"/>
            <a:ext cx="142876" cy="14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" name="Прямоугольник 7"/>
          <p:cNvSpPr/>
          <p:nvPr/>
        </p:nvSpPr>
        <p:spPr>
          <a:xfrm>
            <a:off x="6571279" y="2696972"/>
            <a:ext cx="256942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5«А» (сентябрь, 2012)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268476"/>
            <a:ext cx="20168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6«А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(май, 2013)</a:t>
            </a:r>
            <a:endParaRPr lang="ru-RU" sz="2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1280" y="3768542"/>
            <a:ext cx="256942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7«А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(сентябрь, 2012)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4268608"/>
            <a:ext cx="20168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«А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(май, 2013)</a:t>
            </a:r>
            <a:endParaRPr lang="ru-RU" sz="20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Pictures\f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143248"/>
            <a:ext cx="3632092" cy="3041666"/>
          </a:xfrm>
          <a:prstGeom prst="rect">
            <a:avLst/>
          </a:prstGeom>
          <a:noFill/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6000763" cy="3429007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dirty="0" smtClean="0"/>
              <a:t>Вы хотите, чтобы ваши дети были </a:t>
            </a:r>
            <a:r>
              <a:rPr lang="ru-RU" dirty="0" smtClean="0"/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способными </a:t>
            </a:r>
            <a:r>
              <a:rPr lang="ru-RU" dirty="0" smtClean="0"/>
              <a:t>и талантливыми? Тогда помогите им сделать первые шаги по ступенькам творчества, но … не опаздывайте и, помогая… думайте сами</a:t>
            </a:r>
          </a:p>
          <a:p>
            <a:pPr algn="r">
              <a:buFont typeface="Wingdings 2" pitchFamily="18" charset="2"/>
              <a:buNone/>
            </a:pPr>
            <a:r>
              <a:rPr lang="ru-RU" dirty="0" smtClean="0"/>
              <a:t>Б. П. Никитин.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Качество ЗУН.</a:t>
            </a:r>
          </a:p>
        </p:txBody>
      </p:sp>
      <p:pic>
        <p:nvPicPr>
          <p:cNvPr id="28675" name="Диаграмма 3"/>
          <p:cNvPicPr>
            <a:picLocks noChangeArrowheads="1"/>
          </p:cNvPicPr>
          <p:nvPr/>
        </p:nvPicPr>
        <p:blipFill>
          <a:blip r:embed="rId2" cstate="email"/>
          <a:srcRect b="9804"/>
          <a:stretch>
            <a:fillRect/>
          </a:stretch>
        </p:blipFill>
        <p:spPr bwMode="auto">
          <a:xfrm>
            <a:off x="1428750" y="2071688"/>
            <a:ext cx="6715125" cy="32861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555999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5721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5721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важнейшим условием повышения положительной мотивации обучения </a:t>
            </a:r>
            <a:r>
              <a:rPr lang="ru-RU" dirty="0" smtClean="0"/>
              <a:t>школьников </a:t>
            </a:r>
            <a:r>
              <a:rPr lang="ru-RU" dirty="0" smtClean="0"/>
              <a:t>является использование приемов по развитию творческих способностей;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обеспечивается включение каждого школьника в творческую деятельность, в процессе которой решаются творческие задачи;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работа по развитию творческих способностей должна вестись планомерно и последовательно с учетом индивидуальных особенностей каждого ребенка;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осуществляется выбор форм и методов развития творческих способностей;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использовании данной системы работы повышается уровень положительной мотивации обучения школьников.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0" y="1285860"/>
            <a:ext cx="4535489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/>
              <a:t>Хоть выйди ты не в белый свет,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А  в поле за околицей, -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Пока идешь за кем-то вслед,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Дорога не запомниться.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Зато, куда б ты ни попал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И по какой распутице,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Дорога та, что сам искал,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Вовек не позабудется.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Н. </a:t>
            </a:r>
            <a:r>
              <a:rPr lang="ru-RU" sz="2000" dirty="0" err="1" smtClean="0"/>
              <a:t>Рыленков</a:t>
            </a: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285860"/>
            <a:ext cx="5072098" cy="42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76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Причины возникновения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001027" cy="5286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снижение положительной мотивации школьников;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необходимость в развитии творческих способностей школьников;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противоречие между повышением качества образования, требованиями, предъявляемыми к обучению школьников и низкой учебной мотивацией;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противоречие между традиционными методами и приемами обучения школьников и внедрении новых прогрессивных методов и технологий обучения;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актуальность продиктована временем, этим и обусловлен выбор темы.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Цель исследования:</a:t>
            </a:r>
            <a:r>
              <a:rPr lang="ru-RU" smtClean="0"/>
              <a:t>		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2845" y="1357313"/>
            <a:ext cx="6000792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выявить </a:t>
            </a:r>
            <a:r>
              <a:rPr lang="ru-RU" sz="2400" dirty="0" smtClean="0"/>
              <a:t>и обосновать организационно </a:t>
            </a:r>
            <a:r>
              <a:rPr lang="ru-RU" sz="2400" dirty="0" smtClean="0"/>
              <a:t>педагогические условия </a:t>
            </a:r>
            <a:r>
              <a:rPr lang="ru-RU" sz="2400" dirty="0" smtClean="0"/>
              <a:t>формирования положительной мотивации через развитие творческих способностей.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3000375"/>
            <a:ext cx="48958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</a:rPr>
              <a:t>Предмет исследования: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" y="3571875"/>
            <a:ext cx="4714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динамика формирования положительной мотивации учащихся через развитие творческих способностей. </a:t>
            </a:r>
          </a:p>
        </p:txBody>
      </p:sp>
      <p:pic>
        <p:nvPicPr>
          <p:cNvPr id="7" name="Picture 5" descr="MCj0343351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857496"/>
            <a:ext cx="3500462" cy="30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642938"/>
          </a:xfrm>
        </p:spPr>
        <p:txBody>
          <a:bodyPr/>
          <a:lstStyle/>
          <a:p>
            <a:pPr algn="r" eaLnBrk="1" hangingPunct="1"/>
            <a:r>
              <a:rPr lang="ru-RU" sz="4400" smtClean="0"/>
              <a:t>Задачи исследования: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79388" y="1916113"/>
            <a:ext cx="8836025" cy="438943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изучение новинок методической и психолого-педагогической литературы по теме;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обоснование методической целесообразности применения творческих заданий с целью повышения мотивации обучения;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выявление эффективных условий развития творческих способностей </a:t>
            </a:r>
            <a:r>
              <a:rPr lang="ru-RU" sz="2400" dirty="0" smtClean="0">
                <a:latin typeface="Times New Roman" pitchFamily="18" charset="0"/>
              </a:rPr>
              <a:t>школьников </a:t>
            </a:r>
            <a:r>
              <a:rPr lang="ru-RU" sz="2400" dirty="0" smtClean="0">
                <a:latin typeface="Times New Roman" pitchFamily="18" charset="0"/>
              </a:rPr>
              <a:t>на уроке и во внеурочное время;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систематизация материалов из опыта работы, позволяющих развивать творческие способности учащихся с учетом новинок методической и психолого-педагогической литературы;  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анализ диагностических исследований с целью изучения данных приемов в учебно-воспитательном процессе.</a:t>
            </a:r>
          </a:p>
        </p:txBody>
      </p:sp>
      <p:pic>
        <p:nvPicPr>
          <p:cNvPr id="10244" name="Picture 4" descr="MCj030125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0"/>
            <a:ext cx="16129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14438" y="1714500"/>
            <a:ext cx="8229600" cy="70485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Методы исследования: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071563" y="2571750"/>
            <a:ext cx="7943850" cy="3500438"/>
          </a:xfrm>
        </p:spPr>
        <p:txBody>
          <a:bodyPr/>
          <a:lstStyle/>
          <a:p>
            <a:pPr eaLnBrk="1" hangingPunct="1"/>
            <a:r>
              <a:rPr lang="ru-RU" sz="2400" smtClean="0"/>
              <a:t>изучение и анализ психолого-педагогической литературы по проблеме исследования; </a:t>
            </a:r>
          </a:p>
          <a:p>
            <a:pPr eaLnBrk="1" hangingPunct="1"/>
            <a:r>
              <a:rPr lang="ru-RU" sz="2400" smtClean="0"/>
              <a:t>анализ результатов педагогического опыта; </a:t>
            </a:r>
          </a:p>
          <a:p>
            <a:pPr eaLnBrk="1" hangingPunct="1"/>
            <a:r>
              <a:rPr lang="ru-RU" sz="2400" smtClean="0"/>
              <a:t>эмпирические методы: педагогическое наблюдение,  анкетирование, социологический опрос, беседы и самооценка; </a:t>
            </a:r>
          </a:p>
          <a:p>
            <a:pPr eaLnBrk="1" hangingPunct="1"/>
            <a:r>
              <a:rPr lang="ru-RU" sz="2400" smtClean="0"/>
              <a:t>психолого-педагогический эксперимент; </a:t>
            </a:r>
          </a:p>
          <a:p>
            <a:pPr eaLnBrk="1" hangingPunct="1"/>
            <a:r>
              <a:rPr lang="ru-RU" sz="2400" smtClean="0"/>
              <a:t>обработка и анализ полученных данных.</a:t>
            </a:r>
          </a:p>
          <a:p>
            <a:pPr algn="ctr" eaLnBrk="1" hangingPunct="1"/>
            <a:endParaRPr lang="ru-RU" sz="3200" smtClean="0"/>
          </a:p>
        </p:txBody>
      </p:sp>
      <p:pic>
        <p:nvPicPr>
          <p:cNvPr id="4" name="Picture 4" descr="MCj037014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346075"/>
            <a:ext cx="18573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33413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Гипотеза исследования: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42844" y="1214438"/>
            <a:ext cx="8786874" cy="521495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формирование </a:t>
            </a:r>
            <a:r>
              <a:rPr lang="ru-RU" sz="2400" dirty="0" smtClean="0"/>
              <a:t>положительной мотивации обучения </a:t>
            </a:r>
            <a:r>
              <a:rPr lang="ru-RU" sz="2400" dirty="0" smtClean="0"/>
              <a:t>школьников </a:t>
            </a:r>
            <a:r>
              <a:rPr lang="ru-RU" sz="2400" dirty="0" smtClean="0"/>
              <a:t>через развитие творческих способностей учащихся на уроках и во вне урочное время будет эффективно при условии:</a:t>
            </a:r>
          </a:p>
          <a:p>
            <a:pPr eaLnBrk="1" hangingPunct="1"/>
            <a:r>
              <a:rPr lang="ru-RU" sz="2400" dirty="0" smtClean="0"/>
              <a:t>использования приемов, направленных на развитие творческих способностей;</a:t>
            </a:r>
          </a:p>
          <a:p>
            <a:pPr eaLnBrk="1" hangingPunct="1"/>
            <a:r>
              <a:rPr lang="ru-RU" sz="2400" dirty="0" smtClean="0"/>
              <a:t>создания подлинно творческой атмосферы, способствующей свободному проявлению творческого мышления ребенка;</a:t>
            </a:r>
          </a:p>
          <a:p>
            <a:pPr eaLnBrk="1" hangingPunct="1"/>
            <a:r>
              <a:rPr lang="ru-RU" sz="2400" dirty="0" smtClean="0"/>
              <a:t>включения каждого школьника в творческую деятельность, в процессе которой решаются творческие задачи;</a:t>
            </a:r>
          </a:p>
          <a:p>
            <a:pPr eaLnBrk="1" hangingPunct="1"/>
            <a:r>
              <a:rPr lang="ru-RU" sz="2400" dirty="0" smtClean="0"/>
              <a:t>осуществления выбора форм и методов развития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356100" y="981075"/>
            <a:ext cx="4573618" cy="528637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Л.Н.Толстой писал: «Если ученик в школе не научился сам ничего творить, то и в жизни он всегда будет только подражать.»</a:t>
            </a:r>
          </a:p>
        </p:txBody>
      </p:sp>
      <p:pic>
        <p:nvPicPr>
          <p:cNvPr id="4" name="Содержимое 3" descr="90_07_07_2009_1010ee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4323" y="1130962"/>
            <a:ext cx="3596771" cy="501469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500062"/>
          </a:xfrm>
        </p:spPr>
        <p:txBody>
          <a:bodyPr/>
          <a:lstStyle/>
          <a:p>
            <a:pPr algn="ctr" eaLnBrk="1" hangingPunct="1"/>
            <a:r>
              <a:rPr lang="ru-RU" sz="3600" b="1" dirty="0" smtClean="0"/>
              <a:t>Сущность педагогического </a:t>
            </a:r>
            <a:r>
              <a:rPr lang="ru-RU" sz="3600" b="1" dirty="0" smtClean="0"/>
              <a:t>опыта</a:t>
            </a:r>
            <a:endParaRPr lang="ru-RU" sz="3600" b="1" dirty="0" smtClean="0"/>
          </a:p>
        </p:txBody>
      </p:sp>
      <p:sp>
        <p:nvSpPr>
          <p:cNvPr id="10" name="Стрелка вправо 9"/>
          <p:cNvSpPr/>
          <p:nvPr/>
        </p:nvSpPr>
        <p:spPr>
          <a:xfrm rot="3898071">
            <a:off x="4964906" y="2420145"/>
            <a:ext cx="1222375" cy="43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50100">
            <a:off x="3568700" y="2133600"/>
            <a:ext cx="4191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57188" y="3357563"/>
            <a:ext cx="4000500" cy="285750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Применение творческих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заданий на уроках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атематики и 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внеурочное время и 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влияние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на мотивацию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обучения учащихся </a:t>
            </a: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714875" y="3357563"/>
            <a:ext cx="4214813" cy="2857500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Значение учебно-исследовательской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деятельности в развитии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творческих способностей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учащихся и ее роль в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повышении положительной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мотивации обучения  </a:t>
            </a:r>
          </a:p>
          <a:p>
            <a:pPr algn="ctr">
              <a:defRPr/>
            </a:pPr>
            <a:endParaRPr lang="ru-RU" sz="2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irovaniepolojitel-noymotivacii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formirovaniepolojitel-noymotivacii</Template>
  <TotalTime>35</TotalTime>
  <Words>908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formirovaniepolojitel-noymotivacii</vt:lpstr>
      <vt:lpstr>Формирование положительной мотивации обучения через развитие творческих способностей</vt:lpstr>
      <vt:lpstr>Слайд 2</vt:lpstr>
      <vt:lpstr>Причины возникновения темы:</vt:lpstr>
      <vt:lpstr>Цель исследования:  </vt:lpstr>
      <vt:lpstr>Задачи исследования:</vt:lpstr>
      <vt:lpstr>Методы исследования:</vt:lpstr>
      <vt:lpstr>Гипотеза исследования:</vt:lpstr>
      <vt:lpstr>Л.Н.Толстой писал: «Если ученик в школе не научился сам ничего творить, то и в жизни он всегда будет только подражать.»</vt:lpstr>
      <vt:lpstr>Сущность педагогического опыта</vt:lpstr>
      <vt:lpstr>Педагогический опыт применения творческих заданий на уроках и их влияние на мотивацию обучения</vt:lpstr>
      <vt:lpstr>Использование данной системы творческих заданий на уроках и во внеурочное время повышает положительную мотивацию через развитие творческих способностей учащихся.</vt:lpstr>
      <vt:lpstr>Значение учебно-исследовательской деятельности в развитии творческих способностей учащихся и ее роль в повышении положительной мотивации.</vt:lpstr>
      <vt:lpstr>В школе работает  НОУ «Первые шаги в науку»</vt:lpstr>
      <vt:lpstr>Главная задача - привить вкус к исследовательской деятельности, потребность в серьезной и долгосрочной мыслительной работе, требующей усердия, старательности и самостоятельности мышления.</vt:lpstr>
      <vt:lpstr>Единственный источник творчества – это наша собственная личность, необходимо подпитывать свой творческий дух.  Д. Айян сердцевиной творчества считает</vt:lpstr>
      <vt:lpstr>Трудоемкость и риски в ходе работы над темой.</vt:lpstr>
      <vt:lpstr>   Условия реализации изменений. Организационно-педагогические условия повышения мотивации через развитие творческих способностей:</vt:lpstr>
      <vt:lpstr>Результативность реализации педагогического опыта.</vt:lpstr>
      <vt:lpstr>Диагностика  уровня мотивации обучения </vt:lpstr>
      <vt:lpstr>Качество ЗУН.</vt:lpstr>
      <vt:lpstr>Выводы: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положительной мотивации обучения младших школьников через развитие творческих способностей.</dc:title>
  <dc:creator>home</dc:creator>
  <cp:lastModifiedBy>home</cp:lastModifiedBy>
  <cp:revision>5</cp:revision>
  <dcterms:created xsi:type="dcterms:W3CDTF">2014-03-31T07:34:05Z</dcterms:created>
  <dcterms:modified xsi:type="dcterms:W3CDTF">2014-04-04T19:54:58Z</dcterms:modified>
</cp:coreProperties>
</file>