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75" r:id="rId6"/>
    <p:sldId id="276" r:id="rId7"/>
    <p:sldId id="260" r:id="rId8"/>
    <p:sldId id="270" r:id="rId9"/>
    <p:sldId id="271" r:id="rId10"/>
    <p:sldId id="272" r:id="rId11"/>
    <p:sldId id="273" r:id="rId12"/>
    <p:sldId id="274" r:id="rId13"/>
    <p:sldId id="261" r:id="rId14"/>
    <p:sldId id="262" r:id="rId15"/>
    <p:sldId id="277" r:id="rId16"/>
    <p:sldId id="278" r:id="rId17"/>
    <p:sldId id="279" r:id="rId18"/>
    <p:sldId id="280" r:id="rId19"/>
    <p:sldId id="263" r:id="rId20"/>
    <p:sldId id="264" r:id="rId21"/>
    <p:sldId id="265" r:id="rId22"/>
    <p:sldId id="266" r:id="rId23"/>
    <p:sldId id="267" r:id="rId24"/>
    <p:sldId id="268" r:id="rId25"/>
    <p:sldId id="269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 varScale="1">
        <p:scale>
          <a:sx n="69" d="100"/>
          <a:sy n="69" d="100"/>
        </p:scale>
        <p:origin x="-14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E2C3B-7648-4C28-BB0A-39E8B367845F}" type="datetimeFigureOut">
              <a:rPr lang="ru-RU"/>
              <a:pPr>
                <a:defRPr/>
              </a:pPr>
              <a:t>01.02.2013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E782D-A8AB-4701-9DF1-C7A6D18A16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BCBA4-7C34-4FE2-926B-26FCE5D3E307}" type="datetimeFigureOut">
              <a:rPr lang="ru-RU"/>
              <a:pPr>
                <a:defRPr/>
              </a:pPr>
              <a:t>01.02.2013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A59A2-6493-42F8-AD63-ADB022C0B1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6A4FE-8963-44A8-946A-107F1F39A404}" type="datetimeFigureOut">
              <a:rPr lang="ru-RU"/>
              <a:pPr>
                <a:defRPr/>
              </a:pPr>
              <a:t>01.02.2013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9739C-483B-4D94-B49F-23944B0FF1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35CD3-3995-409F-90A8-744C5BD9D147}" type="datetimeFigureOut">
              <a:rPr lang="ru-RU"/>
              <a:pPr>
                <a:defRPr/>
              </a:pPr>
              <a:t>01.02.2013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26E89-94EA-4383-AC38-07C009AE6D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B0E0B-C75F-4EB9-BC93-26327A11B9AC}" type="datetimeFigureOut">
              <a:rPr lang="ru-RU"/>
              <a:pPr>
                <a:defRPr/>
              </a:pPr>
              <a:t>01.02.2013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BEC67-6FCD-444F-A3E9-C93E57E0D0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4948C-8243-4A9D-89F2-DB16A6A36A2A}" type="datetimeFigureOut">
              <a:rPr lang="ru-RU"/>
              <a:pPr>
                <a:defRPr/>
              </a:pPr>
              <a:t>01.02.2013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75E59-E943-466D-81E0-B4C8D9FD0A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25D93-9C25-4E04-872B-21B4BCCEADF7}" type="datetimeFigureOut">
              <a:rPr lang="ru-RU"/>
              <a:pPr>
                <a:defRPr/>
              </a:pPr>
              <a:t>01.02.2013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F2DC9-04FC-45E4-ABFF-1922DD07F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BAFE6-457D-4546-80A5-7FCD5E1AAC58}" type="datetimeFigureOut">
              <a:rPr lang="ru-RU"/>
              <a:pPr>
                <a:defRPr/>
              </a:pPr>
              <a:t>01.02.2013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8934D-E1E9-49D1-8CBD-D43C172F8B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2811F-AFA7-4801-B56C-9474E1C5CF10}" type="datetimeFigureOut">
              <a:rPr lang="ru-RU"/>
              <a:pPr>
                <a:defRPr/>
              </a:pPr>
              <a:t>01.02.2013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6625F-3998-4265-BFCE-C483A54F20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11529-8846-46EB-A6C9-151066A0C735}" type="datetimeFigureOut">
              <a:rPr lang="ru-RU"/>
              <a:pPr>
                <a:defRPr/>
              </a:pPr>
              <a:t>01.02.2013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57440-6B83-4E6A-B1FD-6CC6E43F9E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0025B-8FAE-4529-AA6B-FA0D5CEEED68}" type="datetimeFigureOut">
              <a:rPr lang="ru-RU"/>
              <a:pPr>
                <a:defRPr/>
              </a:pPr>
              <a:t>01.02.2013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2FB96-3CD4-4D4F-ABE9-FC5E0BFC6F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A5B34664-FC91-4B53-A662-52CFDCF2F7BE}" type="datetimeFigureOut">
              <a:rPr lang="ru-RU"/>
              <a:pPr>
                <a:defRPr/>
              </a:pPr>
              <a:t>01.02.2013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405894A5-16F5-4AAB-B188-2778C7A79E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9" r:id="rId3"/>
    <p:sldLayoutId id="2147483706" r:id="rId4"/>
    <p:sldLayoutId id="2147483705" r:id="rId5"/>
    <p:sldLayoutId id="2147483704" r:id="rId6"/>
    <p:sldLayoutId id="2147483710" r:id="rId7"/>
    <p:sldLayoutId id="2147483711" r:id="rId8"/>
    <p:sldLayoutId id="2147483712" r:id="rId9"/>
    <p:sldLayoutId id="2147483703" r:id="rId10"/>
    <p:sldLayoutId id="21474837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3" y="2060575"/>
            <a:ext cx="7772400" cy="17795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dirty="0" smtClean="0"/>
              <a:t>Сухопутные войска Российской Федерации</a:t>
            </a:r>
            <a:endParaRPr lang="ru-RU" sz="6600" dirty="0"/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45121" y="5517232"/>
            <a:ext cx="4167187" cy="8636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ru-RU" dirty="0" smtClean="0">
                <a:latin typeface="Arial" charset="0"/>
              </a:rPr>
              <a:t>Подготовила Ткаченко </a:t>
            </a:r>
            <a:r>
              <a:rPr lang="ru-RU" dirty="0" smtClean="0">
                <a:latin typeface="Arial" charset="0"/>
              </a:rPr>
              <a:t>Олеся</a:t>
            </a:r>
          </a:p>
          <a:p>
            <a:pPr eaLnBrk="1" hangingPunct="1"/>
            <a:r>
              <a:rPr lang="ru-RU" dirty="0" smtClean="0">
                <a:latin typeface="Arial" charset="0"/>
              </a:rPr>
              <a:t>студентка</a:t>
            </a:r>
            <a:r>
              <a:rPr lang="ru-RU" dirty="0" smtClean="0">
                <a:latin typeface="Arial" charset="0"/>
              </a:rPr>
              <a:t> </a:t>
            </a:r>
            <a:endParaRPr lang="ru-RU" dirty="0" smtClean="0">
              <a:latin typeface="Arial" charset="0"/>
            </a:endParaRPr>
          </a:p>
          <a:p>
            <a:pPr eaLnBrk="1" hangingPunct="1"/>
            <a:r>
              <a:rPr lang="ru-RU" dirty="0" smtClean="0">
                <a:latin typeface="Arial" charset="0"/>
              </a:rPr>
              <a:t>1-Б группы Старицкого колледжа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/>
              <a:t>Ракетные войска и артиллерия Российской Федерации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2627313" y="1844675"/>
            <a:ext cx="6121400" cy="4752975"/>
          </a:xfrm>
        </p:spPr>
        <p:txBody>
          <a:bodyPr rtlCol="0"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b="1" dirty="0"/>
              <a:t>Ракетные войска и артиллерия</a:t>
            </a:r>
            <a:r>
              <a:rPr lang="ru-RU" dirty="0"/>
              <a:t> (</a:t>
            </a:r>
            <a:r>
              <a:rPr lang="ru-RU" b="1" dirty="0" err="1"/>
              <a:t>РВиА</a:t>
            </a:r>
            <a:r>
              <a:rPr lang="ru-RU" dirty="0"/>
              <a:t>) — один из родов Сухопутных войск Вооружённых Сил Российской Федерации (ВС России).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/>
              <a:t>Структура ракетных войск и артиллерии: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/>
              <a:t>Организационно ракетные войска состоят из соединений, частей оперативно-тактических и тактических ракет, реактивной артиллерии крупного калибра. Артиллерия состоит из соединений (частей, </a:t>
            </a:r>
            <a:r>
              <a:rPr lang="ru-RU" dirty="0" smtClean="0"/>
              <a:t>подразделений</a:t>
            </a:r>
            <a:r>
              <a:rPr lang="ru-RU" dirty="0"/>
              <a:t>) гаубичной, пушечной, реактивной, противотанковой артиллерии, противотанковых ракетных комплексов, миномётов, а также артиллерийской </a:t>
            </a:r>
            <a:r>
              <a:rPr lang="ru-RU" dirty="0" smtClean="0"/>
              <a:t>разведки, </a:t>
            </a:r>
            <a:r>
              <a:rPr lang="ru-RU" dirty="0"/>
              <a:t>управления и обеспечения.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2531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557338"/>
            <a:ext cx="1982788" cy="2438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/>
              <a:t>Войска противовоздушной обороны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288" y="2349500"/>
            <a:ext cx="8064500" cy="3887788"/>
          </a:xfrm>
        </p:spPr>
        <p:txBody>
          <a:bodyPr rtlCol="0"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b="1" dirty="0"/>
              <a:t>Войска́ </a:t>
            </a:r>
            <a:r>
              <a:rPr lang="ru-RU" b="1" dirty="0" err="1"/>
              <a:t>противовозду́шной</a:t>
            </a:r>
            <a:r>
              <a:rPr lang="ru-RU" b="1" dirty="0"/>
              <a:t> </a:t>
            </a:r>
            <a:r>
              <a:rPr lang="ru-RU" b="1" dirty="0" err="1"/>
              <a:t>оборо́ны</a:t>
            </a:r>
            <a:r>
              <a:rPr lang="ru-RU" dirty="0"/>
              <a:t> (</a:t>
            </a:r>
            <a:r>
              <a:rPr lang="ru-RU" i="1" dirty="0"/>
              <a:t>Войсковая ПВО</a:t>
            </a:r>
            <a:r>
              <a:rPr lang="ru-RU" dirty="0"/>
              <a:t>) — род войск Вооружённых Сил Российской Федерации, составная часть Сухопутных войск. Цель и предназначение — защита группировок сухопутных войск и объектов вне зоны военных действий (тыла) от ударов средств воздушного нападения противника.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/>
              <a:t>Войска противовоздушной обороны сформированы в 1997 году посредством объединения войск противовоздушной обороны Сухопутных войск, подразделений ПВО Береговых войск ВМФ, подразделений ПВО ВДВ.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/>
              <a:t>В 1958 году образован род войск ПВО Сухопутных войск.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/>
              <a:t>Специальные войска Российской Федерации</a:t>
            </a:r>
            <a:endParaRPr lang="ru-RU" dirty="0"/>
          </a:p>
        </p:txBody>
      </p:sp>
      <p:sp>
        <p:nvSpPr>
          <p:cNvPr id="24578" name="Объект 2"/>
          <p:cNvSpPr>
            <a:spLocks noGrp="1"/>
          </p:cNvSpPr>
          <p:nvPr>
            <p:ph sz="quarter" idx="13"/>
          </p:nvPr>
        </p:nvSpPr>
        <p:spPr>
          <a:xfrm>
            <a:off x="107950" y="1989138"/>
            <a:ext cx="8712200" cy="3311525"/>
          </a:xfrm>
        </p:spPr>
        <p:txBody>
          <a:bodyPr/>
          <a:lstStyle/>
          <a:p>
            <a:pPr eaLnBrk="1" hangingPunct="1"/>
            <a:r>
              <a:rPr lang="ru-RU" b="1" smtClean="0"/>
              <a:t>Специальные войска (службы) вооружённых сил Российской Федерации</a:t>
            </a:r>
            <a:r>
              <a:rPr lang="ru-RU" smtClean="0"/>
              <a:t> — войска и службы в видах и родах Вооружённых Сил, предназначенные для обеспечения боевой деятельности видов и родов войск, выполняющие специализированные функции.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ъект 1"/>
          <p:cNvSpPr>
            <a:spLocks noGrp="1"/>
          </p:cNvSpPr>
          <p:nvPr>
            <p:ph idx="1"/>
          </p:nvPr>
        </p:nvSpPr>
        <p:spPr>
          <a:xfrm>
            <a:off x="468313" y="692150"/>
            <a:ext cx="8207375" cy="5976938"/>
          </a:xfrm>
        </p:spPr>
        <p:txBody>
          <a:bodyPr/>
          <a:lstStyle/>
          <a:p>
            <a:pPr eaLnBrk="1" hangingPunct="1"/>
            <a:r>
              <a:rPr lang="ru-RU" smtClean="0"/>
              <a:t>Организационно, Сухопутные войска состоят из взводов, рот, батальонов, полков, бригад и дивизий, которые потом подчиняются управлению армии или корпуса, или напрямую округа или группы войск. На 2012 год Сухопутные войска насчитывают 8 общевойсковых армий при общей численности около 395 000 человек.</a:t>
            </a:r>
          </a:p>
          <a:p>
            <a:pPr eaLnBrk="1" hangingPunct="1"/>
            <a:r>
              <a:rPr lang="ru-RU" smtClean="0"/>
              <a:t>Западный военный округ (6-я армия со штабом в Агалатово и 20-я армия со штабом в Воронеже)</a:t>
            </a:r>
          </a:p>
          <a:p>
            <a:pPr eaLnBrk="1" hangingPunct="1"/>
            <a:r>
              <a:rPr lang="ru-RU" smtClean="0"/>
              <a:t>Южный военный округ (49-я армия со штабо в Ставрополе и 58-я армия со штабом во Владикавказе)</a:t>
            </a:r>
          </a:p>
          <a:p>
            <a:pPr eaLnBrk="1" hangingPunct="1"/>
            <a:r>
              <a:rPr lang="ru-RU" smtClean="0"/>
              <a:t>Центральный военный округ (2-я армия со штабом в Самаре и 41-я армия со штабом в Новосибирске)</a:t>
            </a:r>
          </a:p>
          <a:p>
            <a:pPr eaLnBrk="1" hangingPunct="1"/>
            <a:r>
              <a:rPr lang="ru-RU" smtClean="0"/>
              <a:t>Восточный военный округ (5-я армия со штабо в Уссурийске, 29-я армия со штабом в Чите, 35-я армия со штабом в Белогорске и 36 армия со штабом в Улан-Удэ)</a:t>
            </a:r>
          </a:p>
          <a:p>
            <a:pPr eaLnBrk="1" hangingPunct="1"/>
            <a:endParaRPr lang="ru-RU" smtClean="0"/>
          </a:p>
        </p:txBody>
      </p:sp>
      <p:sp>
        <p:nvSpPr>
          <p:cNvPr id="2560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ъект 1"/>
          <p:cNvSpPr>
            <a:spLocks noGrp="1"/>
          </p:cNvSpPr>
          <p:nvPr>
            <p:ph idx="1"/>
          </p:nvPr>
        </p:nvSpPr>
        <p:spPr>
          <a:xfrm>
            <a:off x="468313" y="2349500"/>
            <a:ext cx="8351837" cy="4103688"/>
          </a:xfrm>
        </p:spPr>
        <p:txBody>
          <a:bodyPr/>
          <a:lstStyle/>
          <a:p>
            <a:pPr eaLnBrk="1" hangingPunct="1"/>
            <a:r>
              <a:rPr lang="ru-RU" smtClean="0"/>
              <a:t>Сухопутные войска имеют на вооружении танки, боевые машины пехоты, бронетранспортеры, артиллерию различной мощности и назначения, противотанковые ракетные комплексы, зенитные ракетные комплексы, средства управления, автоматическое стрелковое оружие. </a:t>
            </a:r>
          </a:p>
        </p:txBody>
      </p:sp>
      <p:sp>
        <p:nvSpPr>
          <p:cNvPr id="26626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Вооружение и оснащение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2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79588"/>
          </a:xfrm>
        </p:spPr>
        <p:txBody>
          <a:bodyPr/>
          <a:lstStyle/>
          <a:p>
            <a:pPr eaLnBrk="1" hangingPunct="1"/>
            <a:r>
              <a:rPr lang="ru-RU" smtClean="0"/>
              <a:t>История Сухопутных войск</a:t>
            </a:r>
          </a:p>
        </p:txBody>
      </p:sp>
      <p:sp>
        <p:nvSpPr>
          <p:cNvPr id="27650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3556000"/>
            <a:ext cx="6400800" cy="14732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/>
              <a:t>Сухопутные войска (СВ) ВС СССР, (1946 год)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250825" y="2636838"/>
            <a:ext cx="8713788" cy="4032250"/>
          </a:xfrm>
        </p:spPr>
        <p:txBody>
          <a:bodyPr rtlCol="0"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 smtClean="0"/>
              <a:t>Сухопутные </a:t>
            </a:r>
            <a:r>
              <a:rPr lang="ru-RU" dirty="0"/>
              <a:t>войска (СВ) — вид вооружённых сил СССР, был предназначен для ведения боевых действий преимущественно на суше, наиболее многочисленный и разнообразный по вооружению и способам ведения боевых действий</a:t>
            </a:r>
            <a:r>
              <a:rPr lang="ru-RU" dirty="0" smtClean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 smtClean="0"/>
              <a:t> СВ </a:t>
            </a:r>
            <a:r>
              <a:rPr lang="ru-RU" dirty="0"/>
              <a:t>делились на рода войск (мотострелковые войска, танковые войска, воздушно-десантные войска, ракетные войска и артиллерия, войска войсковой ПВО (рода войск), армейская авиация, а также части и подразделения специальных войск (инженерных, связи, радиотехнических, химические, технического обеспечения, охраны тыла - не путать с частями специального назначения (спецназ)). Кроме того имелись в СВ части и учреждения тыла.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/>
              <a:t>Возглавлял СВ СССР главнокомандующий, являвшийся заместителем Министра обороны СССР. Ему подчинялись Главный штаб и управления СВ СССР.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867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>
          <a:xfrm>
            <a:off x="6084888" y="981075"/>
            <a:ext cx="2482850" cy="16557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388" y="260350"/>
            <a:ext cx="8856662" cy="6481763"/>
          </a:xfrm>
        </p:spPr>
        <p:txBody>
          <a:bodyPr rtlCol="0"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/>
              <a:t>СВ ВС СССР делились по территориальному принципу на военные округа (группы войск), военные </a:t>
            </a:r>
            <a:r>
              <a:rPr lang="ru-RU" dirty="0" smtClean="0"/>
              <a:t>гарнизоны: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/>
              <a:t>Московский военный </a:t>
            </a:r>
            <a:r>
              <a:rPr lang="ru-RU" dirty="0" smtClean="0"/>
              <a:t>округ (ОЛМВО</a:t>
            </a:r>
            <a:r>
              <a:rPr lang="ru-RU" dirty="0"/>
              <a:t>)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/>
              <a:t>Ленинградский военный </a:t>
            </a:r>
            <a:r>
              <a:rPr lang="ru-RU" dirty="0" smtClean="0"/>
              <a:t>округ(</a:t>
            </a:r>
            <a:r>
              <a:rPr lang="ru-RU" dirty="0" err="1" smtClean="0"/>
              <a:t>ЛенВО</a:t>
            </a:r>
            <a:r>
              <a:rPr lang="ru-RU" dirty="0"/>
              <a:t>)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/>
              <a:t>Прибалтийский военный округ (</a:t>
            </a:r>
            <a:r>
              <a:rPr lang="ru-RU" dirty="0" err="1"/>
              <a:t>ПрибВО</a:t>
            </a:r>
            <a:r>
              <a:rPr lang="ru-RU" dirty="0"/>
              <a:t>)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/>
              <a:t>Белорусский военный округ (</a:t>
            </a:r>
            <a:r>
              <a:rPr lang="ru-RU" dirty="0" err="1"/>
              <a:t>БелВО</a:t>
            </a:r>
            <a:r>
              <a:rPr lang="ru-RU" dirty="0"/>
              <a:t>)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/>
              <a:t>Киевский военный округ (ККВО)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/>
              <a:t>Прикарпатский военный округ (</a:t>
            </a:r>
            <a:r>
              <a:rPr lang="ru-RU" dirty="0" err="1"/>
              <a:t>ПрикВО</a:t>
            </a:r>
            <a:r>
              <a:rPr lang="ru-RU" dirty="0"/>
              <a:t>)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/>
              <a:t>Одесский военный округ (</a:t>
            </a:r>
            <a:r>
              <a:rPr lang="ru-RU" dirty="0" err="1"/>
              <a:t>КОдВО</a:t>
            </a:r>
            <a:r>
              <a:rPr lang="ru-RU" dirty="0"/>
              <a:t>)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/>
              <a:t>Северо-Кавказский военный округ(КСКВО)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/>
              <a:t>Закавказский военный округ (</a:t>
            </a:r>
            <a:r>
              <a:rPr lang="ru-RU" dirty="0" err="1"/>
              <a:t>ЗакВО</a:t>
            </a:r>
            <a:r>
              <a:rPr lang="ru-RU" dirty="0"/>
              <a:t>)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/>
              <a:t>Приволжский военный округ (</a:t>
            </a:r>
            <a:r>
              <a:rPr lang="ru-RU" dirty="0" err="1"/>
              <a:t>ПриВО</a:t>
            </a:r>
            <a:r>
              <a:rPr lang="ru-RU" dirty="0"/>
              <a:t>)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/>
              <a:t>Среднеазиатский военный округ (</a:t>
            </a:r>
            <a:r>
              <a:rPr lang="ru-RU" dirty="0" err="1"/>
              <a:t>СрАВО</a:t>
            </a:r>
            <a:r>
              <a:rPr lang="ru-RU" dirty="0"/>
              <a:t>)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/>
              <a:t>Туркестанский военный округ (</a:t>
            </a:r>
            <a:r>
              <a:rPr lang="ru-RU" dirty="0" err="1"/>
              <a:t>ТуркВО</a:t>
            </a:r>
            <a:r>
              <a:rPr lang="ru-RU" dirty="0"/>
              <a:t>)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/>
              <a:t>Уральский военный округ (</a:t>
            </a:r>
            <a:r>
              <a:rPr lang="ru-RU" dirty="0" err="1"/>
              <a:t>УрВО</a:t>
            </a:r>
            <a:r>
              <a:rPr lang="ru-RU" dirty="0"/>
              <a:t>)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/>
              <a:t>Сибирский военный округ (</a:t>
            </a:r>
            <a:r>
              <a:rPr lang="ru-RU" dirty="0" err="1"/>
              <a:t>СибВО</a:t>
            </a:r>
            <a:r>
              <a:rPr lang="ru-RU" dirty="0"/>
              <a:t>)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/>
              <a:t>Забайкальский военный округ (</a:t>
            </a:r>
            <a:r>
              <a:rPr lang="ru-RU" dirty="0" err="1"/>
              <a:t>ЗабВО</a:t>
            </a:r>
            <a:r>
              <a:rPr lang="ru-RU" dirty="0"/>
              <a:t>)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/>
              <a:t>Дальневосточный военный округ (КДВО)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/>
              <a:t>Северная группа войск (СГВ)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/>
              <a:t>Центральная группа войск (ЦГВ)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/>
              <a:t>Группа советских войск в Германии(ГСВГ), позднее- Западная группа войск (ЗГВ)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/>
              <a:t>Южная группа войск (ЮГВ)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22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107950" y="260350"/>
            <a:ext cx="7920038" cy="5945188"/>
          </a:xfrm>
        </p:spPr>
      </p:pic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5300663" y="6296025"/>
            <a:ext cx="3822700" cy="538163"/>
          </a:xfrm>
        </p:spPr>
        <p:txBody>
          <a:bodyPr rtlCol="0"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/>
              <a:t>Техника </a:t>
            </a:r>
            <a:r>
              <a:rPr lang="ru-RU" i="1" dirty="0"/>
              <a:t>сухопутных войск</a:t>
            </a:r>
            <a:r>
              <a:rPr lang="ru-RU" dirty="0"/>
              <a:t> ВС СССР, 1981 г..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188" y="2133600"/>
            <a:ext cx="7921625" cy="4175125"/>
          </a:xfrm>
        </p:spPr>
        <p:txBody>
          <a:bodyPr rtlCol="0">
            <a:normAutofit fontScale="850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/>
              <a:t>Знаками </a:t>
            </a:r>
            <a:r>
              <a:rPr lang="ru-RU" dirty="0" smtClean="0"/>
              <a:t>различия </a:t>
            </a:r>
            <a:r>
              <a:rPr lang="ru-RU" dirty="0"/>
              <a:t>в Сухопутных войсках Российской Федерации являются погоны, нарукавные знаки, эмблемы на углах воротника. Погоны различаются расцветками по функциональному предназначению (для парадной, повседневной и полевой формы). На левом рукаве формы у плеча носится нарукавный знак, указывающий на принадлежность к воинской части, соединению или военному округу (чуть выше может иметься нашивка "МС" для военнослужащих, выполняющих обязанности в составе миротворческих сил за рубежом). На правом рукаве формы у плеча носится нарукавный знак сухопутных войск или рода войск, либо знак принадлежности к части и подразделению. В углах воротника носятся эмблемы рода или вида войск - золотистого цвета на парадную и повседневную форму всех военнослужащих, стального (серого) цвета на полевую форму.</a:t>
            </a:r>
          </a:p>
        </p:txBody>
      </p:sp>
      <p:sp>
        <p:nvSpPr>
          <p:cNvPr id="31746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Знаки различия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sz="3200" b="1" dirty="0" err="1"/>
              <a:t>Сухопу́тные</a:t>
            </a:r>
            <a:r>
              <a:rPr lang="ru-RU" sz="3200" b="1" dirty="0"/>
              <a:t> войска́ (СВ) </a:t>
            </a:r>
            <a:r>
              <a:rPr lang="ru-RU" sz="3200" b="1" dirty="0" err="1"/>
              <a:t>Росси́йской</a:t>
            </a:r>
            <a:r>
              <a:rPr lang="ru-RU" sz="3200" b="1" dirty="0"/>
              <a:t> </a:t>
            </a:r>
            <a:r>
              <a:rPr lang="ru-RU" sz="3200" b="1" dirty="0" err="1"/>
              <a:t>Федера́ции</a:t>
            </a:r>
            <a:r>
              <a:rPr lang="ru-RU" sz="3200" dirty="0"/>
              <a:t> — один из трёх </a:t>
            </a:r>
            <a:r>
              <a:rPr lang="ru-RU" sz="3200" dirty="0" smtClean="0"/>
              <a:t>видов </a:t>
            </a:r>
            <a:r>
              <a:rPr lang="ru-RU" sz="3200" dirty="0"/>
              <a:t>Вооружённых Сил Российской Федерации, предназначенный для ведения боевых действий преимущественно на суше</a:t>
            </a:r>
            <a:r>
              <a:rPr lang="ru-RU" sz="3200" dirty="0" smtClean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ru-RU" sz="3200" dirty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sz="3200" dirty="0"/>
              <a:t>День Сухопутных </a:t>
            </a:r>
            <a:r>
              <a:rPr lang="ru-RU" sz="3200" dirty="0" smtClean="0"/>
              <a:t>войск— </a:t>
            </a:r>
            <a:r>
              <a:rPr lang="ru-RU" sz="3200" dirty="0"/>
              <a:t>профессиональный праздник военнослужащих и гражданских служащих сухопутных войск России. Этот день отмечается в России ежегодно, 1 </a:t>
            </a:r>
            <a:r>
              <a:rPr lang="ru-RU" sz="3200" dirty="0" smtClean="0"/>
              <a:t>октября</a:t>
            </a:r>
            <a:r>
              <a:rPr lang="ru-RU" sz="3200" dirty="0"/>
              <a:t>.</a:t>
            </a:r>
          </a:p>
        </p:txBody>
      </p:sp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39" name="Объект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73050"/>
            <a:ext cx="3822700" cy="258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3"/>
          <p:cNvSpPr>
            <a:spLocks noGrp="1"/>
          </p:cNvSpPr>
          <p:nvPr>
            <p:ph type="title"/>
          </p:nvPr>
        </p:nvSpPr>
        <p:spPr>
          <a:xfrm>
            <a:off x="4873625" y="338138"/>
            <a:ext cx="3813175" cy="2430462"/>
          </a:xfrm>
        </p:spPr>
        <p:txBody>
          <a:bodyPr/>
          <a:lstStyle/>
          <a:p>
            <a:pPr eaLnBrk="1" hangingPunct="1"/>
            <a:r>
              <a:rPr lang="ru-RU" smtClean="0"/>
              <a:t>Флаг Сухопутных войск ВС России</a:t>
            </a:r>
          </a:p>
        </p:txBody>
      </p:sp>
      <p:sp>
        <p:nvSpPr>
          <p:cNvPr id="32770" name="Текст 5"/>
          <p:cNvSpPr>
            <a:spLocks noGrp="1"/>
          </p:cNvSpPr>
          <p:nvPr>
            <p:ph type="body" sz="half" idx="2"/>
          </p:nvPr>
        </p:nvSpPr>
        <p:spPr>
          <a:xfrm>
            <a:off x="4868863" y="2786063"/>
            <a:ext cx="3817937" cy="242093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/>
          </a:blip>
          <a:srcRect l="9378" r="9378"/>
          <a:stretch>
            <a:fillRect/>
          </a:stretch>
        </p:blipFill>
        <p:spPr>
          <a:xfrm>
            <a:off x="611560" y="1340768"/>
            <a:ext cx="3998208" cy="292608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Текст 6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4" name="Заголовок 5"/>
          <p:cNvSpPr>
            <a:spLocks noGrp="1"/>
          </p:cNvSpPr>
          <p:nvPr>
            <p:ph type="title"/>
          </p:nvPr>
        </p:nvSpPr>
        <p:spPr>
          <a:xfrm>
            <a:off x="755650" y="1557338"/>
            <a:ext cx="3511550" cy="1981200"/>
          </a:xfrm>
        </p:spPr>
        <p:txBody>
          <a:bodyPr/>
          <a:lstStyle/>
          <a:p>
            <a:pPr eaLnBrk="1" hangingPunct="1"/>
            <a:r>
              <a:rPr lang="ru-RU" smtClean="0"/>
              <a:t>Большая эмблема Сухопутных войск ВС России</a:t>
            </a:r>
          </a:p>
        </p:txBody>
      </p:sp>
      <p:pic>
        <p:nvPicPr>
          <p:cNvPr id="33795" name="Рисунок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979988" y="1828800"/>
            <a:ext cx="3248025" cy="38100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4"/>
          <p:cNvSpPr>
            <a:spLocks noGrp="1"/>
          </p:cNvSpPr>
          <p:nvPr>
            <p:ph type="title"/>
          </p:nvPr>
        </p:nvSpPr>
        <p:spPr>
          <a:xfrm>
            <a:off x="4873625" y="338138"/>
            <a:ext cx="3813175" cy="2430462"/>
          </a:xfrm>
        </p:spPr>
        <p:txBody>
          <a:bodyPr/>
          <a:lstStyle/>
          <a:p>
            <a:pPr eaLnBrk="1" hangingPunct="1"/>
            <a:r>
              <a:rPr lang="ru-RU" smtClean="0"/>
              <a:t>Средняя эмблема Сухопутных войск ВС России</a:t>
            </a:r>
          </a:p>
        </p:txBody>
      </p:sp>
      <p:sp>
        <p:nvSpPr>
          <p:cNvPr id="34818" name="Текст 6"/>
          <p:cNvSpPr>
            <a:spLocks noGrp="1"/>
          </p:cNvSpPr>
          <p:nvPr>
            <p:ph type="body" sz="half" idx="2"/>
          </p:nvPr>
        </p:nvSpPr>
        <p:spPr>
          <a:xfrm>
            <a:off x="4868863" y="2786063"/>
            <a:ext cx="3817937" cy="242093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/>
          </a:blip>
          <a:srcRect l="8723" r="8723"/>
          <a:stretch>
            <a:fillRect/>
          </a:stretch>
        </p:blipFill>
        <p:spPr>
          <a:xfrm>
            <a:off x="683568" y="1340768"/>
            <a:ext cx="3936816" cy="292608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Текст 6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2" name="Заголовок 4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538"/>
          </a:xfrm>
        </p:spPr>
        <p:txBody>
          <a:bodyPr/>
          <a:lstStyle/>
          <a:p>
            <a:pPr eaLnBrk="1" hangingPunct="1"/>
            <a:r>
              <a:rPr lang="ru-RU" smtClean="0"/>
              <a:t>Малая эмблема Сухопутных войск</a:t>
            </a:r>
          </a:p>
        </p:txBody>
      </p:sp>
      <p:pic>
        <p:nvPicPr>
          <p:cNvPr id="35843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11638" y="1989138"/>
            <a:ext cx="4543425" cy="316865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Текст 1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6" name="Заголовок 2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538"/>
          </a:xfrm>
        </p:spPr>
        <p:txBody>
          <a:bodyPr/>
          <a:lstStyle/>
          <a:p>
            <a:pPr eaLnBrk="1" hangingPunct="1"/>
            <a:r>
              <a:rPr lang="ru-RU" smtClean="0"/>
              <a:t>Нарукавный знак Сухопутных войск ВС России</a:t>
            </a:r>
          </a:p>
        </p:txBody>
      </p:sp>
      <p:pic>
        <p:nvPicPr>
          <p:cNvPr id="36867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3800" y="2133600"/>
            <a:ext cx="3446463" cy="3446463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Текст 6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0" name="Заголовок 2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538"/>
          </a:xfrm>
        </p:spPr>
        <p:txBody>
          <a:bodyPr/>
          <a:lstStyle/>
          <a:p>
            <a:pPr eaLnBrk="1" hangingPunct="1"/>
            <a:r>
              <a:rPr lang="ru-RU" smtClean="0"/>
              <a:t>Нарукавный знак (неофициальный) Сухопутных войск ВС России</a:t>
            </a:r>
          </a:p>
        </p:txBody>
      </p:sp>
      <p:pic>
        <p:nvPicPr>
          <p:cNvPr id="37891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13375" y="2543175"/>
            <a:ext cx="2381250" cy="238125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23850" y="1773238"/>
          <a:ext cx="8496944" cy="4968554"/>
        </p:xfrm>
        <a:graphic>
          <a:graphicData uri="http://schemas.openxmlformats.org/drawingml/2006/table">
            <a:tbl>
              <a:tblPr/>
              <a:tblGrid>
                <a:gridCol w="4248472"/>
                <a:gridCol w="4248472"/>
              </a:tblGrid>
              <a:tr h="396426">
                <a:tc>
                  <a:txBody>
                    <a:bodyPr/>
                    <a:lstStyle/>
                    <a:p>
                      <a:r>
                        <a:rPr lang="ru-RU" sz="1800" dirty="0"/>
                        <a:t>Годы существования</a:t>
                      </a:r>
                    </a:p>
                  </a:txBody>
                  <a:tcPr marL="69024" marR="69024" marT="34512" marB="345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с 1992 </a:t>
                      </a:r>
                      <a:r>
                        <a:rPr lang="ru-RU" sz="1800" dirty="0" smtClean="0"/>
                        <a:t>года</a:t>
                      </a:r>
                      <a:endParaRPr lang="ru-RU" sz="1800" dirty="0"/>
                    </a:p>
                  </a:txBody>
                  <a:tcPr marL="69024" marR="69024" marT="34512" marB="345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426">
                <a:tc>
                  <a:txBody>
                    <a:bodyPr/>
                    <a:lstStyle/>
                    <a:p>
                      <a:r>
                        <a:rPr lang="ru-RU" sz="1800" dirty="0"/>
                        <a:t>Страна</a:t>
                      </a:r>
                    </a:p>
                  </a:txBody>
                  <a:tcPr marL="69024" marR="69024" marT="34512" marB="345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</a:rPr>
                        <a:t> Россия</a:t>
                      </a:r>
                      <a:endParaRPr lang="ru-RU" sz="1800" dirty="0"/>
                    </a:p>
                  </a:txBody>
                  <a:tcPr marL="69024" marR="69024" marT="34512" marB="345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5950">
                <a:tc>
                  <a:txBody>
                    <a:bodyPr/>
                    <a:lstStyle/>
                    <a:p>
                      <a:r>
                        <a:rPr lang="ru-RU" sz="1800" dirty="0"/>
                        <a:t>Подчинение</a:t>
                      </a:r>
                    </a:p>
                  </a:txBody>
                  <a:tcPr marL="69024" marR="69024" marT="34512" marB="345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Министерство обороны Российской Федерации</a:t>
                      </a:r>
                    </a:p>
                  </a:txBody>
                  <a:tcPr marL="69024" marR="69024" marT="34512" marB="345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5950">
                <a:tc>
                  <a:txBody>
                    <a:bodyPr/>
                    <a:lstStyle/>
                    <a:p>
                      <a:r>
                        <a:rPr lang="ru-RU" sz="1800" dirty="0"/>
                        <a:t>Входит в</a:t>
                      </a:r>
                    </a:p>
                  </a:txBody>
                  <a:tcPr marL="69024" marR="69024" marT="34512" marB="345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Вооружённые силы Российской Федерации</a:t>
                      </a:r>
                    </a:p>
                  </a:txBody>
                  <a:tcPr marL="69024" marR="69024" marT="34512" marB="345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426">
                <a:tc>
                  <a:txBody>
                    <a:bodyPr/>
                    <a:lstStyle/>
                    <a:p>
                      <a:r>
                        <a:rPr lang="ru-RU" sz="1800" dirty="0"/>
                        <a:t>Тип</a:t>
                      </a:r>
                    </a:p>
                  </a:txBody>
                  <a:tcPr marL="69024" marR="69024" marT="34512" marB="345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Сухопутные войска</a:t>
                      </a:r>
                    </a:p>
                  </a:txBody>
                  <a:tcPr marL="69024" marR="69024" marT="34512" marB="345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5950">
                <a:tc>
                  <a:txBody>
                    <a:bodyPr/>
                    <a:lstStyle/>
                    <a:p>
                      <a:r>
                        <a:rPr lang="ru-RU" sz="1800"/>
                        <a:t>Функция</a:t>
                      </a:r>
                    </a:p>
                  </a:txBody>
                  <a:tcPr marL="69024" marR="69024" marT="34512" marB="345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Ведение боевых действий преимущественно на суше.</a:t>
                      </a:r>
                    </a:p>
                  </a:txBody>
                  <a:tcPr marL="69024" marR="69024" marT="34512" marB="345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426">
                <a:tc>
                  <a:txBody>
                    <a:bodyPr/>
                    <a:lstStyle/>
                    <a:p>
                      <a:r>
                        <a:rPr lang="ru-RU" sz="1800"/>
                        <a:t>Численность</a:t>
                      </a:r>
                    </a:p>
                  </a:txBody>
                  <a:tcPr marL="69024" marR="69024" marT="34512" marB="345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300 000 чел.</a:t>
                      </a:r>
                    </a:p>
                  </a:txBody>
                  <a:tcPr marL="69024" marR="69024" marT="34512" marB="345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95000">
                <a:tc>
                  <a:txBody>
                    <a:bodyPr/>
                    <a:lstStyle/>
                    <a:p>
                      <a:r>
                        <a:rPr lang="ru-RU" sz="1800"/>
                        <a:t>Участие в</a:t>
                      </a:r>
                    </a:p>
                  </a:txBody>
                  <a:tcPr marL="69024" marR="69024" marT="34512" marB="345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Первая чеченская война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Вторая чеченская война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Вооружённый конфликт в Южной Осетии (2008)</a:t>
                      </a:r>
                    </a:p>
                  </a:txBody>
                  <a:tcPr marL="69024" marR="69024" marT="34512" marB="345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537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ъект 1"/>
          <p:cNvSpPr>
            <a:spLocks noGrp="1"/>
          </p:cNvSpPr>
          <p:nvPr>
            <p:ph idx="1"/>
          </p:nvPr>
        </p:nvSpPr>
        <p:spPr>
          <a:xfrm>
            <a:off x="539750" y="2205038"/>
            <a:ext cx="8280400" cy="4392612"/>
          </a:xfrm>
        </p:spPr>
        <p:txBody>
          <a:bodyPr/>
          <a:lstStyle/>
          <a:p>
            <a:pPr eaLnBrk="1" hangingPunct="1"/>
            <a:r>
              <a:rPr lang="ru-RU" smtClean="0"/>
              <a:t>Сухопутные войска — самый многочисленный по боевому составу вид Вооружённых Сил Российской Федерации. Они предназначены для разгрома группировок войск противника, овладения и удержания его территорий, районов и рубежей, отражения вторжений противника и его крупных воздушных десантов.</a:t>
            </a:r>
          </a:p>
          <a:p>
            <a:pPr eaLnBrk="1" hangingPunct="1"/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/>
              <a:t>Боевое назначение и </a:t>
            </a:r>
            <a:r>
              <a:rPr lang="ru-RU" b="1" dirty="0" smtClean="0"/>
              <a:t>возможности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Руководство </a:t>
            </a:r>
          </a:p>
        </p:txBody>
      </p:sp>
      <p:sp>
        <p:nvSpPr>
          <p:cNvPr id="17410" name="Объект 1"/>
          <p:cNvSpPr>
            <a:spLocks noGrp="1"/>
          </p:cNvSpPr>
          <p:nvPr>
            <p:ph sz="quarter" idx="13"/>
          </p:nvPr>
        </p:nvSpPr>
        <p:spPr>
          <a:xfrm>
            <a:off x="395288" y="2679700"/>
            <a:ext cx="4103687" cy="3446463"/>
          </a:xfrm>
        </p:spPr>
        <p:txBody>
          <a:bodyPr/>
          <a:lstStyle/>
          <a:p>
            <a:pPr eaLnBrk="1" hangingPunct="1"/>
            <a:r>
              <a:rPr lang="ru-RU" smtClean="0"/>
              <a:t>Главнокомандующий Сухопутными войсками — Владимир Валентинович Чиркин (с 2012 года).</a:t>
            </a:r>
          </a:p>
          <a:p>
            <a:pPr eaLnBrk="1" hangingPunct="1"/>
            <a:endParaRPr lang="ru-RU" smtClean="0"/>
          </a:p>
        </p:txBody>
      </p:sp>
      <p:pic>
        <p:nvPicPr>
          <p:cNvPr id="17411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>
          <a:xfrm>
            <a:off x="4859338" y="1700213"/>
            <a:ext cx="3529012" cy="49799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4" name="Объект 2"/>
          <p:cNvSpPr>
            <a:spLocks noGrp="1"/>
          </p:cNvSpPr>
          <p:nvPr>
            <p:ph sz="quarter" idx="13"/>
          </p:nvPr>
        </p:nvSpPr>
        <p:spPr>
          <a:xfrm>
            <a:off x="468313" y="549275"/>
            <a:ext cx="7710487" cy="3446463"/>
          </a:xfrm>
        </p:spPr>
        <p:txBody>
          <a:bodyPr/>
          <a:lstStyle/>
          <a:p>
            <a:pPr eaLnBrk="1" hangingPunct="1"/>
            <a:r>
              <a:rPr lang="ru-RU" smtClean="0"/>
              <a:t>Здание главного штаба сухопутных войск на Фрунзенской набережной</a:t>
            </a:r>
          </a:p>
        </p:txBody>
      </p:sp>
      <p:pic>
        <p:nvPicPr>
          <p:cNvPr id="1843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2708275"/>
            <a:ext cx="8339137" cy="3086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ъект 1"/>
          <p:cNvSpPr>
            <a:spLocks noGrp="1"/>
          </p:cNvSpPr>
          <p:nvPr>
            <p:ph idx="1"/>
          </p:nvPr>
        </p:nvSpPr>
        <p:spPr>
          <a:xfrm>
            <a:off x="539750" y="1916113"/>
            <a:ext cx="8208963" cy="4752975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В Сухопутные войска Российской Федерации входят следующие рода войск:</a:t>
            </a:r>
          </a:p>
          <a:p>
            <a:pPr eaLnBrk="1" hangingPunct="1"/>
            <a:r>
              <a:rPr lang="ru-RU" smtClean="0"/>
              <a:t>Мотострелковые войска</a:t>
            </a:r>
          </a:p>
          <a:p>
            <a:pPr eaLnBrk="1" hangingPunct="1"/>
            <a:r>
              <a:rPr lang="ru-RU" smtClean="0"/>
              <a:t>Танковые войска</a:t>
            </a:r>
          </a:p>
          <a:p>
            <a:pPr eaLnBrk="1" hangingPunct="1"/>
            <a:r>
              <a:rPr lang="ru-RU" smtClean="0"/>
              <a:t>Ракетные войска и артиллерия</a:t>
            </a:r>
          </a:p>
          <a:p>
            <a:pPr eaLnBrk="1" hangingPunct="1"/>
            <a:r>
              <a:rPr lang="ru-RU" smtClean="0"/>
              <a:t>Войска ПВО Сухопутных войск</a:t>
            </a:r>
          </a:p>
          <a:p>
            <a:pPr eaLnBrk="1" hangingPunct="1"/>
            <a:r>
              <a:rPr lang="ru-RU" smtClean="0"/>
              <a:t>Специальные войска</a:t>
            </a:r>
          </a:p>
          <a:p>
            <a:pPr eaLnBrk="1" hangingPunct="1"/>
            <a:endParaRPr lang="ru-RU" smtClean="0"/>
          </a:p>
        </p:txBody>
      </p:sp>
      <p:sp>
        <p:nvSpPr>
          <p:cNvPr id="1945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Структура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/>
              <a:t>Мотострелковые войска Российской Федерации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23850" y="2276475"/>
            <a:ext cx="8280400" cy="4248150"/>
          </a:xfrm>
        </p:spPr>
        <p:txBody>
          <a:bodyPr rtlCol="0"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b="1" dirty="0" err="1"/>
              <a:t>Мотострелко́вые</a:t>
            </a:r>
            <a:r>
              <a:rPr lang="ru-RU" b="1" dirty="0"/>
              <a:t> войска́</a:t>
            </a:r>
            <a:r>
              <a:rPr lang="ru-RU" dirty="0"/>
              <a:t> (</a:t>
            </a:r>
            <a:r>
              <a:rPr lang="ru-RU" b="1" dirty="0"/>
              <a:t>Моторизованные стрелковые войска, МСВ</a:t>
            </a:r>
            <a:r>
              <a:rPr lang="ru-RU" dirty="0"/>
              <a:t>) — самый многочисленный род сухопутных войск ВС России, предназначенный для широкомасштабного ведения военных (</a:t>
            </a:r>
            <a:r>
              <a:rPr lang="ru-RU" dirty="0" smtClean="0"/>
              <a:t>боевых) действий </a:t>
            </a:r>
            <a:r>
              <a:rPr lang="ru-RU" dirty="0"/>
              <a:t>на суше в ходе выполнения операций как самостоятельно, так и совместно с другими родами войск.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/>
              <a:t>В МСВ, кроме основных мотострелковых, имеются танковые, ракетные, артиллерийские, зенитно-ракетные, а также специальные подразделения и части. Для современных моторизованных стрелковых войск характерно наличие современных ракетных комплексов, что значительно повышает их огневую мощь.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/>
              <a:t>Главной отличительной особенностью МСВ является их высокая мобильность и маневренность. </a:t>
            </a:r>
          </a:p>
        </p:txBody>
      </p:sp>
      <p:pic>
        <p:nvPicPr>
          <p:cNvPr id="20483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>
          <a:xfrm>
            <a:off x="7239000" y="333375"/>
            <a:ext cx="1905000" cy="190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2987675" y="338138"/>
            <a:ext cx="5699125" cy="1252537"/>
          </a:xfrm>
        </p:spPr>
        <p:txBody>
          <a:bodyPr/>
          <a:lstStyle/>
          <a:p>
            <a:pPr eaLnBrk="1" hangingPunct="1"/>
            <a:r>
              <a:rPr lang="ru-RU" smtClean="0"/>
              <a:t>Танковые войска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0825" y="1989138"/>
            <a:ext cx="8713788" cy="4608512"/>
          </a:xfrm>
        </p:spPr>
        <p:txBody>
          <a:bodyPr rtlCol="0"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b="1" dirty="0" err="1"/>
              <a:t>Та́нковые</a:t>
            </a:r>
            <a:r>
              <a:rPr lang="ru-RU" b="1" dirty="0"/>
              <a:t> войска́ Вооружённых Сил Российской Федерации</a:t>
            </a:r>
            <a:r>
              <a:rPr lang="ru-RU" dirty="0"/>
              <a:t> — род </a:t>
            </a:r>
            <a:r>
              <a:rPr lang="ru-RU" dirty="0" smtClean="0"/>
              <a:t>войск </a:t>
            </a:r>
            <a:r>
              <a:rPr lang="ru-RU" dirty="0"/>
              <a:t>в Сухопутных войсках Вооружённых Сил Российской Федерации, главная ударная сила Сухопутных войск и мощное средство вооружённой борьбы, предназначенное для решения наиболее важных задач в различных видах боевых действий. С 1929 года — </a:t>
            </a:r>
            <a:r>
              <a:rPr lang="ru-RU" b="1" dirty="0"/>
              <a:t>механизированные войска</a:t>
            </a:r>
            <a:r>
              <a:rPr lang="ru-RU" dirty="0"/>
              <a:t>, с 1936 года — </a:t>
            </a:r>
            <a:r>
              <a:rPr lang="ru-RU" b="1" dirty="0"/>
              <a:t>автобронетанковые войска</a:t>
            </a:r>
            <a:r>
              <a:rPr lang="ru-RU" dirty="0"/>
              <a:t>, с декабря 1942 года — </a:t>
            </a:r>
            <a:r>
              <a:rPr lang="ru-RU" b="1" dirty="0"/>
              <a:t>бронетанковые и механизированные войска</a:t>
            </a:r>
            <a:r>
              <a:rPr lang="ru-RU" dirty="0"/>
              <a:t> (</a:t>
            </a:r>
            <a:r>
              <a:rPr lang="ru-RU" b="1" dirty="0" err="1"/>
              <a:t>БТиМВ</a:t>
            </a:r>
            <a:r>
              <a:rPr lang="ru-RU" dirty="0"/>
              <a:t>), с 1953 года — </a:t>
            </a:r>
            <a:r>
              <a:rPr lang="ru-RU" b="1" dirty="0"/>
              <a:t>бронетанковые войска</a:t>
            </a:r>
            <a:r>
              <a:rPr lang="ru-RU" dirty="0"/>
              <a:t>, с 1960 года по настоящее время — </a:t>
            </a:r>
            <a:r>
              <a:rPr lang="ru-RU" b="1" dirty="0"/>
              <a:t>танковые войска</a:t>
            </a:r>
            <a:r>
              <a:rPr lang="ru-RU" dirty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/>
              <a:t>Имеют на вооружении танки, самоходные артиллерийские установки, бронетранспортёры, боевые машины пехоты и другую бронетехнику.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1507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549275"/>
            <a:ext cx="2247900" cy="1143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50</TotalTime>
  <Words>737</Words>
  <Application>Microsoft Office PowerPoint</Application>
  <PresentationFormat>Экран (4:3)</PresentationFormat>
  <Paragraphs>96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Волна</vt:lpstr>
      <vt:lpstr>Сухопутные войска Российской Федерации</vt:lpstr>
      <vt:lpstr>Презентация PowerPoint</vt:lpstr>
      <vt:lpstr>Презентация PowerPoint</vt:lpstr>
      <vt:lpstr>Боевое назначение и возможности</vt:lpstr>
      <vt:lpstr>Руководство </vt:lpstr>
      <vt:lpstr>Презентация PowerPoint</vt:lpstr>
      <vt:lpstr>Структура</vt:lpstr>
      <vt:lpstr>Мотострелковые войска Российской Федерации</vt:lpstr>
      <vt:lpstr>Танковые войска </vt:lpstr>
      <vt:lpstr>Ракетные войска и артиллерия Российской Федерации</vt:lpstr>
      <vt:lpstr>Войска противовоздушной обороны</vt:lpstr>
      <vt:lpstr>Специальные войска Российской Федерации</vt:lpstr>
      <vt:lpstr>Презентация PowerPoint</vt:lpstr>
      <vt:lpstr>Вооружение и оснащение</vt:lpstr>
      <vt:lpstr>История Сухопутных войск</vt:lpstr>
      <vt:lpstr>Сухопутные войска (СВ) ВС СССР, (1946 год)</vt:lpstr>
      <vt:lpstr>Презентация PowerPoint</vt:lpstr>
      <vt:lpstr>Презентация PowerPoint</vt:lpstr>
      <vt:lpstr>Знаки различия</vt:lpstr>
      <vt:lpstr>Флаг Сухопутных войск ВС России</vt:lpstr>
      <vt:lpstr>Большая эмблема Сухопутных войск ВС России</vt:lpstr>
      <vt:lpstr>Средняя эмблема Сухопутных войск ВС России</vt:lpstr>
      <vt:lpstr>Малая эмблема Сухопутных войск</vt:lpstr>
      <vt:lpstr>Нарукавный знак Сухопутных войск ВС России</vt:lpstr>
      <vt:lpstr>Нарукавный знак (неофициальный) Сухопутных войск ВС России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Сухопутные войска</dc:title>
  <dc:creator>яяя</dc:creator>
  <cp:lastModifiedBy>яяя</cp:lastModifiedBy>
  <cp:revision>10</cp:revision>
  <dcterms:created xsi:type="dcterms:W3CDTF">2013-01-15T13:38:32Z</dcterms:created>
  <dcterms:modified xsi:type="dcterms:W3CDTF">2013-02-01T06:32:49Z</dcterms:modified>
</cp:coreProperties>
</file>