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74" r:id="rId3"/>
    <p:sldId id="269" r:id="rId4"/>
    <p:sldId id="272" r:id="rId5"/>
    <p:sldId id="284" r:id="rId6"/>
    <p:sldId id="285" r:id="rId7"/>
    <p:sldId id="286" r:id="rId8"/>
    <p:sldId id="287" r:id="rId9"/>
    <p:sldId id="288" r:id="rId10"/>
    <p:sldId id="261" r:id="rId11"/>
    <p:sldId id="289" r:id="rId12"/>
    <p:sldId id="259" r:id="rId13"/>
    <p:sldId id="262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9" autoAdjust="0"/>
    <p:restoredTop sz="94660"/>
  </p:normalViewPr>
  <p:slideViewPr>
    <p:cSldViewPr>
      <p:cViewPr varScale="1">
        <p:scale>
          <a:sx n="73" d="100"/>
          <a:sy n="73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B5FB0FC-EF47-4307-9FBD-A1A7C8AE84CF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79A419F-99DE-4873-904E-CCF825F73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C1F199-38CD-491C-AD81-4B292939F63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8E1919D8-D795-4A25-85FD-BC739EB414DD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E6AF5D6-55BA-49E5-802D-5B516DF91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61B97-ACB8-468F-93CA-DF0AB0DE3C22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53FB4-F035-4E72-A5B4-C1DD77DF2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2D77-9C41-4F01-8199-BEB424DB8FA7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C9D17-6AF9-45E0-B8E9-54706DD82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FD11D-9A7D-4691-9099-6A03C9056BF1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55B9-FE0B-483E-BE63-8D1B9148F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95D62-2D0B-47DB-A384-FD7B804A1924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7E36E-1EE5-4662-9273-1D4F7F8EE7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72AC9-76CD-4EF3-9B0A-BABF96BE0934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D57D4-0F19-4FDD-A977-1E3D44894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9DD50-711C-4B62-A2D4-8CA0D3265CA3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B00B96E2-7166-43AE-A7BE-3F6BA6728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B06E8-211D-4D42-ACD5-B80CEBC8F969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451FB-000C-4BD3-909F-83E14FB99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61820-1CD6-4A37-89E8-C440B353672A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FF8371-D66D-4159-96A3-B7E9A1B9B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AC39E15B-F71A-42A2-8F67-7881BC97860B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9BB45017-F9B8-4571-8E8C-44F2129FA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B8A77107-08E1-450E-BC4E-EA5EADCC5165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AFAF3FD3-A764-4694-A02E-1F1054039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26D06570-A4B7-485F-9E18-A1B35DDFA910}" type="datetimeFigureOut">
              <a:rPr lang="ru-RU"/>
              <a:pPr>
                <a:defRPr/>
              </a:pPr>
              <a:t>02.02.2013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D8AC18D-1519-4FD7-901C-2CD80C726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07" r:id="rId6"/>
    <p:sldLayoutId id="2147483706" r:id="rId7"/>
    <p:sldLayoutId id="2147483713" r:id="rId8"/>
    <p:sldLayoutId id="2147483714" r:id="rId9"/>
    <p:sldLayoutId id="2147483705" r:id="rId10"/>
    <p:sldLayoutId id="2147483704" r:id="rId11"/>
  </p:sldLayoutIdLst>
  <p:transition spd="slow"/>
  <p:txStyles>
    <p:titleStyle>
      <a:lvl1pPr marL="484188" indent="-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7A7871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2pPr>
      <a:lvl3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3pPr>
      <a:lvl4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4pPr>
      <a:lvl5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7A7871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8D8C89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7158" y="642919"/>
            <a:ext cx="7572428" cy="3214709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marL="484632" indent="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ПРЕЗЕНТАЦИЯ НА ТЕМУ:</a:t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«</a:t>
            </a: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  <a:latin typeface="Arial" charset="0"/>
              </a:rPr>
              <a:t>Основы здорового образа жизни</a:t>
            </a: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»</a:t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ВЫПОЛНИЛА </a:t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Попрядухина Елена Васильевна </a:t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преподаватель – организатор ОБЖ </a:t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МОУ «СОШ № 30» г. Курска</a:t>
            </a:r>
            <a:br>
              <a:rPr lang="ru-RU" sz="2800" b="1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lang="ru-RU" sz="2800" b="1" dirty="0" smtClean="0">
              <a:solidFill>
                <a:srgbClr val="FF0000"/>
              </a:solidFill>
            </a:endParaRPr>
          </a:p>
        </p:txBody>
      </p:sp>
      <p:pic>
        <p:nvPicPr>
          <p:cNvPr id="14338" name="Picture 4" descr="C:\Program Files\Microsoft Office\MEDIA\CAGCAT10\j019637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63" y="3716338"/>
            <a:ext cx="2895600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642938"/>
            <a:ext cx="4786312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Прямоугольник 2"/>
          <p:cNvSpPr>
            <a:spLocks noChangeArrowheads="1"/>
          </p:cNvSpPr>
          <p:nvPr/>
        </p:nvSpPr>
        <p:spPr bwMode="auto">
          <a:xfrm>
            <a:off x="5500688" y="1000125"/>
            <a:ext cx="31432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основе здорового образа жизни лежит правильный режим жизнедеятельности, т.е. разумный порядок чередований работы, отдыха, питания, сна. </a:t>
            </a:r>
            <a:br>
              <a:rPr lang="ru-RU" sz="2400">
                <a:latin typeface="Times New Roman" pitchFamily="18" charset="0"/>
                <a:cs typeface="Times New Roman" pitchFamily="18" charset="0"/>
              </a:rPr>
            </a:b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0" y="103188"/>
            <a:ext cx="7802563" cy="903287"/>
          </a:xfrm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130" b="130"/>
          <a:stretch>
            <a:fillRect/>
          </a:stretch>
        </p:blipFill>
        <p:spPr>
          <a:xfrm>
            <a:off x="1143000" y="1071563"/>
            <a:ext cx="7334250" cy="5486400"/>
          </a:xfr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43063" y="374650"/>
            <a:ext cx="5857875" cy="4381500"/>
          </a:xfrm>
          <a:noFill/>
        </p:spPr>
      </p:pic>
      <p:sp>
        <p:nvSpPr>
          <p:cNvPr id="27650" name="Текст 3"/>
          <p:cNvSpPr>
            <a:spLocks noGrp="1"/>
          </p:cNvSpPr>
          <p:nvPr>
            <p:ph type="body" sz="half" idx="2"/>
          </p:nvPr>
        </p:nvSpPr>
        <p:spPr>
          <a:xfrm>
            <a:off x="571500" y="4929188"/>
            <a:ext cx="8001000" cy="1500187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Важные составляющие здорового образа жизни – личная гигиена, доброжелательные отношения в семье и высоконравственное поведение.</a:t>
            </a:r>
            <a:endParaRPr lang="ru-RU" sz="2400" smtClean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373063"/>
            <a:ext cx="7572375" cy="577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25" y="30163"/>
            <a:ext cx="7248525" cy="811212"/>
          </a:xfr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88" y="1071563"/>
            <a:ext cx="4857750" cy="51435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должна быть легкой, удобной, не стеснять движений и не нарушать кровообращение и дыхание. Содержание белья и одежды в чистоте является одним из важных условий личной гигиены. Менять нательное белье рекомендуется в прохладное время не реже одного раза в неделю, а летом — два, три раза в неделю.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928688"/>
            <a:ext cx="34782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176213"/>
            <a:ext cx="9156700" cy="968376"/>
          </a:xfrm>
        </p:spPr>
      </p:pic>
      <p:sp>
        <p:nvSpPr>
          <p:cNvPr id="30722" name="Содержимое 4"/>
          <p:cNvSpPr>
            <a:spLocks noGrp="1"/>
          </p:cNvSpPr>
          <p:nvPr>
            <p:ph sz="quarter" idx="2"/>
          </p:nvPr>
        </p:nvSpPr>
        <p:spPr>
          <a:xfrm>
            <a:off x="571500" y="928688"/>
            <a:ext cx="8308975" cy="2857500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Обувь должна быть удобной в носке, соответствовать размерам и особенностям стопы, не нарушать рост и формирование ее костно-мышечных элементов, на затруднять свободу движений при ходьбе, работе, при занятиях физической культурой и др.</a:t>
            </a:r>
          </a:p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* Она должна обеспечивать оптимальный микроклимат внутриобувного пространства, его хорошую вентиляцию.</a:t>
            </a: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643313"/>
            <a:ext cx="33702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214313"/>
            <a:ext cx="8715375" cy="3571875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Хорошими гигиеническими свойствами обладают обувные материалы из натуральной кожи. Они эластичны, умеренно воздухопроницаемы, имеют низкую теплопроводность, не выделяют раздражающих кожу вредных веществ. Положительно оценивается и овчинная обувь 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Для повседневной носки продолжительное время нежелательна обувь с лакированным верхом, т.к. он не обеспечивает необходимую воздухо- и пароопроницаемость и резко ухудшает микроклимат внутриобувного пространства.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3714750"/>
            <a:ext cx="37861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3"/>
          <p:cNvSpPr>
            <a:spLocks noGrp="1"/>
          </p:cNvSpPr>
          <p:nvPr>
            <p:ph sz="half" idx="2"/>
          </p:nvPr>
        </p:nvSpPr>
        <p:spPr>
          <a:xfrm>
            <a:off x="714375" y="357188"/>
            <a:ext cx="8143875" cy="5715000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высота каблука составляла примерно 1/14 длины стопы, т.е. – 2-3 сантиметра.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Высокий каблук вызывает смещение таза вперед, усиливает изгиб спины и смещение позвонков, образованию отеков ног, иногда вывиха голеностопного сустава. К тому же пяточное сухожилие при постоянной ходьбе в такой обуви остается без работы и со временем атрофируется.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Особенно должны остерегаться ношения обуви на высоком каблуке подростки, у которых еще не завершился процесс формирования скелета. Не является безвредной для ног и длительное ношение обуви с «платформой». </a:t>
            </a: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Если же очень хочется покрасоваться в обуви с каблуком выше 5 см, то прислушайтесь к рекомендации медиков – такую обувь носить не чаще 2-3 раз в неделю и не более 2-3 часов в день.</a:t>
            </a: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500063"/>
            <a:ext cx="8353425" cy="5715000"/>
          </a:xfr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214313"/>
            <a:ext cx="8310563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261938"/>
            <a:ext cx="8242300" cy="1408112"/>
          </a:xfr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428750"/>
            <a:ext cx="8215313" cy="5026025"/>
          </a:xfrm>
        </p:spPr>
        <p:txBody>
          <a:bodyPr>
            <a:normAutofit fontScale="850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 здоровым образом жизни понимают такой способ жизнедеятельности людей, который обеспечивает им формирование, сохранение и укрепление здоровья. Условно этот процесс можно разделить  на два направления: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активные действия человека по формированию и улучшению своего здоровья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(физическая культура, закаливание, соблюдение гигиенических правил и т.д.) и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стремление человека избежать действия факторов, разрушающих здор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овье (прежде всего таких вредных привычек, как курение, наркомания, токсикомания и употребление спиртных напитков).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85725"/>
            <a:ext cx="8242300" cy="779463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1285875"/>
            <a:ext cx="4286250" cy="4714875"/>
          </a:xfrm>
        </p:spPr>
        <p:txBody>
          <a:bodyPr>
            <a:normAutofit fontScale="77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Кожа – один из самых важных органов человека, от ее состояния во многом зависит здоровье всего нашего организма. Кроме того, человек со здоровой и ухоженной кожей выглядит более привлекательно.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Чтобы Ваша кожа оставалась молодой и красивой, необходимо регулярно и правильно ухаживать за ней.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sz="3100" dirty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4875" y="1714500"/>
            <a:ext cx="4143375" cy="4429125"/>
          </a:xfr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109538"/>
            <a:ext cx="8242300" cy="896937"/>
          </a:xfrm>
        </p:spPr>
      </p:pic>
      <p:sp>
        <p:nvSpPr>
          <p:cNvPr id="36866" name="Содержимое 2"/>
          <p:cNvSpPr>
            <a:spLocks noGrp="1"/>
          </p:cNvSpPr>
          <p:nvPr>
            <p:ph idx="1"/>
          </p:nvPr>
        </p:nvSpPr>
        <p:spPr>
          <a:xfrm>
            <a:off x="428625" y="1357313"/>
            <a:ext cx="8258175" cy="4929187"/>
          </a:xfrm>
        </p:spPr>
        <p:txBody>
          <a:bodyPr/>
          <a:lstStyle/>
          <a:p>
            <a:pPr marL="520700" indent="-457200">
              <a:buFont typeface="Century Gothic" pitchFamily="34" charset="0"/>
              <a:buAutoNum type="arabicPeriod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http://ramus.com.ua/gigiena_prichina_mnogih_zabolevaniy_864976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7" name="Прямоугольник 3"/>
          <p:cNvSpPr>
            <a:spLocks noChangeArrowheads="1"/>
          </p:cNvSpPr>
          <p:nvPr/>
        </p:nvSpPr>
        <p:spPr bwMode="auto">
          <a:xfrm>
            <a:off x="500063" y="1714500"/>
            <a:ext cx="76438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ru-RU" sz="2000">
                <a:latin typeface="Times New Roman" pitchFamily="18" charset="0"/>
                <a:cs typeface="Times New Roman" pitchFamily="18" charset="0"/>
              </a:rPr>
              <a:t>2.    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http://ohftdkw4ju.textil-optom.narod2.ru/tovari/tovari_iz_zakladki/?page=1&amp;uid=126009811861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8" name="Прямоугольник 4"/>
          <p:cNvSpPr>
            <a:spLocks noChangeArrowheads="1"/>
          </p:cNvSpPr>
          <p:nvPr/>
        </p:nvSpPr>
        <p:spPr bwMode="auto">
          <a:xfrm>
            <a:off x="571500" y="2714625"/>
            <a:ext cx="7572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3.   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http://ikar62.ru/news/54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9" name="Прямоугольник 5"/>
          <p:cNvSpPr>
            <a:spLocks noChangeArrowheads="1"/>
          </p:cNvSpPr>
          <p:nvPr/>
        </p:nvSpPr>
        <p:spPr bwMode="auto">
          <a:xfrm>
            <a:off x="642938" y="3214688"/>
            <a:ext cx="7715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http://culture.mchs.gov.ru/learning/course/index.php?COURSE_ID=5&amp;TYPE=Y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92075"/>
            <a:ext cx="8699500" cy="1346200"/>
          </a:xfr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428750"/>
            <a:ext cx="7243763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850" y="261938"/>
            <a:ext cx="8242300" cy="1408112"/>
          </a:xfrm>
        </p:spPr>
      </p:pic>
      <p:sp>
        <p:nvSpPr>
          <p:cNvPr id="19458" name="Содержимое 4"/>
          <p:cNvSpPr>
            <a:spLocks noGrp="1"/>
          </p:cNvSpPr>
          <p:nvPr>
            <p:ph idx="1"/>
          </p:nvPr>
        </p:nvSpPr>
        <p:spPr>
          <a:xfrm>
            <a:off x="571500" y="1714500"/>
            <a:ext cx="7500938" cy="3929063"/>
          </a:xfrm>
        </p:spPr>
        <p:txBody>
          <a:bodyPr/>
          <a:lstStyle/>
          <a:p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Двигательная активность оказывает положительное влияние на состояние здоровья человека. Она стимулирует деятельность нервной и эндокринной систем организма, повышает его устойчивость к неблагоприятному воздействию факторов риска, снимает психическое и эмоциональное напряжение, укрепляет нервно-мышечный аппарат, повышает умственную и физическую работоспособность независимо от возраста, пола, профессии. 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439738"/>
            <a:ext cx="7786687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3" y="-30163"/>
            <a:ext cx="7796212" cy="749301"/>
          </a:xfrm>
        </p:spPr>
      </p:pic>
      <p:sp>
        <p:nvSpPr>
          <p:cNvPr id="21506" name="Текст 2"/>
          <p:cNvSpPr>
            <a:spLocks noGrp="1"/>
          </p:cNvSpPr>
          <p:nvPr>
            <p:ph type="body" idx="2"/>
          </p:nvPr>
        </p:nvSpPr>
        <p:spPr>
          <a:xfrm>
            <a:off x="285750" y="642938"/>
            <a:ext cx="8072438" cy="264318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способствует повышению сопротивляемости организма неблагоприятным воздействиям внешней среды и заболеваниям. Закаливание ослабляет или устраняет негативные реакции организма на изменения погоды (понижение работоспособности, смену настроения, недомогание, боль в сердце, суставах и т.д.). 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00438" y="2928938"/>
            <a:ext cx="5213350" cy="3413125"/>
          </a:xfr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929618" cy="1071570"/>
          </a:xfrm>
        </p:spPr>
        <p:txBody>
          <a:bodyPr/>
          <a:lstStyle/>
          <a:p>
            <a:pPr indent="0"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Рациональное питание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1071563"/>
            <a:ext cx="7929563" cy="1643062"/>
          </a:xfrm>
        </p:spPr>
        <p:txBody>
          <a:bodyPr/>
          <a:lstStyle/>
          <a:p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Нормальная, полноценная деятельность человека, его рост и развитие зависят от питания и возможны только при условии постоянного поступления в организм в необходимом количестве питательных (органических и неорганических) веществ. 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2928938"/>
            <a:ext cx="48577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669925"/>
            <a:ext cx="8001000" cy="5759450"/>
          </a:xfr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38" y="152400"/>
            <a:ext cx="7510462" cy="993775"/>
          </a:xfrm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071563"/>
            <a:ext cx="80486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7">
      <a:dk1>
        <a:srgbClr val="292302"/>
      </a:dk1>
      <a:lt1>
        <a:srgbClr val="292302"/>
      </a:lt1>
      <a:dk2>
        <a:srgbClr val="92D050"/>
      </a:dk2>
      <a:lt2>
        <a:srgbClr val="92D050"/>
      </a:lt2>
      <a:accent1>
        <a:srgbClr val="292302"/>
      </a:accent1>
      <a:accent2>
        <a:srgbClr val="EBCA0C"/>
      </a:accent2>
      <a:accent3>
        <a:srgbClr val="92D050"/>
      </a:accent3>
      <a:accent4>
        <a:srgbClr val="292302"/>
      </a:accent4>
      <a:accent5>
        <a:srgbClr val="92D050"/>
      </a:accent5>
      <a:accent6>
        <a:srgbClr val="FBF1BB"/>
      </a:accent6>
      <a:hlink>
        <a:srgbClr val="FCF4C6"/>
      </a:hlink>
      <a:folHlink>
        <a:srgbClr val="00206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597</Words>
  <Application>Microsoft Office PowerPoint</Application>
  <PresentationFormat>Экран (4:3)</PresentationFormat>
  <Paragraphs>26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Яркая</vt:lpstr>
      <vt:lpstr>  ПРЕЗЕНТАЦИЯ НА ТЕМУ: «Основы здорового образа жизни» ВЫПОЛНИЛА  Попрядухина Елена Васильевна  преподаватель – организатор ОБЖ  МОУ «СОШ № 30» г. Курска </vt:lpstr>
      <vt:lpstr>Слайд 2</vt:lpstr>
      <vt:lpstr>Слайд 3</vt:lpstr>
      <vt:lpstr>Слайд 4</vt:lpstr>
      <vt:lpstr>Слайд 5</vt:lpstr>
      <vt:lpstr>Слайд 6</vt:lpstr>
      <vt:lpstr>Рациональное питание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«Основы здорового образа жизни» ВЫПОЛНИЛА  Попрядухина Елена Васильевна преподаватель – организатор ОБЖ МОУ «СОШ№ 30» г. Курска </dc:title>
  <cp:lastModifiedBy>Маргарита</cp:lastModifiedBy>
  <cp:revision>24</cp:revision>
  <dcterms:modified xsi:type="dcterms:W3CDTF">2013-02-02T11:59:10Z</dcterms:modified>
</cp:coreProperties>
</file>