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71" r:id="rId4"/>
    <p:sldId id="258" r:id="rId5"/>
    <p:sldId id="260" r:id="rId6"/>
    <p:sldId id="261" r:id="rId7"/>
    <p:sldId id="267" r:id="rId8"/>
    <p:sldId id="269" r:id="rId9"/>
    <p:sldId id="276" r:id="rId10"/>
    <p:sldId id="278" r:id="rId11"/>
    <p:sldId id="280" r:id="rId12"/>
    <p:sldId id="281"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28" autoAdjust="0"/>
    <p:restoredTop sz="94660"/>
  </p:normalViewPr>
  <p:slideViewPr>
    <p:cSldViewPr>
      <p:cViewPr varScale="1">
        <p:scale>
          <a:sx n="103" d="100"/>
          <a:sy n="103" d="100"/>
        </p:scale>
        <p:origin x="-222" y="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26.01.2013</a:t>
            </a:fld>
            <a:endParaRPr lang="ru-RU" dirty="0"/>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dirty="0"/>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26.01.2013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26.01.2013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26.01.2013</a:t>
            </a:fld>
            <a:endParaRPr lang="ru-RU" dirty="0"/>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dirty="0"/>
          </a:p>
        </p:txBody>
      </p:sp>
      <p:sp>
        <p:nvSpPr>
          <p:cNvPr id="28" name="Нижний колонтитул 27"/>
          <p:cNvSpPr>
            <a:spLocks noGrp="1"/>
          </p:cNvSpPr>
          <p:nvPr>
            <p:ph type="ftr" sz="quarter" idx="12"/>
          </p:nvPr>
        </p:nvSpPr>
        <p:spPr/>
        <p:txBody>
          <a:bodyPr rtlCol="0"/>
          <a:lstStyle/>
          <a:p>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26.01.2013</a:t>
            </a:fld>
            <a:endParaRPr lang="ru-RU" dirty="0"/>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dirty="0"/>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26.01.2013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26.01.2013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dirty="0"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26.01.2013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26.01.2013</a:t>
            </a:fld>
            <a:endParaRPr lang="ru-RU" dirty="0"/>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dirty="0"/>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netpulse.ru/info/assets/images/18/6086.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40.radikal.ru/i088/0901/de/e1fc3b2e3e6b.jp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dinacat.www.nn.ru/users/foto/36395-2010-11-01-img_7.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900igr.net/datai/biologija/Semejstvo-pasljonovykh/0010-010-Durman.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floraprice.ru/v2/wp-content/uploads/2011/07/bus3.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dreamworlds.ru/uploads/posts/2011-03/1299577739_0_7fe7_aad4247d_xl.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nadjeeb.files.wordpress.com/2009/03/digitalis_purpurea.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images.nature.web.ru/nature/2001/03/16/0001162121/p200022.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herba.msu.ru/images2/thymelaeaceae/daphne/mezereum/mi_043.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642918"/>
            <a:ext cx="7929586" cy="2716925"/>
          </a:xfrm>
        </p:spPr>
        <p:txBody>
          <a:bodyPr>
            <a:prstTxWarp prst="textFadeRight">
              <a:avLst/>
            </a:prstTxWarp>
            <a:normAutofit/>
          </a:bodyPr>
          <a:lstStyle/>
          <a:p>
            <a:pPr algn="ctr"/>
            <a:r>
              <a:rPr lang="ru-RU" dirty="0" smtClean="0">
                <a:solidFill>
                  <a:srgbClr val="FFFF00"/>
                </a:solidFill>
              </a:rPr>
              <a:t>Ядовитые растения </a:t>
            </a:r>
            <a:endParaRPr lang="ru-RU" b="1" u="sng" dirty="0">
              <a:latin typeface="Comic Sans MS" pitchFamily="66" charset="0"/>
              <a:cs typeface="AngsanaUPC" pitchFamily="18" charset="-34"/>
            </a:endParaRPr>
          </a:p>
        </p:txBody>
      </p:sp>
      <p:sp>
        <p:nvSpPr>
          <p:cNvPr id="3" name="Подзаголовок 2"/>
          <p:cNvSpPr>
            <a:spLocks noGrp="1"/>
          </p:cNvSpPr>
          <p:nvPr>
            <p:ph type="subTitle" idx="1"/>
          </p:nvPr>
        </p:nvSpPr>
        <p:spPr>
          <a:xfrm>
            <a:off x="6159624" y="4149080"/>
            <a:ext cx="2984376" cy="1345704"/>
          </a:xfrm>
        </p:spPr>
        <p:txBody>
          <a:bodyPr>
            <a:normAutofit fontScale="70000" lnSpcReduction="20000"/>
          </a:bodyPr>
          <a:lstStyle/>
          <a:p>
            <a:r>
              <a:rPr lang="ru-RU" dirty="0" smtClean="0">
                <a:latin typeface="Arial Black" pitchFamily="34" charset="0"/>
              </a:rPr>
              <a:t>Работу выполнила:</a:t>
            </a:r>
          </a:p>
          <a:p>
            <a:r>
              <a:rPr lang="ru-RU" dirty="0" smtClean="0">
                <a:latin typeface="Arial Black" pitchFamily="34" charset="0"/>
              </a:rPr>
              <a:t>ученица 8 класса </a:t>
            </a:r>
            <a:r>
              <a:rPr lang="ru-RU" dirty="0" err="1" smtClean="0">
                <a:latin typeface="Arial Black" pitchFamily="34" charset="0"/>
              </a:rPr>
              <a:t>Галимзянова</a:t>
            </a:r>
            <a:r>
              <a:rPr lang="ru-RU" dirty="0" smtClean="0">
                <a:latin typeface="Arial Black" pitchFamily="34" charset="0"/>
              </a:rPr>
              <a:t> </a:t>
            </a:r>
            <a:r>
              <a:rPr lang="ru-RU" dirty="0" err="1" smtClean="0">
                <a:latin typeface="Arial Black" pitchFamily="34" charset="0"/>
              </a:rPr>
              <a:t>Л</a:t>
            </a:r>
            <a:r>
              <a:rPr lang="ru-RU" dirty="0" err="1" smtClean="0">
                <a:latin typeface="Arial Black" pitchFamily="34" charset="0"/>
              </a:rPr>
              <a:t>инара</a:t>
            </a:r>
            <a:endParaRPr lang="ru-RU" dirty="0" smtClean="0">
              <a:latin typeface="Arial Black" pitchFamily="34" charset="0"/>
            </a:endParaRPr>
          </a:p>
          <a:p>
            <a:r>
              <a:rPr lang="ru-RU" dirty="0" smtClean="0">
                <a:latin typeface="Arial Black" pitchFamily="34" charset="0"/>
              </a:rPr>
              <a:t>Учитель </a:t>
            </a:r>
            <a:r>
              <a:rPr lang="ru-RU" dirty="0" err="1" smtClean="0">
                <a:latin typeface="Arial Black" pitchFamily="34" charset="0"/>
              </a:rPr>
              <a:t>Утешева</a:t>
            </a:r>
            <a:r>
              <a:rPr lang="ru-RU" dirty="0" smtClean="0">
                <a:latin typeface="Arial Black" pitchFamily="34" charset="0"/>
              </a:rPr>
              <a:t> Л.К.</a:t>
            </a:r>
            <a:endParaRPr lang="ru-RU" dirty="0">
              <a:latin typeface="Arial Black" pitchFamily="34" charset="0"/>
            </a:endParaRPr>
          </a:p>
        </p:txBody>
      </p:sp>
      <p:pic>
        <p:nvPicPr>
          <p:cNvPr id="4" name="Picture 3" descr="C:\Documents and Settings\8 класс\Local Settings\Temporary Internet Files\Content.IE5\6PY1CD4H\MC900397074[1].wmf"/>
          <p:cNvPicPr>
            <a:picLocks noChangeAspect="1" noChangeArrowheads="1"/>
          </p:cNvPicPr>
          <p:nvPr/>
        </p:nvPicPr>
        <p:blipFill>
          <a:blip r:embed="rId2" cstate="print"/>
          <a:srcRect/>
          <a:stretch>
            <a:fillRect/>
          </a:stretch>
        </p:blipFill>
        <p:spPr bwMode="auto">
          <a:xfrm>
            <a:off x="0" y="5642188"/>
            <a:ext cx="1227464" cy="1215812"/>
          </a:xfrm>
          <a:prstGeom prst="rect">
            <a:avLst/>
          </a:prstGeom>
          <a:noFill/>
        </p:spPr>
      </p:pic>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357166"/>
            <a:ext cx="8572560" cy="1071570"/>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ru-RU" b="1" i="1" dirty="0" smtClean="0">
                <a:solidFill>
                  <a:srgbClr val="FF0000"/>
                </a:solidFill>
              </a:rPr>
              <a:t>Борщевик</a:t>
            </a:r>
            <a:endParaRPr lang="ru-RU" i="1" dirty="0">
              <a:solidFill>
                <a:srgbClr val="FF0000"/>
              </a:solidFill>
            </a:endParaRPr>
          </a:p>
        </p:txBody>
      </p:sp>
      <p:sp>
        <p:nvSpPr>
          <p:cNvPr id="3" name="Содержимое 2"/>
          <p:cNvSpPr>
            <a:spLocks noGrp="1"/>
          </p:cNvSpPr>
          <p:nvPr>
            <p:ph idx="1"/>
          </p:nvPr>
        </p:nvSpPr>
        <p:spPr>
          <a:xfrm>
            <a:off x="0" y="1556792"/>
            <a:ext cx="9144000" cy="5301208"/>
          </a:xfrm>
        </p:spPr>
        <p:style>
          <a:lnRef idx="1">
            <a:schemeClr val="accent3"/>
          </a:lnRef>
          <a:fillRef idx="2">
            <a:schemeClr val="accent3"/>
          </a:fillRef>
          <a:effectRef idx="1">
            <a:schemeClr val="accent3"/>
          </a:effectRef>
          <a:fontRef idx="minor">
            <a:schemeClr val="dk1"/>
          </a:fontRef>
        </p:style>
        <p:txBody>
          <a:bodyPr>
            <a:noAutofit/>
          </a:bodyPr>
          <a:lstStyle/>
          <a:p>
            <a:pPr>
              <a:buFont typeface="Wingdings" pitchFamily="2" charset="2"/>
              <a:buChar char="v"/>
            </a:pPr>
            <a:r>
              <a:rPr lang="ru-RU" sz="1600" b="1" dirty="0" smtClean="0"/>
              <a:t/>
            </a:r>
            <a:br>
              <a:rPr lang="ru-RU" sz="1600" b="1" dirty="0" smtClean="0"/>
            </a:br>
            <a:r>
              <a:rPr lang="ru-RU" sz="2400" dirty="0" smtClean="0"/>
              <a:t>Ядовитое растение из семейства зонтичных. Ядовиты все части растения. При соприкосновении с растением и при попадании сока растения на кожу развиваются воспалительные явления. </a:t>
            </a:r>
          </a:p>
          <a:p>
            <a:pPr>
              <a:buFont typeface="Wingdings" pitchFamily="2" charset="2"/>
              <a:buChar char="v"/>
            </a:pPr>
            <a:r>
              <a:rPr lang="ru-RU" sz="2400" b="1" i="1" dirty="0" smtClean="0"/>
              <a:t>Первая помощь: </a:t>
            </a:r>
            <a:r>
              <a:rPr lang="ru-RU" sz="2400" dirty="0" smtClean="0"/>
              <a:t>промыть кожу водой, смазать поврежденные участки спиртовым раствором метиленовой синьки.</a:t>
            </a:r>
            <a:endParaRPr lang="ru-RU" sz="2400" dirty="0">
              <a:solidFill>
                <a:schemeClr val="tx1"/>
              </a:solidFill>
            </a:endParaRPr>
          </a:p>
        </p:txBody>
      </p:sp>
      <p:pic>
        <p:nvPicPr>
          <p:cNvPr id="4" name="Picture 3" descr="http://netpulse.ru/info/assets/images/18/6086.jpg">
            <a:hlinkClick r:id="rId2"/>
          </p:cNvPr>
          <p:cNvPicPr>
            <a:picLocks noChangeAspect="1" noChangeArrowheads="1"/>
          </p:cNvPicPr>
          <p:nvPr/>
        </p:nvPicPr>
        <p:blipFill>
          <a:blip r:embed="rId3" cstate="print"/>
          <a:srcRect/>
          <a:stretch>
            <a:fillRect/>
          </a:stretch>
        </p:blipFill>
        <p:spPr bwMode="auto">
          <a:xfrm>
            <a:off x="5662499" y="4143380"/>
            <a:ext cx="3481501" cy="2714620"/>
          </a:xfrm>
          <a:prstGeom prst="rect">
            <a:avLst/>
          </a:prstGeom>
          <a:noFill/>
        </p:spPr>
      </p:pic>
    </p:spTree>
  </p:cSld>
  <p:clrMapOvr>
    <a:masterClrMapping/>
  </p:clrMapOvr>
  <p:transition spd="slow">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357166"/>
            <a:ext cx="8572560" cy="1071570"/>
          </a:xfrm>
        </p:spPr>
        <p:style>
          <a:lnRef idx="1">
            <a:schemeClr val="accent2"/>
          </a:lnRef>
          <a:fillRef idx="2">
            <a:schemeClr val="accent2"/>
          </a:fillRef>
          <a:effectRef idx="1">
            <a:schemeClr val="accent2"/>
          </a:effectRef>
          <a:fontRef idx="minor">
            <a:schemeClr val="dk1"/>
          </a:fontRef>
        </p:style>
        <p:txBody>
          <a:bodyPr>
            <a:normAutofit/>
          </a:bodyPr>
          <a:lstStyle/>
          <a:p>
            <a:pPr algn="ctr"/>
            <a:endParaRPr lang="ru-RU" i="1" dirty="0">
              <a:solidFill>
                <a:srgbClr val="FF0000"/>
              </a:solidFill>
            </a:endParaRPr>
          </a:p>
        </p:txBody>
      </p:sp>
      <p:sp>
        <p:nvSpPr>
          <p:cNvPr id="3" name="Содержимое 2"/>
          <p:cNvSpPr>
            <a:spLocks noGrp="1"/>
          </p:cNvSpPr>
          <p:nvPr>
            <p:ph idx="1"/>
          </p:nvPr>
        </p:nvSpPr>
        <p:spPr>
          <a:xfrm>
            <a:off x="0" y="1556792"/>
            <a:ext cx="9144000" cy="5301208"/>
          </a:xfrm>
        </p:spPr>
        <p:style>
          <a:lnRef idx="1">
            <a:schemeClr val="accent3"/>
          </a:lnRef>
          <a:fillRef idx="2">
            <a:schemeClr val="accent3"/>
          </a:fillRef>
          <a:effectRef idx="1">
            <a:schemeClr val="accent3"/>
          </a:effectRef>
          <a:fontRef idx="minor">
            <a:schemeClr val="dk1"/>
          </a:fontRef>
        </p:style>
        <p:txBody>
          <a:bodyPr>
            <a:noAutofit/>
          </a:bodyPr>
          <a:lstStyle/>
          <a:p>
            <a:pPr>
              <a:buFont typeface="Wingdings" pitchFamily="2" charset="2"/>
              <a:buChar char="v"/>
            </a:pPr>
            <a:r>
              <a:rPr lang="ru-RU" sz="2400" dirty="0" smtClean="0"/>
              <a:t>Отравление растениями происходит в основном в весенне-летний период. Чаще всего риску подвержены люди, незнакомые с этими растениями, а также дети, которые часто хватают и жуют, что попало. Чаще всего при отравлении ядовитыми растениями поражается нервная система. Многие ядовитые растения действуют непосредственно на </a:t>
            </a:r>
            <a:r>
              <a:rPr lang="ru-RU" sz="2400" dirty="0" err="1" smtClean="0"/>
              <a:t>желудочно</a:t>
            </a:r>
            <a:r>
              <a:rPr lang="ru-RU" sz="2400" dirty="0" smtClean="0"/>
              <a:t> — кишечный тракт, вызывая очень сильное отравление, а также могут действовать на сердечную мышцу, на печень, на кожные покровы, вызывая различные аллергические реакции, появляются волдыри, отмечается сильный зуд. </a:t>
            </a:r>
            <a:r>
              <a:rPr lang="ru-RU" sz="2400" b="1" i="1" dirty="0" smtClean="0"/>
              <a:t>Будьте осторожны и внимательны!</a:t>
            </a:r>
          </a:p>
        </p:txBody>
      </p:sp>
    </p:spTree>
  </p:cSld>
  <p:clrMapOvr>
    <a:masterClrMapping/>
  </p:clrMapOvr>
  <p:transition spd="slow">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027" name="Picture 3" descr="http://s40.radikal.ru/i088/0901/de/e1fc3b2e3e6b.jpg">
            <a:hlinkClick r:id="rId2"/>
          </p:cNvPr>
          <p:cNvPicPr>
            <a:picLocks noChangeAspect="1" noChangeArrowheads="1"/>
          </p:cNvPicPr>
          <p:nvPr/>
        </p:nvPicPr>
        <p:blipFill>
          <a:blip r:embed="rId3" cstate="print"/>
          <a:srcRect/>
          <a:stretch>
            <a:fillRect/>
          </a:stretch>
        </p:blipFill>
        <p:spPr bwMode="auto">
          <a:xfrm>
            <a:off x="0" y="-1"/>
            <a:ext cx="9144000" cy="6845135"/>
          </a:xfrm>
          <a:prstGeom prst="rect">
            <a:avLst/>
          </a:prstGeom>
          <a:noFill/>
        </p:spPr>
      </p:pic>
      <p:sp>
        <p:nvSpPr>
          <p:cNvPr id="6" name="Прямоугольник 5"/>
          <p:cNvSpPr/>
          <p:nvPr/>
        </p:nvSpPr>
        <p:spPr>
          <a:xfrm>
            <a:off x="404037" y="2967335"/>
            <a:ext cx="8335936" cy="769441"/>
          </a:xfrm>
          <a:prstGeom prst="rect">
            <a:avLst/>
          </a:prstGeom>
          <a:noFill/>
        </p:spPr>
        <p:txBody>
          <a:bodyPr wrap="none" lIns="91440" tIns="45720" rIns="91440" bIns="45720">
            <a:spAutoFit/>
          </a:bodyPr>
          <a:lstStyle/>
          <a:p>
            <a:pPr algn="ctr"/>
            <a:r>
              <a:rPr lang="ru-RU"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Спасибо за внимание</a:t>
            </a:r>
            <a:endParaRPr lang="ru-RU"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620688"/>
            <a:ext cx="9144000" cy="1728192"/>
          </a:xfrm>
        </p:spPr>
        <p:style>
          <a:lnRef idx="1">
            <a:schemeClr val="accent3"/>
          </a:lnRef>
          <a:fillRef idx="2">
            <a:schemeClr val="accent3"/>
          </a:fillRef>
          <a:effectRef idx="1">
            <a:schemeClr val="accent3"/>
          </a:effectRef>
          <a:fontRef idx="minor">
            <a:schemeClr val="dk1"/>
          </a:fontRef>
        </p:style>
        <p:txBody>
          <a:bodyPr/>
          <a:lstStyle/>
          <a:p>
            <a:r>
              <a:rPr lang="ru-RU" dirty="0" smtClean="0"/>
              <a:t>          </a:t>
            </a:r>
            <a:endParaRPr lang="ru-RU" dirty="0"/>
          </a:p>
        </p:txBody>
      </p:sp>
      <p:sp>
        <p:nvSpPr>
          <p:cNvPr id="3" name="Содержимое 2"/>
          <p:cNvSpPr>
            <a:spLocks noGrp="1"/>
          </p:cNvSpPr>
          <p:nvPr>
            <p:ph idx="1"/>
          </p:nvPr>
        </p:nvSpPr>
        <p:spPr>
          <a:xfrm>
            <a:off x="0" y="2420888"/>
            <a:ext cx="9144000" cy="4437112"/>
          </a:xfrm>
        </p:spPr>
        <p:style>
          <a:lnRef idx="1">
            <a:schemeClr val="accent4"/>
          </a:lnRef>
          <a:fillRef idx="2">
            <a:schemeClr val="accent4"/>
          </a:fillRef>
          <a:effectRef idx="1">
            <a:schemeClr val="accent4"/>
          </a:effectRef>
          <a:fontRef idx="minor">
            <a:schemeClr val="dk1"/>
          </a:fontRef>
        </p:style>
        <p:txBody>
          <a:bodyPr>
            <a:normAutofit/>
          </a:bodyPr>
          <a:lstStyle/>
          <a:p>
            <a:pPr marL="624078" indent="-514350">
              <a:buFont typeface="Wingdings" pitchFamily="2" charset="2"/>
              <a:buChar char="v"/>
            </a:pPr>
            <a:r>
              <a:rPr lang="ru-RU" dirty="0" smtClean="0"/>
              <a:t>   </a:t>
            </a:r>
            <a:r>
              <a:rPr lang="ru-RU" dirty="0" smtClean="0">
                <a:solidFill>
                  <a:schemeClr val="tx1"/>
                </a:solidFill>
              </a:rPr>
              <a:t>Наряду с травами лекарственными, полезными для здоровья, в природе встречаются ядовитые растения, обладающие ядовитыми свойствами. По мнению ученых, на Земле более 10000 ядовитых растений. Многие из этих растений являются сильными лекарствами, но необходимо знать дозировку. Парацельс, выдающийся врач прошлого, мудро заявил: «Только доза делает вещество ядом или лекарством».</a:t>
            </a:r>
          </a:p>
          <a:p>
            <a:endParaRPr lang="ru-RU" dirty="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7758138" cy="857256"/>
          </a:xfrm>
        </p:spPr>
        <p:txBody>
          <a:bodyPr>
            <a:normAutofit/>
          </a:bodyPr>
          <a:lstStyle/>
          <a:p>
            <a:pPr algn="ctr"/>
            <a:r>
              <a:rPr lang="ru-RU" dirty="0" smtClean="0">
                <a:solidFill>
                  <a:srgbClr val="FF0000"/>
                </a:solidFill>
                <a:latin typeface="Comic Sans MS" pitchFamily="66" charset="0"/>
              </a:rPr>
              <a:t>Белена черная</a:t>
            </a:r>
            <a:endParaRPr lang="ru-RU" dirty="0">
              <a:solidFill>
                <a:srgbClr val="FF0000"/>
              </a:solidFill>
            </a:endParaRPr>
          </a:p>
        </p:txBody>
      </p:sp>
      <p:sp>
        <p:nvSpPr>
          <p:cNvPr id="5" name="Содержимое 4"/>
          <p:cNvSpPr>
            <a:spLocks noGrp="1"/>
          </p:cNvSpPr>
          <p:nvPr>
            <p:ph idx="1"/>
          </p:nvPr>
        </p:nvSpPr>
        <p:spPr>
          <a:xfrm>
            <a:off x="457200" y="1071546"/>
            <a:ext cx="4614866" cy="5786454"/>
          </a:xfrm>
        </p:spPr>
        <p:txBody>
          <a:bodyPr>
            <a:normAutofit fontScale="62500" lnSpcReduction="20000"/>
          </a:bodyPr>
          <a:lstStyle/>
          <a:p>
            <a:r>
              <a:rPr lang="ru-RU" dirty="0" smtClean="0"/>
              <a:t>Белена черная - двулетнее, реже однолетнее растение семейства пасленовых, с толстым, мясистым, стержневым корнем. Растение издает тяжелый, неприятный запах.</a:t>
            </a:r>
          </a:p>
          <a:p>
            <a:r>
              <a:rPr lang="ru-RU" dirty="0" smtClean="0"/>
              <a:t>С глубокой древности белена известна как одно из самых ядовитых растений. Авиценна более 1000 лет назад писал: "Белена - яд, который причиняет умопомешательство, лишает памяти и вызывает удушье и бесноватость". Свойство белены вызывать галлюцинации использовалось в средние века в составе "мази ведьм", куда она входила вместе с экстрактом плодов красавки. У древних </a:t>
            </a:r>
            <a:r>
              <a:rPr lang="ru-RU" dirty="0" err="1" smtClean="0"/>
              <a:t>балтов</a:t>
            </a:r>
            <a:r>
              <a:rPr lang="ru-RU" dirty="0" smtClean="0"/>
              <a:t> была особая группа воинов-слуг бога-волка, которые шли в бой, выпив напиток белены. Во время сражения такие воины считали себя волками. По преданию воины-волки были так свирепы, что не нуждались в оружии и убивали врагов своими щитами.</a:t>
            </a:r>
          </a:p>
          <a:p>
            <a:pPr>
              <a:buNone/>
            </a:pPr>
            <a:endParaRPr lang="ru-RU" dirty="0"/>
          </a:p>
        </p:txBody>
      </p:sp>
      <p:pic>
        <p:nvPicPr>
          <p:cNvPr id="4" name="Picture 3" descr="http://dinacat.www.nn.ru/users/foto/36395-2010-11-01-img_7.jpg">
            <a:hlinkClick r:id="rId2"/>
          </p:cNvPr>
          <p:cNvPicPr>
            <a:picLocks noChangeAspect="1" noChangeArrowheads="1"/>
          </p:cNvPicPr>
          <p:nvPr/>
        </p:nvPicPr>
        <p:blipFill>
          <a:blip r:embed="rId3" cstate="print"/>
          <a:srcRect/>
          <a:stretch>
            <a:fillRect/>
          </a:stretch>
        </p:blipFill>
        <p:spPr bwMode="auto">
          <a:xfrm>
            <a:off x="5500694" y="4214818"/>
            <a:ext cx="3643306" cy="2643182"/>
          </a:xfrm>
          <a:prstGeom prst="rect">
            <a:avLst/>
          </a:prstGeom>
          <a:noFill/>
        </p:spPr>
      </p:pic>
    </p:spTree>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0"/>
            <a:ext cx="8572560" cy="1071546"/>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ru-RU" dirty="0" smtClean="0">
                <a:solidFill>
                  <a:srgbClr val="FF0000"/>
                </a:solidFill>
              </a:rPr>
              <a:t>Дурман обыкновенный</a:t>
            </a:r>
            <a:endParaRPr lang="ru-RU" dirty="0">
              <a:solidFill>
                <a:srgbClr val="FF0000"/>
              </a:solidFill>
            </a:endParaRPr>
          </a:p>
        </p:txBody>
      </p:sp>
      <p:sp>
        <p:nvSpPr>
          <p:cNvPr id="3" name="Содержимое 2"/>
          <p:cNvSpPr>
            <a:spLocks noGrp="1"/>
          </p:cNvSpPr>
          <p:nvPr>
            <p:ph idx="1"/>
          </p:nvPr>
        </p:nvSpPr>
        <p:spPr>
          <a:xfrm>
            <a:off x="0" y="1142984"/>
            <a:ext cx="9144000" cy="5715016"/>
          </a:xfrm>
        </p:spPr>
        <p:style>
          <a:lnRef idx="1">
            <a:schemeClr val="accent3"/>
          </a:lnRef>
          <a:fillRef idx="2">
            <a:schemeClr val="accent3"/>
          </a:fillRef>
          <a:effectRef idx="1">
            <a:schemeClr val="accent3"/>
          </a:effectRef>
          <a:fontRef idx="minor">
            <a:schemeClr val="dk1"/>
          </a:fontRef>
        </p:style>
        <p:txBody>
          <a:bodyPr>
            <a:noAutofit/>
          </a:bodyPr>
          <a:lstStyle/>
          <a:p>
            <a:pPr>
              <a:buFont typeface="Wingdings" pitchFamily="2" charset="2"/>
              <a:buChar char="v"/>
            </a:pPr>
            <a:r>
              <a:rPr lang="ru-RU" sz="1600" dirty="0" smtClean="0"/>
              <a:t>     </a:t>
            </a:r>
            <a:r>
              <a:rPr lang="ru-RU" sz="2000" dirty="0" smtClean="0">
                <a:solidFill>
                  <a:schemeClr val="tx1"/>
                </a:solidFill>
              </a:rPr>
              <a:t>Дурман обыкновенный - однолетнее растение семейства пасленовых, высотой до 120 см. Растет дурман на свежих почвах у жилья, на пустырях, мусорных местах, по склонам оврагов и речных берегов. Избирает богатые, рыхлые и достаточно влажные почвы. Люди давно обратили внимание на действие этого растения. В Индии с глубокой древности существовала даже профессия "отравителей дурманом". Но использовался он главным образом как средство, вызывающее галлюцинации. В XVI веке дурман появился в окрестностях Вены, где его использовали как наркотик. Его семена бросали на раскаленные угли и вдыхали ядовитый дым, достигая таким образом наркотического опьянения.</a:t>
            </a:r>
          </a:p>
          <a:p>
            <a:pPr>
              <a:buFont typeface="Wingdings" pitchFamily="2" charset="2"/>
              <a:buChar char="v"/>
            </a:pPr>
            <a:endParaRPr lang="ru-RU" sz="2000" dirty="0">
              <a:solidFill>
                <a:schemeClr val="tx1"/>
              </a:solidFill>
            </a:endParaRPr>
          </a:p>
        </p:txBody>
      </p:sp>
      <p:pic>
        <p:nvPicPr>
          <p:cNvPr id="4" name="Picture 3" descr="http://900igr.net/datai/biologija/Semejstvo-pasljonovykh/0010-010-Durman.jpg">
            <a:hlinkClick r:id="rId2"/>
          </p:cNvPr>
          <p:cNvPicPr>
            <a:picLocks noChangeAspect="1" noChangeArrowheads="1"/>
          </p:cNvPicPr>
          <p:nvPr/>
        </p:nvPicPr>
        <p:blipFill>
          <a:blip r:embed="rId3" cstate="print"/>
          <a:srcRect/>
          <a:stretch>
            <a:fillRect/>
          </a:stretch>
        </p:blipFill>
        <p:spPr bwMode="auto">
          <a:xfrm>
            <a:off x="6357918" y="4286257"/>
            <a:ext cx="2786082" cy="2571744"/>
          </a:xfrm>
          <a:prstGeom prst="rect">
            <a:avLst/>
          </a:prstGeom>
          <a:noFill/>
        </p:spPr>
      </p:pic>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620688"/>
            <a:ext cx="9144000" cy="1008112"/>
          </a:xfrm>
        </p:spPr>
        <p:style>
          <a:lnRef idx="0">
            <a:schemeClr val="accent4"/>
          </a:lnRef>
          <a:fillRef idx="3">
            <a:schemeClr val="accent4"/>
          </a:fillRef>
          <a:effectRef idx="3">
            <a:schemeClr val="accent4"/>
          </a:effectRef>
          <a:fontRef idx="minor">
            <a:schemeClr val="lt1"/>
          </a:fontRef>
        </p:style>
        <p:txBody>
          <a:bodyPr>
            <a:normAutofit/>
          </a:bodyPr>
          <a:lstStyle/>
          <a:p>
            <a:r>
              <a:rPr lang="ru-RU" dirty="0" smtClean="0">
                <a:solidFill>
                  <a:srgbClr val="FFFF00"/>
                </a:solidFill>
              </a:rPr>
              <a:t>Бузина вонючая</a:t>
            </a:r>
            <a:endParaRPr lang="ru-RU" dirty="0"/>
          </a:p>
        </p:txBody>
      </p:sp>
      <p:sp>
        <p:nvSpPr>
          <p:cNvPr id="3" name="Содержимое 2"/>
          <p:cNvSpPr>
            <a:spLocks noGrp="1"/>
          </p:cNvSpPr>
          <p:nvPr>
            <p:ph idx="1"/>
          </p:nvPr>
        </p:nvSpPr>
        <p:spPr>
          <a:xfrm>
            <a:off x="0" y="1628800"/>
            <a:ext cx="4643438" cy="5229200"/>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r>
              <a:rPr lang="ru-RU" sz="1800" b="1" i="1" dirty="0" smtClean="0">
                <a:solidFill>
                  <a:schemeClr val="tx1"/>
                </a:solidFill>
              </a:rPr>
              <a:t>Бузина травяная (Бузина вонючая)</a:t>
            </a:r>
            <a:r>
              <a:rPr lang="ru-RU" sz="1800" dirty="0" smtClean="0">
                <a:solidFill>
                  <a:schemeClr val="tx1"/>
                </a:solidFill>
              </a:rPr>
              <a:t> — распространен в Южной половине бывшего СССР. Преимущественно произрастает на предгорьях и горах, по опушкам лесов и субальпийским лугам, часто как сорное.</a:t>
            </a:r>
          </a:p>
          <a:p>
            <a:r>
              <a:rPr lang="ru-RU" sz="1800" b="1" i="1" dirty="0" smtClean="0">
                <a:solidFill>
                  <a:schemeClr val="tx1"/>
                </a:solidFill>
              </a:rPr>
              <a:t>Ядовитые органы</a:t>
            </a:r>
          </a:p>
          <a:p>
            <a:pPr>
              <a:buNone/>
            </a:pPr>
            <a:r>
              <a:rPr lang="ru-RU" sz="1800" dirty="0" smtClean="0">
                <a:solidFill>
                  <a:schemeClr val="tx1"/>
                </a:solidFill>
              </a:rPr>
              <a:t>      Листья, цветки, незрелые плоды</a:t>
            </a:r>
          </a:p>
          <a:p>
            <a:endParaRPr lang="ru-RU" sz="1800" dirty="0" smtClean="0">
              <a:solidFill>
                <a:schemeClr val="tx1"/>
              </a:solidFill>
            </a:endParaRPr>
          </a:p>
          <a:p>
            <a:r>
              <a:rPr lang="ru-RU" sz="1800" b="1" dirty="0" smtClean="0">
                <a:solidFill>
                  <a:schemeClr val="tx1"/>
                </a:solidFill>
              </a:rPr>
              <a:t>Картина отравления</a:t>
            </a:r>
          </a:p>
          <a:p>
            <a:r>
              <a:rPr lang="ru-RU" sz="1800" dirty="0" smtClean="0">
                <a:solidFill>
                  <a:schemeClr val="tx1"/>
                </a:solidFill>
              </a:rPr>
              <a:t>      Характерно окрашивание слизистых в синий цвет в результате накопления в венозной крови оксигемоглобина. Наблюдается одышка с задержкой на выдохе, возможны судороги. Смерть наступает от остановки дыхания на фоне острой сердечной недостаточности. </a:t>
            </a:r>
          </a:p>
          <a:p>
            <a:r>
              <a:rPr lang="ru-RU" sz="1800" b="1" dirty="0" smtClean="0">
                <a:solidFill>
                  <a:schemeClr val="tx1"/>
                </a:solidFill>
              </a:rPr>
              <a:t>Основные симптомы</a:t>
            </a:r>
          </a:p>
          <a:p>
            <a:pPr>
              <a:buNone/>
            </a:pPr>
            <a:r>
              <a:rPr lang="ru-RU" sz="1800" dirty="0" smtClean="0">
                <a:solidFill>
                  <a:schemeClr val="tx1"/>
                </a:solidFill>
              </a:rPr>
              <a:t>       Головокружение, головная боль, слабость, </a:t>
            </a:r>
            <a:r>
              <a:rPr lang="ru-RU" sz="1800" dirty="0" err="1" smtClean="0">
                <a:solidFill>
                  <a:schemeClr val="tx1"/>
                </a:solidFill>
              </a:rPr>
              <a:t>першение</a:t>
            </a:r>
            <a:r>
              <a:rPr lang="ru-RU" sz="1800" dirty="0" smtClean="0">
                <a:solidFill>
                  <a:schemeClr val="tx1"/>
                </a:solidFill>
              </a:rPr>
              <a:t> в горле, боли в животе, тошнота, рвота.</a:t>
            </a:r>
          </a:p>
          <a:p>
            <a:endParaRPr lang="ru-RU" sz="900" dirty="0"/>
          </a:p>
        </p:txBody>
      </p:sp>
      <p:pic>
        <p:nvPicPr>
          <p:cNvPr id="4" name="Picture 3" descr="http://www.floraprice.ru/v2/wp-content/uploads/2011/07/bus3.jpg">
            <a:hlinkClick r:id="rId2"/>
          </p:cNvPr>
          <p:cNvPicPr>
            <a:picLocks noChangeAspect="1" noChangeArrowheads="1"/>
          </p:cNvPicPr>
          <p:nvPr/>
        </p:nvPicPr>
        <p:blipFill>
          <a:blip r:embed="rId3" cstate="print"/>
          <a:srcRect/>
          <a:stretch>
            <a:fillRect/>
          </a:stretch>
        </p:blipFill>
        <p:spPr bwMode="auto">
          <a:xfrm>
            <a:off x="5567488" y="4143380"/>
            <a:ext cx="3576512" cy="2714620"/>
          </a:xfrm>
          <a:prstGeom prst="rect">
            <a:avLst/>
          </a:prstGeom>
          <a:noFill/>
        </p:spPr>
      </p:pic>
    </p:spTree>
  </p:cSld>
  <p:clrMapOvr>
    <a:masterClrMapping/>
  </p:clrMapOvr>
  <p:transition spd="slow">
    <p:check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214290"/>
            <a:ext cx="4643470" cy="646331"/>
          </a:xfrm>
          <a:prstGeom prst="rect">
            <a:avLst/>
          </a:prstGeom>
        </p:spPr>
        <p:txBody>
          <a:bodyPr wrap="square">
            <a:spAutoFit/>
          </a:bodyPr>
          <a:lstStyle/>
          <a:p>
            <a:r>
              <a:rPr lang="ru-RU" sz="3600" i="1" dirty="0" smtClean="0">
                <a:solidFill>
                  <a:srgbClr val="FF0000"/>
                </a:solidFill>
              </a:rPr>
              <a:t>Ландыш майский </a:t>
            </a:r>
            <a:endParaRPr lang="ru-RU" sz="3600" i="1" dirty="0">
              <a:solidFill>
                <a:srgbClr val="FF0000"/>
              </a:solidFill>
            </a:endParaRPr>
          </a:p>
        </p:txBody>
      </p:sp>
      <p:sp>
        <p:nvSpPr>
          <p:cNvPr id="5" name="Прямоугольник 4"/>
          <p:cNvSpPr/>
          <p:nvPr/>
        </p:nvSpPr>
        <p:spPr>
          <a:xfrm>
            <a:off x="0" y="785794"/>
            <a:ext cx="9144000" cy="2862322"/>
          </a:xfrm>
          <a:prstGeom prst="rect">
            <a:avLst/>
          </a:prstGeom>
        </p:spPr>
        <p:txBody>
          <a:bodyPr wrap="square">
            <a:spAutoFit/>
          </a:bodyPr>
          <a:lstStyle/>
          <a:p>
            <a:r>
              <a:rPr lang="ru-RU" dirty="0" smtClean="0"/>
              <a:t>В местах произрастания ландыша в первую очередь бросаются в глаза большие темно-зеленые овальные (до ланцетных) листья более 10 см в длину и почти 5 см в ширину. </a:t>
            </a:r>
            <a:r>
              <a:rPr lang="en-US" dirty="0" smtClean="0"/>
              <a:t> </a:t>
            </a:r>
            <a:r>
              <a:rPr lang="ru-RU" dirty="0" smtClean="0"/>
              <a:t>Для листьев ландыша характерно дуговое жилкование при сильной основной жилке. Ландыш ядовитое растение. Ядовиты все его части, особенно тяжелые отравления развиваются у детей после приема в пищу ягод ландыша. Известны случаи смертельных отравлений после того, как была выпита вода, в котором стоял букет цветов ландыша. При отравлении в первую очередь страдает сердце. При несильных отравлениях дело ограничивается тошнотой и рвотой. Необходимо промывание желудка. Давать карболен (10-15 таблеток) и мелкие кусочки льда.</a:t>
            </a:r>
          </a:p>
        </p:txBody>
      </p:sp>
      <p:pic>
        <p:nvPicPr>
          <p:cNvPr id="6" name="Picture 3" descr="http://dreamworlds.ru/uploads/posts/2011-03/1299577739_0_7fe7_aad4247d_xl.jpg">
            <a:hlinkClick r:id="rId2"/>
          </p:cNvPr>
          <p:cNvPicPr>
            <a:picLocks noChangeAspect="1" noChangeArrowheads="1"/>
          </p:cNvPicPr>
          <p:nvPr/>
        </p:nvPicPr>
        <p:blipFill>
          <a:blip r:embed="rId3" cstate="print"/>
          <a:srcRect/>
          <a:stretch>
            <a:fillRect/>
          </a:stretch>
        </p:blipFill>
        <p:spPr bwMode="auto">
          <a:xfrm>
            <a:off x="5072066" y="3809778"/>
            <a:ext cx="4071934" cy="3048222"/>
          </a:xfrm>
          <a:prstGeom prst="rect">
            <a:avLst/>
          </a:prstGeom>
          <a:noFill/>
        </p:spPr>
      </p:pic>
    </p:spTree>
  </p:cSld>
  <p:clrMapOvr>
    <a:masterClrMapping/>
  </p:clrMapOvr>
  <p:transition spd="slow">
    <p:blind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857232"/>
            <a:ext cx="9144000" cy="6000768"/>
          </a:xfrm>
        </p:spPr>
        <p:style>
          <a:lnRef idx="1">
            <a:schemeClr val="accent6"/>
          </a:lnRef>
          <a:fillRef idx="2">
            <a:schemeClr val="accent6"/>
          </a:fillRef>
          <a:effectRef idx="1">
            <a:schemeClr val="accent6"/>
          </a:effectRef>
          <a:fontRef idx="minor">
            <a:schemeClr val="dk1"/>
          </a:fontRef>
        </p:style>
        <p:txBody>
          <a:bodyPr>
            <a:normAutofit/>
          </a:bodyPr>
          <a:lstStyle/>
          <a:p>
            <a:pPr>
              <a:buNone/>
            </a:pPr>
            <a:r>
              <a:rPr lang="ru-RU" sz="1800" dirty="0" smtClean="0"/>
              <a:t>    </a:t>
            </a:r>
            <a:r>
              <a:rPr lang="ru-RU" sz="1800" b="1" dirty="0" smtClean="0">
                <a:solidFill>
                  <a:schemeClr val="tx1"/>
                </a:solidFill>
              </a:rPr>
              <a:t>Наперстянка – ядовитое растение с рядом серьезных побочных действий, поэтому применять его листья самостоятельно, в домашних условиях не рекомендуется</a:t>
            </a:r>
            <a:r>
              <a:rPr lang="ru-RU" sz="1800" dirty="0" smtClean="0">
                <a:solidFill>
                  <a:schemeClr val="tx1"/>
                </a:solidFill>
              </a:rPr>
              <a:t>. Выращивать цветы наперстянки на приусадебных участках можно только с декоративной целью. Препараты наперстянки можно принимать только под наблюдением кардиолога в стационаре – из-за неправильного дозирования средства может возникнуть отравление.  Симптомы отравления наперстянкой: снижение частоты пульса, одышка, тошнота, нарушение сердечного ритма, головная боль, головокружение, посинение губ, удушье, сильные боли в теле, дрожь, галлюцинации, психическое расстройство. Смертельной дозой считаются 2,25г наперстянки. Лечение отравления начинают с немедленной очистки кишечника, желудка, приема активированного угля.</a:t>
            </a:r>
          </a:p>
          <a:p>
            <a:pPr>
              <a:buNone/>
            </a:pPr>
            <a:endParaRPr lang="ru-RU" sz="2000" b="1" dirty="0">
              <a:solidFill>
                <a:schemeClr val="tx1"/>
              </a:solidFill>
              <a:latin typeface="Corbel" pitchFamily="34" charset="0"/>
            </a:endParaRPr>
          </a:p>
        </p:txBody>
      </p:sp>
      <p:sp>
        <p:nvSpPr>
          <p:cNvPr id="4" name="Заголовок 3"/>
          <p:cNvSpPr>
            <a:spLocks noGrp="1"/>
          </p:cNvSpPr>
          <p:nvPr>
            <p:ph type="title"/>
          </p:nvPr>
        </p:nvSpPr>
        <p:spPr>
          <a:xfrm>
            <a:off x="285720" y="0"/>
            <a:ext cx="8429684" cy="1071546"/>
          </a:xfrm>
        </p:spPr>
        <p:txBody>
          <a:bodyPr/>
          <a:lstStyle/>
          <a:p>
            <a:pPr algn="ctr"/>
            <a:r>
              <a:rPr lang="ru-RU" dirty="0" smtClean="0">
                <a:solidFill>
                  <a:srgbClr val="FF0000"/>
                </a:solidFill>
              </a:rPr>
              <a:t>Наперстянка</a:t>
            </a:r>
            <a:endParaRPr lang="ru-RU" dirty="0">
              <a:solidFill>
                <a:srgbClr val="FF0000"/>
              </a:solidFill>
            </a:endParaRPr>
          </a:p>
        </p:txBody>
      </p:sp>
      <p:pic>
        <p:nvPicPr>
          <p:cNvPr id="5" name="Picture 3" descr="http://nadjeeb.files.wordpress.com/2009/03/digitalis_purpurea.jpg">
            <a:hlinkClick r:id="rId2"/>
          </p:cNvPr>
          <p:cNvPicPr>
            <a:picLocks noChangeAspect="1" noChangeArrowheads="1"/>
          </p:cNvPicPr>
          <p:nvPr/>
        </p:nvPicPr>
        <p:blipFill>
          <a:blip r:embed="rId3" cstate="print"/>
          <a:srcRect/>
          <a:stretch>
            <a:fillRect/>
          </a:stretch>
        </p:blipFill>
        <p:spPr bwMode="auto">
          <a:xfrm>
            <a:off x="6689645" y="4071942"/>
            <a:ext cx="2454355" cy="2786058"/>
          </a:xfrm>
          <a:prstGeom prst="rect">
            <a:avLst/>
          </a:prstGeom>
          <a:noFill/>
        </p:spPr>
      </p:pic>
    </p:spTree>
  </p:cSld>
  <p:clrMapOvr>
    <a:masterClrMapping/>
  </p:clrMapOvr>
  <p:transition spd="slow">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2"/>
          <p:cNvSpPr>
            <a:spLocks noGrp="1"/>
          </p:cNvSpPr>
          <p:nvPr>
            <p:ph idx="1"/>
          </p:nvPr>
        </p:nvSpPr>
        <p:spPr>
          <a:xfrm>
            <a:off x="0" y="1785926"/>
            <a:ext cx="9144000" cy="5072074"/>
          </a:xfrm>
        </p:spPr>
        <p:style>
          <a:lnRef idx="1">
            <a:schemeClr val="accent1"/>
          </a:lnRef>
          <a:fillRef idx="2">
            <a:schemeClr val="accent1"/>
          </a:fillRef>
          <a:effectRef idx="1">
            <a:schemeClr val="accent1"/>
          </a:effectRef>
          <a:fontRef idx="minor">
            <a:schemeClr val="dk1"/>
          </a:fontRef>
        </p:style>
        <p:txBody>
          <a:bodyPr>
            <a:normAutofit fontScale="77500" lnSpcReduction="2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3600" b="1" i="1" dirty="0" smtClean="0">
                <a:solidFill>
                  <a:srgbClr val="FF0000"/>
                </a:solidFill>
              </a:rPr>
              <a:t>Вороний глаз</a:t>
            </a:r>
          </a:p>
          <a:p>
            <a:r>
              <a:rPr lang="ru-RU" sz="2900" dirty="0" smtClean="0">
                <a:solidFill>
                  <a:schemeClr val="tx1"/>
                </a:solidFill>
              </a:rPr>
              <a:t>Вороний глаз довольно красив, однако отличается неприятным запахом, поэтому при длительном вдыхании начинает болеть голова. Попадание сока в глаза или на слизистую оболочку рта приводит к воспалению. Отравление растением вызывает сильный понос и рвоту. Содержащиеся в вороньем глазе гликозиды влияют на деятельность сердца, действуют как наркотик на центральную нервную систему, вызывая при этом рвоту, а также действуют на слизистую оболочку желудка и кишечника, вызывая сильный понос. При этом ягоды обладают лекарственным «сердечным» действием, листья — «нервным» действием, а корневище — «рвотным». В народной медицине отвар и спиртовую настойку из свежесобранных растений вороньего глаза используют при туберкулезе легких, нарушениях обмена веществ, водянке, невралгии</a:t>
            </a:r>
          </a:p>
          <a:p>
            <a:endParaRPr lang="ru-RU" sz="2900" b="1" i="1" cap="all" dirty="0" smtClean="0">
              <a:ln w="0"/>
              <a:solidFill>
                <a:schemeClr val="tx1"/>
              </a:solidFill>
              <a:effectLst>
                <a:reflection blurRad="12700" stA="50000" endPos="50000" dist="5000" dir="5400000" sy="-100000" rotWithShape="0"/>
              </a:effectLst>
            </a:endParaRPr>
          </a:p>
        </p:txBody>
      </p:sp>
      <p:pic>
        <p:nvPicPr>
          <p:cNvPr id="5" name="Picture 3" descr="http://images.nature.web.ru/nature/2001/03/16/0001162121/p200022.jpg">
            <a:hlinkClick r:id="rId2"/>
          </p:cNvPr>
          <p:cNvPicPr>
            <a:picLocks noChangeAspect="1" noChangeArrowheads="1"/>
          </p:cNvPicPr>
          <p:nvPr/>
        </p:nvPicPr>
        <p:blipFill>
          <a:blip r:embed="rId3" cstate="print"/>
          <a:srcRect/>
          <a:stretch>
            <a:fillRect/>
          </a:stretch>
        </p:blipFill>
        <p:spPr bwMode="auto">
          <a:xfrm>
            <a:off x="-1" y="0"/>
            <a:ext cx="3145261" cy="2143116"/>
          </a:xfrm>
          <a:prstGeom prst="rect">
            <a:avLst/>
          </a:prstGeom>
          <a:noFill/>
        </p:spPr>
      </p:pic>
    </p:spTree>
  </p:cSld>
  <p:clrMapOvr>
    <a:masterClrMapping/>
  </p:clrMapOvr>
  <p:transition spd="slow">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286776" cy="1571612"/>
          </a:xfrm>
        </p:spPr>
        <p:txBody>
          <a:bodyPr/>
          <a:lstStyle/>
          <a:p>
            <a:pPr algn="ctr"/>
            <a:r>
              <a:rPr lang="ru-RU" b="1" i="1" dirty="0" smtClean="0">
                <a:solidFill>
                  <a:srgbClr val="FF0000"/>
                </a:solidFill>
              </a:rPr>
              <a:t>Волчье лыко</a:t>
            </a:r>
            <a:endParaRPr lang="ru-RU" b="1" i="1" dirty="0">
              <a:solidFill>
                <a:srgbClr val="FF0000"/>
              </a:solidFill>
            </a:endParaRPr>
          </a:p>
        </p:txBody>
      </p:sp>
      <p:sp>
        <p:nvSpPr>
          <p:cNvPr id="3" name="Содержимое 2"/>
          <p:cNvSpPr>
            <a:spLocks noGrp="1"/>
          </p:cNvSpPr>
          <p:nvPr>
            <p:ph idx="1"/>
          </p:nvPr>
        </p:nvSpPr>
        <p:spPr>
          <a:xfrm>
            <a:off x="0" y="1285860"/>
            <a:ext cx="8429652" cy="3571900"/>
          </a:xfrm>
        </p:spPr>
        <p:txBody>
          <a:bodyPr>
            <a:normAutofit fontScale="92500" lnSpcReduction="10000"/>
          </a:bodyPr>
          <a:lstStyle/>
          <a:p>
            <a:r>
              <a:rPr lang="ru-RU" dirty="0" smtClean="0">
                <a:latin typeface="Comic Sans MS" pitchFamily="66" charset="0"/>
              </a:rPr>
              <a:t>Волчье лыко - сильно ветвистый кустарник из семейства </a:t>
            </a:r>
            <a:r>
              <a:rPr lang="ru-RU" dirty="0" err="1" smtClean="0">
                <a:latin typeface="Comic Sans MS" pitchFamily="66" charset="0"/>
              </a:rPr>
              <a:t>ягодковых</a:t>
            </a:r>
            <a:r>
              <a:rPr lang="ru-RU" dirty="0" smtClean="0">
                <a:latin typeface="Comic Sans MS" pitchFamily="66" charset="0"/>
              </a:rPr>
              <a:t>.  Все растение ядовито, особенно плоды (смертельная доза - 3-5 штук) и сухие листья (30 г достаточно для смертельного отравления лошади). Волчье лыко опасно всеми своими частями. При отравлении появляется кровянистая рвота</a:t>
            </a:r>
            <a:r>
              <a:rPr lang="en-US" dirty="0" smtClean="0">
                <a:latin typeface="Comic Sans MS" pitchFamily="66" charset="0"/>
              </a:rPr>
              <a:t>.</a:t>
            </a:r>
            <a:r>
              <a:rPr lang="ru-RU" dirty="0" smtClean="0"/>
              <a:t/>
            </a:r>
            <a:br>
              <a:rPr lang="ru-RU" dirty="0" smtClean="0"/>
            </a:br>
            <a:r>
              <a:rPr lang="ru-RU" dirty="0" smtClean="0"/>
              <a:t> </a:t>
            </a:r>
            <a:br>
              <a:rPr lang="ru-RU" dirty="0" smtClean="0"/>
            </a:br>
            <a:endParaRPr lang="ru-RU" dirty="0"/>
          </a:p>
        </p:txBody>
      </p:sp>
      <p:pic>
        <p:nvPicPr>
          <p:cNvPr id="4" name="Picture 3" descr="http://herba.msu.ru/images2/thymelaeaceae/daphne/mezereum/mi_043.jpg">
            <a:hlinkClick r:id="rId2"/>
          </p:cNvPr>
          <p:cNvPicPr>
            <a:picLocks noChangeAspect="1" noChangeArrowheads="1"/>
          </p:cNvPicPr>
          <p:nvPr/>
        </p:nvPicPr>
        <p:blipFill>
          <a:blip r:embed="rId3" cstate="print"/>
          <a:srcRect/>
          <a:stretch>
            <a:fillRect/>
          </a:stretch>
        </p:blipFill>
        <p:spPr bwMode="auto">
          <a:xfrm>
            <a:off x="5517704" y="4143380"/>
            <a:ext cx="3626295" cy="271462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279</TotalTime>
  <Words>921</Words>
  <Application>Microsoft Office PowerPoint</Application>
  <PresentationFormat>Экран (4:3)</PresentationFormat>
  <Paragraphs>33</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Городская</vt:lpstr>
      <vt:lpstr>Ядовитые растения </vt:lpstr>
      <vt:lpstr>          </vt:lpstr>
      <vt:lpstr>Белена черная</vt:lpstr>
      <vt:lpstr>Дурман обыкновенный</vt:lpstr>
      <vt:lpstr>Бузина вонючая</vt:lpstr>
      <vt:lpstr>Слайд 6</vt:lpstr>
      <vt:lpstr>Наперстянка</vt:lpstr>
      <vt:lpstr>Слайд 8</vt:lpstr>
      <vt:lpstr>Волчье лыко</vt:lpstr>
      <vt:lpstr>Борщевик</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ЧТО ЗНАЧИТ БЫТЬ КУЛЬТУРНЫМ И ЦИВИЛИЗОВАННЫМ ЧЕЛОВЕКОМ?</dc:title>
  <dc:creator>Альбина</dc:creator>
  <cp:lastModifiedBy>Секретарь</cp:lastModifiedBy>
  <cp:revision>35</cp:revision>
  <dcterms:created xsi:type="dcterms:W3CDTF">2012-12-13T11:52:10Z</dcterms:created>
  <dcterms:modified xsi:type="dcterms:W3CDTF">2013-01-26T07:46:29Z</dcterms:modified>
</cp:coreProperties>
</file>