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67" r:id="rId3"/>
    <p:sldId id="257" r:id="rId4"/>
    <p:sldId id="270" r:id="rId5"/>
    <p:sldId id="271" r:id="rId6"/>
    <p:sldId id="259" r:id="rId7"/>
    <p:sldId id="260" r:id="rId8"/>
    <p:sldId id="261" r:id="rId9"/>
    <p:sldId id="262" r:id="rId10"/>
    <p:sldId id="263" r:id="rId11"/>
    <p:sldId id="264" r:id="rId12"/>
    <p:sldId id="269" r:id="rId13"/>
    <p:sldId id="268" r:id="rId14"/>
    <p:sldId id="266" r:id="rId15"/>
    <p:sldId id="265"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529" autoAdjust="0"/>
    <p:restoredTop sz="94624" autoAdjust="0"/>
  </p:normalViewPr>
  <p:slideViewPr>
    <p:cSldViewPr>
      <p:cViewPr varScale="1">
        <p:scale>
          <a:sx n="103" d="100"/>
          <a:sy n="103" d="100"/>
        </p:scale>
        <p:origin x="-288" y="-96"/>
      </p:cViewPr>
      <p:guideLst>
        <p:guide orient="horz" pos="2160"/>
        <p:guide pos="2880"/>
      </p:guideLst>
    </p:cSldViewPr>
  </p:slideViewPr>
  <p:outlineViewPr>
    <p:cViewPr>
      <p:scale>
        <a:sx n="33" d="100"/>
        <a:sy n="33" d="100"/>
      </p:scale>
      <p:origin x="84" y="755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26.01.2013</a:t>
            </a:fld>
            <a:endParaRPr lang="ru-RU" dirty="0"/>
          </a:p>
        </p:txBody>
      </p:sp>
      <p:sp>
        <p:nvSpPr>
          <p:cNvPr id="17" name="Нижний колонтитул 16"/>
          <p:cNvSpPr>
            <a:spLocks noGrp="1"/>
          </p:cNvSpPr>
          <p:nvPr>
            <p:ph type="ftr" sz="quarter" idx="11"/>
          </p:nvPr>
        </p:nvSpPr>
        <p:spPr/>
        <p:txBody>
          <a:bodyPr/>
          <a:lstStyle/>
          <a:p>
            <a:endParaRPr lang="ru-RU" dirty="0"/>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725C68B6-61C2-468F-89AB-4B9F7531AA68}" type="slidenum">
              <a:rPr lang="ru-RU" smtClean="0"/>
              <a:pPr/>
              <a:t>‹#›</a:t>
            </a:fld>
            <a:endParaRPr lang="ru-RU" dirty="0"/>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26.01.2013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26.01.2013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26.01.2013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26.01.2013</a:t>
            </a:fld>
            <a:endParaRPr lang="ru-RU" dirty="0"/>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dirty="0"/>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725C68B6-61C2-468F-89AB-4B9F7531AA68}"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26.01.2013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5B106E36-FD25-4E2D-B0AA-010F637433A0}" type="datetimeFigureOut">
              <a:rPr lang="ru-RU" smtClean="0"/>
              <a:pPr/>
              <a:t>26.01.2013</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dirty="0"/>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26.01.2013</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26.01.2013</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26.01.2013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26.01.2013</a:t>
            </a:fld>
            <a:endParaRPr lang="ru-RU" dirty="0"/>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dirty="0"/>
          </a:p>
        </p:txBody>
      </p:sp>
      <p:sp>
        <p:nvSpPr>
          <p:cNvPr id="7" name="Номер слайда 6"/>
          <p:cNvSpPr>
            <a:spLocks noGrp="1"/>
          </p:cNvSpPr>
          <p:nvPr>
            <p:ph type="sldNum" sz="quarter" idx="12"/>
          </p:nvPr>
        </p:nvSpPr>
        <p:spPr>
          <a:xfrm>
            <a:off x="146304" y="6208776"/>
            <a:ext cx="457200" cy="457200"/>
          </a:xfrm>
        </p:spPr>
        <p:txBody>
          <a:bodyPr/>
          <a:lstStyle/>
          <a:p>
            <a:fld id="{725C68B6-61C2-468F-89AB-4B9F7531AA68}" type="slidenum">
              <a:rPr lang="ru-RU" smtClean="0"/>
              <a:pPr/>
              <a:t>‹#›</a:t>
            </a:fld>
            <a:endParaRPr lang="ru-RU" dirty="0"/>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B106E36-FD25-4E2D-B0AA-010F637433A0}" type="datetimeFigureOut">
              <a:rPr lang="ru-RU" smtClean="0"/>
              <a:pPr/>
              <a:t>26.01.2013</a:t>
            </a:fld>
            <a:endParaRPr lang="ru-RU" dirty="0"/>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dirty="0"/>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25C68B6-61C2-468F-89AB-4B9F7531AA68}"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644008" y="3212976"/>
            <a:ext cx="4499992" cy="864096"/>
          </a:xfrm>
        </p:spPr>
        <p:txBody>
          <a:bodyPr>
            <a:noAutofit/>
          </a:bodyPr>
          <a:lstStyle/>
          <a:p>
            <a:pPr algn="r"/>
            <a:r>
              <a:rPr lang="ru-RU" sz="1800" b="1" dirty="0" smtClean="0">
                <a:latin typeface="Comic Sans MS" pitchFamily="66" charset="0"/>
              </a:rPr>
              <a:t>            Работу выполнила     ученица 8 класса МБОУ «</a:t>
            </a:r>
            <a:r>
              <a:rPr lang="ru-RU" sz="1800" b="1" dirty="0" err="1" smtClean="0">
                <a:latin typeface="Comic Sans MS" pitchFamily="66" charset="0"/>
              </a:rPr>
              <a:t>Джанайская</a:t>
            </a:r>
            <a:r>
              <a:rPr lang="ru-RU" sz="1800" b="1" dirty="0" smtClean="0">
                <a:latin typeface="Comic Sans MS" pitchFamily="66" charset="0"/>
              </a:rPr>
              <a:t> СОШ» </a:t>
            </a:r>
            <a:r>
              <a:rPr lang="ru-RU" sz="1800" b="1" dirty="0" err="1" smtClean="0">
                <a:latin typeface="Comic Sans MS" pitchFamily="66" charset="0"/>
              </a:rPr>
              <a:t>Ислимисова</a:t>
            </a:r>
            <a:r>
              <a:rPr lang="ru-RU" sz="1800" b="1" dirty="0" smtClean="0">
                <a:latin typeface="Comic Sans MS" pitchFamily="66" charset="0"/>
              </a:rPr>
              <a:t> А</a:t>
            </a:r>
            <a:r>
              <a:rPr lang="ru-RU" sz="1800" b="1" dirty="0" smtClean="0">
                <a:latin typeface="Comic Sans MS" pitchFamily="66" charset="0"/>
              </a:rPr>
              <a:t>.</a:t>
            </a:r>
          </a:p>
          <a:p>
            <a:pPr algn="r"/>
            <a:r>
              <a:rPr lang="ru-RU" sz="1800" b="1" dirty="0" smtClean="0">
                <a:latin typeface="Comic Sans MS" pitchFamily="66" charset="0"/>
              </a:rPr>
              <a:t>Учитель </a:t>
            </a:r>
            <a:r>
              <a:rPr lang="ru-RU" sz="1800" b="1" dirty="0" err="1" smtClean="0">
                <a:latin typeface="Comic Sans MS" pitchFamily="66" charset="0"/>
              </a:rPr>
              <a:t>Утешева</a:t>
            </a:r>
            <a:r>
              <a:rPr lang="ru-RU" sz="1800" b="1" dirty="0" smtClean="0">
                <a:latin typeface="Comic Sans MS" pitchFamily="66" charset="0"/>
              </a:rPr>
              <a:t> </a:t>
            </a:r>
            <a:r>
              <a:rPr lang="ru-RU" sz="1800" b="1" dirty="0" err="1" smtClean="0">
                <a:latin typeface="Comic Sans MS" pitchFamily="66" charset="0"/>
              </a:rPr>
              <a:t>Люция</a:t>
            </a:r>
            <a:r>
              <a:rPr lang="ru-RU" sz="1800" b="1" dirty="0" smtClean="0">
                <a:latin typeface="Comic Sans MS" pitchFamily="66" charset="0"/>
              </a:rPr>
              <a:t> </a:t>
            </a:r>
            <a:r>
              <a:rPr lang="ru-RU" sz="1800" b="1" dirty="0" err="1" smtClean="0">
                <a:latin typeface="Comic Sans MS" pitchFamily="66" charset="0"/>
              </a:rPr>
              <a:t>Кубашовна</a:t>
            </a:r>
            <a:r>
              <a:rPr lang="ru-RU" sz="1800" b="1" dirty="0" smtClean="0">
                <a:latin typeface="Comic Sans MS" pitchFamily="66" charset="0"/>
              </a:rPr>
              <a:t>              </a:t>
            </a:r>
            <a:endParaRPr lang="ru-RU" sz="1800" b="1" dirty="0">
              <a:latin typeface="Comic Sans MS" pitchFamily="66" charset="0"/>
            </a:endParaRPr>
          </a:p>
        </p:txBody>
      </p:sp>
      <p:sp>
        <p:nvSpPr>
          <p:cNvPr id="2" name="Заголовок 1"/>
          <p:cNvSpPr>
            <a:spLocks noGrp="1"/>
          </p:cNvSpPr>
          <p:nvPr>
            <p:ph type="ctrTitle"/>
          </p:nvPr>
        </p:nvSpPr>
        <p:spPr>
          <a:xfrm>
            <a:off x="1187624" y="1484784"/>
            <a:ext cx="7124328" cy="1470025"/>
          </a:xfrm>
          <a:effectLst>
            <a:glow rad="139700">
              <a:schemeClr val="accent2">
                <a:satMod val="175000"/>
                <a:alpha val="40000"/>
              </a:schemeClr>
            </a:glow>
            <a:reflection blurRad="6350" stA="50000" endA="300" endPos="38500" dist="50800" dir="5400000" sy="-100000" algn="bl" rotWithShape="0"/>
          </a:effectLst>
          <a:scene3d>
            <a:camera prst="perspectiveFront"/>
            <a:lightRig rig="threePt" dir="t"/>
          </a:scene3d>
        </p:spPr>
        <p:txBody>
          <a:bodyPr>
            <a:normAutofit/>
          </a:bodyPr>
          <a:lstStyle/>
          <a:p>
            <a:r>
              <a:rPr lang="ru-RU" dirty="0" smtClean="0"/>
              <a:t>ВОЛЧЕЯГОДНИК ОБЫКНОВЕННЫЙ</a:t>
            </a:r>
            <a:endParaRPr lang="ru-RU" dirty="0"/>
          </a:p>
        </p:txBody>
      </p:sp>
      <p:pic>
        <p:nvPicPr>
          <p:cNvPr id="4" name="Рисунок 3" descr="265px-Daphne_mezereum_Волчеягодник_смертельный_IMG_3216.jpg"/>
          <p:cNvPicPr>
            <a:picLocks noChangeAspect="1"/>
          </p:cNvPicPr>
          <p:nvPr/>
        </p:nvPicPr>
        <p:blipFill>
          <a:blip r:embed="rId2" cstate="print"/>
          <a:stretch>
            <a:fillRect/>
          </a:stretch>
        </p:blipFill>
        <p:spPr>
          <a:xfrm>
            <a:off x="8100392" y="6021288"/>
            <a:ext cx="683568" cy="480729"/>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5" name="Рисунок 4" descr="vol_yg.jpg"/>
          <p:cNvPicPr>
            <a:picLocks noChangeAspect="1"/>
          </p:cNvPicPr>
          <p:nvPr/>
        </p:nvPicPr>
        <p:blipFill>
          <a:blip r:embed="rId3" cstate="print"/>
          <a:stretch>
            <a:fillRect/>
          </a:stretch>
        </p:blipFill>
        <p:spPr>
          <a:xfrm>
            <a:off x="1259632" y="5733256"/>
            <a:ext cx="864096" cy="808507"/>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08912" cy="1008112"/>
          </a:xfr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a:noAutofit/>
          </a:bodyPr>
          <a:lstStyle/>
          <a:p>
            <a:pPr algn="ctr"/>
            <a:r>
              <a:rPr lang="ru-RU" sz="3200" b="1" dirty="0" smtClean="0">
                <a:latin typeface="Comic Sans MS" pitchFamily="66" charset="0"/>
              </a:rPr>
              <a:t> Лечение при отравлении волчьим лыком.</a:t>
            </a:r>
            <a:endParaRPr lang="ru-RU" sz="3200" b="1" dirty="0">
              <a:latin typeface="Comic Sans MS" pitchFamily="66" charset="0"/>
            </a:endParaRPr>
          </a:p>
        </p:txBody>
      </p:sp>
      <p:sp>
        <p:nvSpPr>
          <p:cNvPr id="3" name="Содержимое 2"/>
          <p:cNvSpPr>
            <a:spLocks noGrp="1"/>
          </p:cNvSpPr>
          <p:nvPr>
            <p:ph sz="quarter" idx="1"/>
          </p:nvPr>
        </p:nvSpPr>
        <p:spPr>
          <a:xfrm>
            <a:off x="395536" y="1340768"/>
            <a:ext cx="8352928" cy="5301208"/>
          </a:xfrm>
        </p:spPr>
        <p:style>
          <a:lnRef idx="2">
            <a:schemeClr val="dk1"/>
          </a:lnRef>
          <a:fillRef idx="1">
            <a:schemeClr val="lt1"/>
          </a:fillRef>
          <a:effectRef idx="0">
            <a:schemeClr val="dk1"/>
          </a:effectRef>
          <a:fontRef idx="minor">
            <a:schemeClr val="dk1"/>
          </a:fontRef>
        </p:style>
        <p:txBody>
          <a:bodyPr>
            <a:normAutofit/>
          </a:bodyPr>
          <a:lstStyle/>
          <a:p>
            <a:pPr>
              <a:buNone/>
            </a:pPr>
            <a:r>
              <a:rPr lang="ru-RU" dirty="0" smtClean="0">
                <a:latin typeface="Comic Sans MS" pitchFamily="66" charset="0"/>
              </a:rPr>
              <a:t>   Первая помощь — промывать пораженные участки кожи, конъюнктиву и ротовую полость водой. Больного поить молоком или дать белок куриных яиц, после чего немедленно доставить в больничное учреждение. При отравлении ягодами или соком: лечение – симптоматическое: промывание желудка с последующим введением вазелинового масла. Слабительные противопоказаны. Терапия направлена на ликвидацию раздражения слизистых оболочек пищеварительного тракта (лед кусочками внутрь, анестезин - внутрь), борьба с острой сердечной недостаточностью. </a:t>
            </a:r>
            <a:endParaRPr lang="ru-RU" dirty="0">
              <a:latin typeface="Comic Sans MS" pitchFamily="66" charset="0"/>
            </a:endParaRPr>
          </a:p>
        </p:txBody>
      </p:sp>
    </p:spTree>
  </p:cSld>
  <p:clrMapOvr>
    <a:masterClrMapping/>
  </p:clrMapOvr>
  <p:transition>
    <p:pull dir="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424936" cy="720080"/>
          </a:xfrm>
          <a:effectLst>
            <a:outerShdw blurRad="38100" dist="25400" dir="5400000" algn="t" rotWithShape="0">
              <a:srgbClr val="000000">
                <a:alpha val="50000"/>
              </a:srgbClr>
            </a:outerShdw>
            <a:reflection blurRad="6350" stA="52000" endA="300" endPos="35000" dir="5400000" sy="-100000" algn="bl" rotWithShape="0"/>
          </a:effectLst>
        </p:spPr>
        <p:style>
          <a:lnRef idx="1">
            <a:schemeClr val="accent5"/>
          </a:lnRef>
          <a:fillRef idx="2">
            <a:schemeClr val="accent5"/>
          </a:fillRef>
          <a:effectRef idx="1">
            <a:schemeClr val="accent5"/>
          </a:effectRef>
          <a:fontRef idx="minor">
            <a:schemeClr val="dk1"/>
          </a:fontRef>
        </p:style>
        <p:txBody>
          <a:bodyPr>
            <a:normAutofit fontScale="90000"/>
          </a:bodyPr>
          <a:lstStyle/>
          <a:p>
            <a:r>
              <a:rPr lang="ru-RU" i="1" dirty="0" smtClean="0"/>
              <a:t>     </a:t>
            </a:r>
            <a:br>
              <a:rPr lang="ru-RU" i="1" dirty="0" smtClean="0"/>
            </a:br>
            <a:r>
              <a:rPr lang="ru-RU" i="1" dirty="0" smtClean="0"/>
              <a:t/>
            </a:r>
            <a:br>
              <a:rPr lang="ru-RU" i="1" dirty="0" smtClean="0"/>
            </a:br>
            <a:r>
              <a:rPr lang="ru-RU" i="1" dirty="0" smtClean="0"/>
              <a:t/>
            </a:r>
            <a:br>
              <a:rPr lang="ru-RU" i="1" dirty="0" smtClean="0"/>
            </a:br>
            <a:r>
              <a:rPr lang="ru-RU" i="1" dirty="0" smtClean="0"/>
              <a:t/>
            </a:r>
            <a:br>
              <a:rPr lang="ru-RU" i="1" dirty="0" smtClean="0"/>
            </a:br>
            <a:r>
              <a:rPr lang="ru-RU" i="1" dirty="0" smtClean="0"/>
              <a:t/>
            </a:r>
            <a:br>
              <a:rPr lang="ru-RU" i="1" dirty="0" smtClean="0"/>
            </a:br>
            <a:r>
              <a:rPr lang="ru-RU" i="1" dirty="0" smtClean="0"/>
              <a:t/>
            </a:r>
            <a:br>
              <a:rPr lang="ru-RU" i="1" dirty="0" smtClean="0"/>
            </a:br>
            <a:r>
              <a:rPr lang="ru-RU" i="1" dirty="0" smtClean="0"/>
              <a:t>       Лечебные свойства волчьего лыка.</a:t>
            </a:r>
            <a:endParaRPr lang="ru-RU" dirty="0"/>
          </a:p>
        </p:txBody>
      </p:sp>
      <p:sp>
        <p:nvSpPr>
          <p:cNvPr id="3" name="Содержимое 2"/>
          <p:cNvSpPr>
            <a:spLocks noGrp="1"/>
          </p:cNvSpPr>
          <p:nvPr>
            <p:ph sz="quarter" idx="1"/>
          </p:nvPr>
        </p:nvSpPr>
        <p:spPr>
          <a:xfrm>
            <a:off x="323528" y="1268760"/>
            <a:ext cx="6517232" cy="5400600"/>
          </a:xfrm>
        </p:spPr>
        <p:style>
          <a:lnRef idx="2">
            <a:schemeClr val="accent3"/>
          </a:lnRef>
          <a:fillRef idx="1">
            <a:schemeClr val="lt1"/>
          </a:fillRef>
          <a:effectRef idx="0">
            <a:schemeClr val="accent3"/>
          </a:effectRef>
          <a:fontRef idx="minor">
            <a:schemeClr val="dk1"/>
          </a:fontRef>
        </p:style>
        <p:txBody>
          <a:bodyPr>
            <a:normAutofit fontScale="25000" lnSpcReduction="20000"/>
          </a:bodyPr>
          <a:lstStyle/>
          <a:p>
            <a:r>
              <a:rPr lang="ru-RU" sz="8000" dirty="0" smtClean="0">
                <a:latin typeface="Comic Sans MS" pitchFamily="66" charset="0"/>
              </a:rPr>
              <a:t>Учитывая тот факт, что это сильно ядовитое растение, то принимать его можно только после разрешения врача. Препараты волчьего лыка оказывают анальгезирующее, слабительное и снотворное свойства на организм человека. Это растение часто используется при лечении онкологических заболеваний. Лекарственные препараты из плодов волчьего лыка применяются в борьбе с лейкемией. Вместе с плодами в лечебных целях применяют и кору. Она очень эффективна при лечении рака гортани, полости рта, пищевода, а так же при раке матки. Спелые ягоды этого кустарника обладают целебным свойством при лечении саркомы. Из таких высушенных плодов и коры делают настой, который употребляют по несколько капель в день. Кора волчьего лыка в измельченном виде используется для лечения опухолей молочных желез. Ее выпускают в виде пилюль или отвара. НО соблюдайте дозировку! Будьте бдительны: ваше здоровье прежде всего!</a:t>
            </a:r>
          </a:p>
          <a:p>
            <a:endParaRPr lang="ru-RU" dirty="0" smtClean="0"/>
          </a:p>
          <a:p>
            <a:endParaRPr lang="ru-RU" dirty="0"/>
          </a:p>
        </p:txBody>
      </p:sp>
      <p:pic>
        <p:nvPicPr>
          <p:cNvPr id="4" name="Рисунок 3" descr="volche-liko.jpg"/>
          <p:cNvPicPr>
            <a:picLocks noChangeAspect="1"/>
          </p:cNvPicPr>
          <p:nvPr/>
        </p:nvPicPr>
        <p:blipFill>
          <a:blip r:embed="rId2" cstate="print"/>
          <a:stretch>
            <a:fillRect/>
          </a:stretch>
        </p:blipFill>
        <p:spPr>
          <a:xfrm>
            <a:off x="7308304" y="5733256"/>
            <a:ext cx="1398587" cy="79208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p:strips dir="l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0"/>
            <a:ext cx="8280920" cy="796950"/>
          </a:xfrm>
          <a:effectLst>
            <a:outerShdw blurRad="76200" dir="13500000" sy="23000" kx="1200000" algn="br" rotWithShape="0">
              <a:prstClr val="black">
                <a:alpha val="20000"/>
              </a:prstClr>
            </a:outerShdw>
          </a:effectLst>
        </p:spPr>
        <p:style>
          <a:lnRef idx="1">
            <a:schemeClr val="accent2"/>
          </a:lnRef>
          <a:fillRef idx="2">
            <a:schemeClr val="accent2"/>
          </a:fillRef>
          <a:effectRef idx="1">
            <a:schemeClr val="accent2"/>
          </a:effectRef>
          <a:fontRef idx="minor">
            <a:schemeClr val="dk1"/>
          </a:fontRef>
        </p:style>
        <p:txBody>
          <a:bodyPr>
            <a:normAutofit fontScale="90000"/>
          </a:bodyPr>
          <a:lstStyle/>
          <a:p>
            <a:r>
              <a:rPr lang="ru-RU" dirty="0" smtClean="0"/>
              <a:t>   </a:t>
            </a:r>
            <a:br>
              <a:rPr lang="ru-RU" dirty="0" smtClean="0"/>
            </a:br>
            <a:r>
              <a:rPr lang="ru-RU" dirty="0" smtClean="0"/>
              <a:t>Отвары и настойки из волчьего лыка.</a:t>
            </a:r>
            <a:endParaRPr lang="ru-RU" dirty="0"/>
          </a:p>
        </p:txBody>
      </p:sp>
      <p:sp>
        <p:nvSpPr>
          <p:cNvPr id="3" name="Содержимое 2"/>
          <p:cNvSpPr>
            <a:spLocks noGrp="1"/>
          </p:cNvSpPr>
          <p:nvPr>
            <p:ph sz="quarter" idx="1"/>
          </p:nvPr>
        </p:nvSpPr>
        <p:spPr>
          <a:xfrm>
            <a:off x="251520" y="1124744"/>
            <a:ext cx="8712968" cy="5328592"/>
          </a:xfrm>
        </p:spPr>
        <p:style>
          <a:lnRef idx="2">
            <a:schemeClr val="accent3"/>
          </a:lnRef>
          <a:fillRef idx="1">
            <a:schemeClr val="lt1"/>
          </a:fillRef>
          <a:effectRef idx="0">
            <a:schemeClr val="accent3"/>
          </a:effectRef>
          <a:fontRef idx="minor">
            <a:schemeClr val="dk1"/>
          </a:fontRef>
        </p:style>
        <p:txBody>
          <a:bodyPr>
            <a:normAutofit fontScale="92500"/>
          </a:bodyPr>
          <a:lstStyle/>
          <a:p>
            <a:r>
              <a:rPr lang="ru-RU" b="1" dirty="0" smtClean="0">
                <a:latin typeface="Comic Sans MS" pitchFamily="66" charset="0"/>
              </a:rPr>
              <a:t>Для приготовления настойки</a:t>
            </a:r>
            <a:r>
              <a:rPr lang="ru-RU" dirty="0" smtClean="0">
                <a:latin typeface="Comic Sans MS" pitchFamily="66" charset="0"/>
              </a:rPr>
              <a:t> возьмите 10 грамм порошка из коры этого растения и залейте 0,1 л 70%-го спирта и дайте настояться в течение двух недель в темном помещении. Настойка принимается по капле перед каждым приемом пищи. Со временем нужно выпивать по 30 капель в день. В обязательном порядке настойка разбавляется водой перед применением.</a:t>
            </a:r>
            <a:br>
              <a:rPr lang="ru-RU" dirty="0" smtClean="0">
                <a:latin typeface="Comic Sans MS" pitchFamily="66" charset="0"/>
              </a:rPr>
            </a:br>
            <a:r>
              <a:rPr lang="ru-RU" b="1" dirty="0" smtClean="0">
                <a:latin typeface="Comic Sans MS" pitchFamily="66" charset="0"/>
              </a:rPr>
              <a:t>Для приготовления отвара</a:t>
            </a:r>
            <a:r>
              <a:rPr lang="ru-RU" dirty="0" smtClean="0">
                <a:latin typeface="Comic Sans MS" pitchFamily="66" charset="0"/>
              </a:rPr>
              <a:t> вам понадобится 2 грамма сырья, которые необходимо залить одним стаканом кипятка и прокипятить в эмалированной емкости в течении 20 минут на маленьком огне. После этого отвар процеживается, а сырье отжимается. Его принимают в количестве пяти капель после каждого приема пищи. Курс лечения составляет 5 дней.</a:t>
            </a:r>
            <a:endParaRPr lang="ru-RU" dirty="0">
              <a:latin typeface="Comic Sans MS" pitchFamily="66"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0"/>
            <a:ext cx="8352928" cy="724942"/>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ru-RU" dirty="0" smtClean="0"/>
              <a:t>                             Вывод:</a:t>
            </a:r>
            <a:endParaRPr lang="ru-RU" dirty="0"/>
          </a:p>
        </p:txBody>
      </p:sp>
      <p:sp>
        <p:nvSpPr>
          <p:cNvPr id="3" name="Содержимое 2"/>
          <p:cNvSpPr>
            <a:spLocks noGrp="1"/>
          </p:cNvSpPr>
          <p:nvPr>
            <p:ph sz="quarter" idx="1"/>
          </p:nvPr>
        </p:nvSpPr>
        <p:spPr>
          <a:xfrm>
            <a:off x="323528" y="1124744"/>
            <a:ext cx="8496944" cy="5256584"/>
          </a:xfrm>
        </p:spPr>
        <p:style>
          <a:lnRef idx="2">
            <a:schemeClr val="accent2"/>
          </a:lnRef>
          <a:fillRef idx="1">
            <a:schemeClr val="lt1"/>
          </a:fillRef>
          <a:effectRef idx="0">
            <a:schemeClr val="accent2"/>
          </a:effectRef>
          <a:fontRef idx="minor">
            <a:schemeClr val="dk1"/>
          </a:fontRef>
        </p:style>
        <p:txBody>
          <a:bodyPr/>
          <a:lstStyle/>
          <a:p>
            <a:pPr lvl="2"/>
            <a:r>
              <a:rPr lang="ru-RU" dirty="0" smtClean="0">
                <a:latin typeface="Comic Sans MS" pitchFamily="66" charset="0"/>
              </a:rPr>
              <a:t>Волчеягодник обыкновенный, или волчье лыко – ядовитое растение с красивыми плодами и приятно пахнущими цветками. Наряду с ядовитыми свойствами волчеягодника обыкновенного, существует также его лечебные свойства. Из его листьев, коры можно готовить отвары, настойки, НО с соблюдением дозировки! Детям отвары из волчьего лыка давать категорически запрещено! Применение требует большой осторожности. После наружного применения обязательно вымыть руки с мылом 1-2 раза!</a:t>
            </a:r>
            <a:endParaRPr lang="ru-RU" dirty="0">
              <a:latin typeface="Comic Sans MS" pitchFamily="66"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4" name="Содержимое 3" descr="volchnik_obyknovennyi_ili_volche_lyko_2.jpg"/>
          <p:cNvPicPr>
            <a:picLocks noGrp="1" noChangeAspect="1"/>
          </p:cNvPicPr>
          <p:nvPr>
            <p:ph sz="quarter" idx="1"/>
          </p:nvPr>
        </p:nvPicPr>
        <p:blipFill>
          <a:blip r:embed="rId2" cstate="print"/>
          <a:stretch>
            <a:fillRect/>
          </a:stretch>
        </p:blipFill>
        <p:spPr>
          <a:xfrm>
            <a:off x="7608354" y="4509120"/>
            <a:ext cx="1350150" cy="1800200"/>
          </a:xfrm>
          <a:prstGeom prst="ellipse">
            <a:avLst/>
          </a:prstGeom>
          <a:ln>
            <a:noFill/>
          </a:ln>
          <a:effectLst>
            <a:softEdge rad="112500"/>
          </a:effectLst>
        </p:spPr>
      </p:pic>
      <p:pic>
        <p:nvPicPr>
          <p:cNvPr id="5" name="Рисунок 4" descr="0_43fd_2eb8f2cb_XL.jpg"/>
          <p:cNvPicPr>
            <a:picLocks noChangeAspect="1"/>
          </p:cNvPicPr>
          <p:nvPr/>
        </p:nvPicPr>
        <p:blipFill>
          <a:blip r:embed="rId3" cstate="print"/>
          <a:stretch>
            <a:fillRect/>
          </a:stretch>
        </p:blipFill>
        <p:spPr>
          <a:xfrm>
            <a:off x="1115616" y="5229200"/>
            <a:ext cx="1872208" cy="1399476"/>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pic>
        <p:nvPicPr>
          <p:cNvPr id="6" name="Рисунок 5" descr="000098.jpg"/>
          <p:cNvPicPr>
            <a:picLocks noChangeAspect="1"/>
          </p:cNvPicPr>
          <p:nvPr/>
        </p:nvPicPr>
        <p:blipFill>
          <a:blip r:embed="rId4" cstate="print"/>
          <a:stretch>
            <a:fillRect/>
          </a:stretch>
        </p:blipFill>
        <p:spPr>
          <a:xfrm>
            <a:off x="539552" y="764704"/>
            <a:ext cx="1440160" cy="1553713"/>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7" name="Рисунок 6" descr="822-2.jpg"/>
          <p:cNvPicPr>
            <a:picLocks noChangeAspect="1"/>
          </p:cNvPicPr>
          <p:nvPr/>
        </p:nvPicPr>
        <p:blipFill>
          <a:blip r:embed="rId5" cstate="print"/>
          <a:stretch>
            <a:fillRect/>
          </a:stretch>
        </p:blipFill>
        <p:spPr>
          <a:xfrm>
            <a:off x="7452320" y="476672"/>
            <a:ext cx="1406608" cy="1268760"/>
          </a:xfrm>
          <a:prstGeom prst="rect">
            <a:avLst/>
          </a:prstGeom>
          <a:ln>
            <a:noFill/>
          </a:ln>
          <a:effectLst>
            <a:softEdge rad="112500"/>
          </a:effectLst>
        </p:spPr>
      </p:pic>
    </p:spTree>
  </p:cSld>
  <p:clrMapOvr>
    <a:masterClrMapping/>
  </p:clrMapOvr>
  <p:transition>
    <p:checke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a:xfrm>
            <a:off x="0" y="0"/>
            <a:ext cx="9468544" cy="6858000"/>
          </a:xfrm>
        </p:spPr>
        <p:style>
          <a:lnRef idx="1">
            <a:schemeClr val="accent4"/>
          </a:lnRef>
          <a:fillRef idx="2">
            <a:schemeClr val="accent4"/>
          </a:fillRef>
          <a:effectRef idx="1">
            <a:schemeClr val="accent4"/>
          </a:effectRef>
          <a:fontRef idx="minor">
            <a:schemeClr val="dk1"/>
          </a:fontRef>
        </p:style>
        <p:txBody>
          <a:bodyPr/>
          <a:lstStyle/>
          <a:p>
            <a:endParaRPr lang="ru-RU" dirty="0" smtClean="0"/>
          </a:p>
          <a:p>
            <a:endParaRPr lang="ru-RU" dirty="0" smtClean="0"/>
          </a:p>
          <a:p>
            <a:endParaRPr lang="ru-RU" dirty="0" smtClean="0"/>
          </a:p>
          <a:p>
            <a:endParaRPr lang="ru-RU" dirty="0" smtClean="0"/>
          </a:p>
          <a:p>
            <a:pPr>
              <a:buNone/>
            </a:pPr>
            <a:r>
              <a:rPr lang="ru-RU" dirty="0" smtClean="0"/>
              <a:t>            </a:t>
            </a:r>
          </a:p>
          <a:p>
            <a:endParaRPr lang="ru-RU" dirty="0" smtClean="0"/>
          </a:p>
          <a:p>
            <a:endParaRPr lang="ru-RU" dirty="0" smtClean="0"/>
          </a:p>
          <a:p>
            <a:pPr>
              <a:buNone/>
            </a:pPr>
            <a:r>
              <a:rPr lang="ru-RU" dirty="0" smtClean="0"/>
              <a:t>                              </a:t>
            </a:r>
            <a:endParaRPr lang="ru-RU" dirty="0"/>
          </a:p>
        </p:txBody>
      </p:sp>
      <p:sp>
        <p:nvSpPr>
          <p:cNvPr id="4" name="Прямоугольник 3"/>
          <p:cNvSpPr/>
          <p:nvPr/>
        </p:nvSpPr>
        <p:spPr>
          <a:xfrm>
            <a:off x="755576" y="2060848"/>
            <a:ext cx="7524328" cy="175432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ru-RU"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omic Sans MS" pitchFamily="66" charset="0"/>
              </a:rPr>
              <a:t>СПАСИБО ЗА ВНИМАНИЕ!</a:t>
            </a:r>
            <a:endParaRPr lang="ru-RU"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Comic Sans MS" pitchFamily="66" charset="0"/>
            </a:endParaRPr>
          </a:p>
        </p:txBody>
      </p:sp>
    </p:spTree>
  </p:cSld>
  <p:clrMapOvr>
    <a:masterClrMapping/>
  </p:clrMapOvr>
  <p:transition>
    <p:spli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1032" y="188640"/>
            <a:ext cx="8461448" cy="648072"/>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a:normAutofit fontScale="90000"/>
          </a:bodyPr>
          <a:lstStyle/>
          <a:p>
            <a:r>
              <a:rPr lang="ru-RU" dirty="0" smtClean="0"/>
              <a:t>                  Ядовитые растения.</a:t>
            </a:r>
            <a:endParaRPr lang="ru-RU" dirty="0"/>
          </a:p>
        </p:txBody>
      </p:sp>
      <p:sp>
        <p:nvSpPr>
          <p:cNvPr id="3" name="Содержимое 2"/>
          <p:cNvSpPr>
            <a:spLocks noGrp="1"/>
          </p:cNvSpPr>
          <p:nvPr>
            <p:ph sz="quarter" idx="1"/>
          </p:nvPr>
        </p:nvSpPr>
        <p:spPr>
          <a:xfrm>
            <a:off x="251520" y="908720"/>
            <a:ext cx="8712968" cy="5616624"/>
          </a:xfrm>
        </p:spPr>
        <p:style>
          <a:lnRef idx="2">
            <a:schemeClr val="accent3"/>
          </a:lnRef>
          <a:fillRef idx="1">
            <a:schemeClr val="lt1"/>
          </a:fillRef>
          <a:effectRef idx="0">
            <a:schemeClr val="accent3"/>
          </a:effectRef>
          <a:fontRef idx="minor">
            <a:schemeClr val="dk1"/>
          </a:fontRef>
        </p:style>
        <p:txBody>
          <a:bodyPr>
            <a:normAutofit fontScale="40000" lnSpcReduction="20000"/>
          </a:bodyPr>
          <a:lstStyle/>
          <a:p>
            <a:pPr>
              <a:buNone/>
            </a:pPr>
            <a:r>
              <a:rPr lang="ru-RU" sz="6500" dirty="0" smtClean="0">
                <a:latin typeface="Comic Sans MS" pitchFamily="66" charset="0"/>
              </a:rPr>
              <a:t>   </a:t>
            </a:r>
          </a:p>
          <a:p>
            <a:pPr>
              <a:buNone/>
            </a:pPr>
            <a:r>
              <a:rPr lang="ru-RU" sz="6500" dirty="0" smtClean="0">
                <a:latin typeface="Comic Sans MS" pitchFamily="66" charset="0"/>
              </a:rPr>
              <a:t>   Растения – это основное богатство и достояние нашей земли. Растения могут быть декоративными, комнатными, садовыми. Все мы в жизни встречаемся с ними. Но существуют также ядовитые растения. Ядовитые растения – это такие растения, вырабатывающие и накапливающие в процессе жизнедеятельности яды. Вызывают отравления животных и человека. Ядовитых растений очень много, и мы можем когда и где угодно повстречать их. Поэтому, во избежание отравления ими, нужно знать их месторасположения, внешний вид. Ядовитые растения можно узнать по их яркой отпугивающей окраске, запаху. Среди ядовитых растений есть и волчеягодник, или как его принято называть в народе – волчье лыко. </a:t>
            </a:r>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88640"/>
            <a:ext cx="8496944" cy="864096"/>
          </a:xfrm>
          <a:scene3d>
            <a:camera prst="obliqueTopLeft"/>
            <a:lightRig rig="threePt" dir="t"/>
          </a:scene3d>
        </p:spPr>
        <p:style>
          <a:lnRef idx="1">
            <a:schemeClr val="accent6"/>
          </a:lnRef>
          <a:fillRef idx="2">
            <a:schemeClr val="accent6"/>
          </a:fillRef>
          <a:effectRef idx="1">
            <a:schemeClr val="accent6"/>
          </a:effectRef>
          <a:fontRef idx="minor">
            <a:schemeClr val="dk1"/>
          </a:fontRef>
        </p:style>
        <p:txBody>
          <a:bodyPr>
            <a:normAutofit fontScale="90000"/>
          </a:bodyPr>
          <a:lstStyle/>
          <a:p>
            <a:pPr algn="ctr"/>
            <a:r>
              <a:rPr lang="ru-RU" dirty="0" smtClean="0"/>
              <a:t>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Ботаническое описание.</a:t>
            </a:r>
            <a:endParaRPr lang="ru-RU" dirty="0"/>
          </a:p>
        </p:txBody>
      </p:sp>
      <p:sp>
        <p:nvSpPr>
          <p:cNvPr id="3" name="Содержимое 2"/>
          <p:cNvSpPr>
            <a:spLocks noGrp="1"/>
          </p:cNvSpPr>
          <p:nvPr>
            <p:ph sz="quarter" idx="1"/>
          </p:nvPr>
        </p:nvSpPr>
        <p:spPr>
          <a:xfrm>
            <a:off x="323528" y="1268760"/>
            <a:ext cx="8568952" cy="5400600"/>
          </a:xfrm>
        </p:spPr>
        <p:style>
          <a:lnRef idx="2">
            <a:schemeClr val="accent1"/>
          </a:lnRef>
          <a:fillRef idx="1">
            <a:schemeClr val="lt1"/>
          </a:fillRef>
          <a:effectRef idx="0">
            <a:schemeClr val="accent1"/>
          </a:effectRef>
          <a:fontRef idx="minor">
            <a:schemeClr val="dk1"/>
          </a:fontRef>
        </p:style>
        <p:txBody>
          <a:bodyPr>
            <a:normAutofit fontScale="25000" lnSpcReduction="20000"/>
          </a:bodyPr>
          <a:lstStyle/>
          <a:p>
            <a:pPr>
              <a:buNone/>
            </a:pPr>
            <a:r>
              <a:rPr lang="ru-RU" sz="9600" dirty="0" smtClean="0">
                <a:latin typeface="Comic Sans MS" pitchFamily="66" charset="0"/>
              </a:rPr>
              <a:t>   Волчеягодник обыкновенный — листопадный, маловетвистый, невысокий (60—120 см)кустарник, растущий в виде маленького деревца с крепким стволиком и ветвями. Листья тёмно-зелёные, узкие, сизоватые снизу, по краям реснитчатые, продолговатые, расположены на концах побегов на коротких черешках. Цветки обоеполые, большей частью розовые, реже белые, душистые, обычно сидящие пучками или поодиночке на голых побегах. Цветёт ранней весной (апрель — начало мая) до распускания листьев (или одновременно с ними). Является самым раннецветущим кустарниковым растением для средней полосы России.</a:t>
            </a:r>
          </a:p>
          <a:p>
            <a:pPr>
              <a:buNone/>
            </a:pPr>
            <a:r>
              <a:rPr lang="ru-RU" sz="9600" dirty="0" smtClean="0">
                <a:latin typeface="Comic Sans MS" pitchFamily="66" charset="0"/>
              </a:rPr>
              <a:t>    Плоды — красные овальные костянки с шаровидными блестящими семенами. Плодоносит в конце июля — августе. Все части растения содержат остро жгучий ядовитый сок.</a:t>
            </a:r>
          </a:p>
          <a:p>
            <a:endParaRPr lang="ru-RU" dirty="0"/>
          </a:p>
        </p:txBody>
      </p:sp>
    </p:spTree>
  </p:cSld>
  <p:clrMapOvr>
    <a:masterClrMapping/>
  </p:clrMapOvr>
  <p:transition>
    <p:comb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48680"/>
            <a:ext cx="7772400" cy="868958"/>
          </a:xfrm>
        </p:spPr>
        <p:txBody>
          <a:bodyPr>
            <a:normAutofit/>
          </a:bodyPr>
          <a:lstStyle/>
          <a:p>
            <a:endParaRPr lang="ru-RU" dirty="0"/>
          </a:p>
        </p:txBody>
      </p:sp>
      <p:sp>
        <p:nvSpPr>
          <p:cNvPr id="3" name="Содержимое 2"/>
          <p:cNvSpPr>
            <a:spLocks noGrp="1"/>
          </p:cNvSpPr>
          <p:nvPr>
            <p:ph sz="quarter" idx="1"/>
          </p:nvPr>
        </p:nvSpPr>
        <p:spPr>
          <a:xfrm>
            <a:off x="323528" y="260648"/>
            <a:ext cx="8568952" cy="6264696"/>
          </a:xfrm>
        </p:spPr>
        <p:style>
          <a:lnRef idx="2">
            <a:schemeClr val="accent5"/>
          </a:lnRef>
          <a:fillRef idx="1">
            <a:schemeClr val="lt1"/>
          </a:fillRef>
          <a:effectRef idx="0">
            <a:schemeClr val="accent5"/>
          </a:effectRef>
          <a:fontRef idx="minor">
            <a:schemeClr val="dk1"/>
          </a:fontRef>
        </p:style>
        <p:txBody>
          <a:bodyPr>
            <a:normAutofit fontScale="92500"/>
          </a:bodyPr>
          <a:lstStyle/>
          <a:p>
            <a:r>
              <a:rPr lang="ru-RU" dirty="0" smtClean="0">
                <a:latin typeface="Comic Sans MS" pitchFamily="66" charset="0"/>
              </a:rPr>
              <a:t>В давние времена плоды волчьего лыка использовали в качестве сильного слабительного. Но на сегодняшний день специалисты предостерегают людей употреблять волчье лыко внутрь, так как в нем содержится очень опасное токсичное вещество. Применение в наружных целях тоже не желательно, так как это растение может вызвать нарывы на кожных покровах. Волчье лыко можно использовать только лишь в гомеопатических дозировках под строгим наблюдением специалиста или лечащего врача.  В Средних веках считалось, что волчье лыко помогает при всех нервных заболеваниях, страхе, наваждениях, головокружении. Из волчьего лыка готовили мазь, которая способствовала созреванию и вскрытию нарывов. По этой причине волчье лыко называлось: нарыв-цвет, нарыв-дерево.</a:t>
            </a:r>
            <a:endParaRPr lang="ru-RU" dirty="0">
              <a:latin typeface="Comic Sans MS"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188640"/>
            <a:ext cx="7920880" cy="796950"/>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ru-RU" dirty="0" smtClean="0"/>
              <a:t>   </a:t>
            </a:r>
            <a:br>
              <a:rPr lang="ru-RU" dirty="0" smtClean="0"/>
            </a:br>
            <a:r>
              <a:rPr lang="ru-RU" dirty="0" smtClean="0"/>
              <a:t>Легенда о происхождении названия.</a:t>
            </a:r>
            <a:endParaRPr lang="ru-RU" dirty="0"/>
          </a:p>
        </p:txBody>
      </p:sp>
      <p:sp>
        <p:nvSpPr>
          <p:cNvPr id="3" name="Содержимое 2"/>
          <p:cNvSpPr>
            <a:spLocks noGrp="1"/>
          </p:cNvSpPr>
          <p:nvPr>
            <p:ph sz="quarter" idx="1"/>
          </p:nvPr>
        </p:nvSpPr>
        <p:spPr>
          <a:xfrm>
            <a:off x="251520" y="1124744"/>
            <a:ext cx="8640960" cy="5472608"/>
          </a:xfrm>
        </p:spPr>
        <p:txBody>
          <a:bodyPr>
            <a:normAutofit fontScale="92500" lnSpcReduction="10000"/>
          </a:bodyPr>
          <a:lstStyle/>
          <a:p>
            <a:r>
              <a:rPr lang="ru-RU" dirty="0" smtClean="0">
                <a:latin typeface="Comic Sans MS" pitchFamily="66" charset="0"/>
              </a:rPr>
              <a:t>Одна легенда говорит, что однажды в лесу созвали большой совет зверей, чтоб дать название всем лесным растениям. Волк опоздал на этот совет. А когда запыхавшийся прибежал и увидел, что начали без него, то от злости бросился на ближайший куст и стал сдирать с него кору. С тех пор и называют это растение - волчье лыко. А почему волчье? Наверно, потому, что в народе волки издавна были олицетворением коварства, жестокости и зла.  А почему лыко? А потому что кора </a:t>
            </a:r>
            <a:br>
              <a:rPr lang="ru-RU" dirty="0" smtClean="0">
                <a:latin typeface="Comic Sans MS" pitchFamily="66" charset="0"/>
              </a:rPr>
            </a:br>
            <a:r>
              <a:rPr lang="ru-RU" dirty="0" err="1" smtClean="0">
                <a:latin typeface="Comic Sans MS" pitchFamily="66" charset="0"/>
              </a:rPr>
              <a:t>волчника</a:t>
            </a:r>
            <a:r>
              <a:rPr lang="ru-RU" dirty="0" smtClean="0">
                <a:latin typeface="Comic Sans MS" pitchFamily="66" charset="0"/>
              </a:rPr>
              <a:t> (точнее, лубяной слой под корой) очень прочная. Раньше из нее производили бумагу, канаты, веревки и даже плели лапти. Всякий, кто пытался сорвать ветку  </a:t>
            </a:r>
            <a:r>
              <a:rPr lang="ru-RU" dirty="0" err="1" smtClean="0">
                <a:latin typeface="Comic Sans MS" pitchFamily="66" charset="0"/>
              </a:rPr>
              <a:t>волчника</a:t>
            </a:r>
            <a:r>
              <a:rPr lang="ru-RU" dirty="0" smtClean="0">
                <a:latin typeface="Comic Sans MS" pitchFamily="66" charset="0"/>
              </a:rPr>
              <a:t> "на память", знает: отломить-то ее легко, а вот оторвать от куста уже сложнее. Причина - прочное лыко. </a:t>
            </a:r>
            <a:endParaRPr lang="ru-RU" dirty="0">
              <a:latin typeface="Comic Sans MS"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60648"/>
            <a:ext cx="8640960" cy="792088"/>
          </a:xfrm>
          <a:scene3d>
            <a:camera prst="orthographicFront"/>
            <a:lightRig rig="threePt" dir="t"/>
          </a:scene3d>
          <a:sp3d>
            <a:bevelT w="101600" prst="riblet"/>
          </a:sp3d>
        </p:spPr>
        <p:style>
          <a:lnRef idx="1">
            <a:schemeClr val="accent2"/>
          </a:lnRef>
          <a:fillRef idx="2">
            <a:schemeClr val="accent2"/>
          </a:fillRef>
          <a:effectRef idx="1">
            <a:schemeClr val="accent2"/>
          </a:effectRef>
          <a:fontRef idx="minor">
            <a:schemeClr val="dk1"/>
          </a:fontRef>
        </p:style>
        <p:txBody>
          <a:bodyPr>
            <a:normAutofit fontScale="90000"/>
          </a:bodyPr>
          <a:lstStyle/>
          <a:p>
            <a:r>
              <a:rPr lang="ru-RU" dirty="0" smtClean="0"/>
              <a:t>         </a:t>
            </a:r>
            <a:br>
              <a:rPr lang="ru-RU" dirty="0" smtClean="0"/>
            </a:br>
            <a:r>
              <a:rPr lang="ru-RU" dirty="0" smtClean="0"/>
              <a:t>            Распространение и экология.</a:t>
            </a:r>
            <a:endParaRPr lang="ru-RU" dirty="0"/>
          </a:p>
        </p:txBody>
      </p:sp>
      <p:sp>
        <p:nvSpPr>
          <p:cNvPr id="3" name="Содержимое 2"/>
          <p:cNvSpPr>
            <a:spLocks noGrp="1"/>
          </p:cNvSpPr>
          <p:nvPr>
            <p:ph sz="quarter" idx="1"/>
          </p:nvPr>
        </p:nvSpPr>
        <p:spPr>
          <a:xfrm>
            <a:off x="251520" y="1268760"/>
            <a:ext cx="8712968" cy="5328592"/>
          </a:xfrm>
        </p:spPr>
        <p:style>
          <a:lnRef idx="1">
            <a:schemeClr val="accent4"/>
          </a:lnRef>
          <a:fillRef idx="1001">
            <a:schemeClr val="lt1"/>
          </a:fillRef>
          <a:effectRef idx="1">
            <a:schemeClr val="accent4"/>
          </a:effectRef>
          <a:fontRef idx="minor">
            <a:schemeClr val="dk1"/>
          </a:fontRef>
        </p:style>
        <p:txBody>
          <a:bodyPr>
            <a:noAutofit/>
          </a:bodyPr>
          <a:lstStyle/>
          <a:p>
            <a:r>
              <a:rPr lang="ru-RU" sz="2400" dirty="0" smtClean="0">
                <a:latin typeface="Comic Sans MS" pitchFamily="66" charset="0"/>
              </a:rPr>
              <a:t>Встречается почти по всей Европе, в Закавказье. В России — на севере европейской части России и в Западной Сибири, на Северном Кавказе, и в Дагестане.</a:t>
            </a:r>
          </a:p>
          <a:p>
            <a:r>
              <a:rPr lang="ru-RU" sz="2400" dirty="0" smtClean="0">
                <a:latin typeface="Comic Sans MS" pitchFamily="66" charset="0"/>
              </a:rPr>
              <a:t>Растёт чаще в лесной зоне в подлеске тёмнохвойных и смешанных лесов, реже в широколиственных лесах лесостепи. Хорошо разрастается и ветвится при лёгком осветлении.</a:t>
            </a:r>
          </a:p>
          <a:p>
            <a:r>
              <a:rPr lang="ru-RU" sz="2400" dirty="0" smtClean="0">
                <a:latin typeface="Comic Sans MS" pitchFamily="66" charset="0"/>
              </a:rPr>
              <a:t>Ареал растения в России сокращается (особенно в южной части).</a:t>
            </a:r>
          </a:p>
          <a:p>
            <a:r>
              <a:rPr lang="ru-RU" sz="2400" dirty="0" smtClean="0">
                <a:latin typeface="Comic Sans MS" pitchFamily="66" charset="0"/>
              </a:rPr>
              <a:t>Занесен в Красную Книгу России, как редко встречающийся.</a:t>
            </a:r>
            <a:endParaRPr lang="ru-RU" sz="2400" dirty="0">
              <a:latin typeface="Comic Sans MS" pitchFamily="66" charset="0"/>
            </a:endParaRPr>
          </a:p>
        </p:txBody>
      </p:sp>
    </p:spTree>
  </p:cSld>
  <p:clrMapOvr>
    <a:masterClrMapping/>
  </p:clrMapOvr>
  <p:transition>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88640"/>
            <a:ext cx="8604448" cy="720080"/>
          </a:xfrm>
          <a:effectLst>
            <a:outerShdw blurRad="63500" sx="102000" sy="102000" algn="c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a:normAutofit fontScale="90000"/>
          </a:bodyPr>
          <a:lstStyle/>
          <a:p>
            <a:r>
              <a:rPr lang="ru-RU" dirty="0" smtClean="0"/>
              <a:t>            </a:t>
            </a:r>
            <a:br>
              <a:rPr lang="ru-RU" dirty="0" smtClean="0"/>
            </a:br>
            <a:r>
              <a:rPr lang="ru-RU" dirty="0" smtClean="0"/>
              <a:t>          </a:t>
            </a:r>
            <a:br>
              <a:rPr lang="ru-RU" dirty="0" smtClean="0"/>
            </a:br>
            <a:r>
              <a:rPr lang="ru-RU" dirty="0" smtClean="0"/>
              <a:t/>
            </a:r>
            <a:br>
              <a:rPr lang="ru-RU" dirty="0" smtClean="0"/>
            </a:br>
            <a:r>
              <a:rPr lang="ru-RU" dirty="0" smtClean="0"/>
              <a:t/>
            </a:r>
            <a:br>
              <a:rPr lang="ru-RU" dirty="0" smtClean="0"/>
            </a:br>
            <a:r>
              <a:rPr lang="ru-RU" dirty="0" smtClean="0"/>
              <a:t>                Значение и применение.</a:t>
            </a:r>
            <a:endParaRPr lang="ru-RU" dirty="0"/>
          </a:p>
        </p:txBody>
      </p:sp>
      <p:sp>
        <p:nvSpPr>
          <p:cNvPr id="3" name="Содержимое 2"/>
          <p:cNvSpPr>
            <a:spLocks noGrp="1"/>
          </p:cNvSpPr>
          <p:nvPr>
            <p:ph sz="quarter" idx="1"/>
          </p:nvPr>
        </p:nvSpPr>
        <p:spPr>
          <a:xfrm>
            <a:off x="251520" y="980728"/>
            <a:ext cx="6264696" cy="5616624"/>
          </a:xfrm>
        </p:spPr>
        <p:style>
          <a:lnRef idx="2">
            <a:schemeClr val="accent2"/>
          </a:lnRef>
          <a:fillRef idx="1">
            <a:schemeClr val="lt1"/>
          </a:fillRef>
          <a:effectRef idx="0">
            <a:schemeClr val="accent2"/>
          </a:effectRef>
          <a:fontRef idx="minor">
            <a:schemeClr val="dk1"/>
          </a:fontRef>
        </p:style>
        <p:txBody>
          <a:bodyPr>
            <a:normAutofit/>
          </a:bodyPr>
          <a:lstStyle/>
          <a:p>
            <a:r>
              <a:rPr lang="ru-RU" dirty="0" smtClean="0">
                <a:latin typeface="Comic Sans MS" pitchFamily="66" charset="0"/>
              </a:rPr>
              <a:t>Изредка разводится в садах как декоративное растение, примечательное ранним цветением весной и яркими плодами осенью. Из-за ядовитости растения применение его в декоративных целях ограничено.</a:t>
            </a:r>
          </a:p>
          <a:p>
            <a:r>
              <a:rPr lang="ru-RU" dirty="0" smtClean="0">
                <a:latin typeface="Comic Sans MS" pitchFamily="66" charset="0"/>
              </a:rPr>
              <a:t>Применяется в народной медицине. Но применение растения для медицинских целей запрещено.</a:t>
            </a:r>
          </a:p>
          <a:p>
            <a:r>
              <a:rPr lang="ru-RU" dirty="0" smtClean="0">
                <a:latin typeface="Comic Sans MS" pitchFamily="66" charset="0"/>
              </a:rPr>
              <a:t>Луб с ветвей употреблялся иногда на плетение женских шляпок и других мелких изделий.</a:t>
            </a:r>
          </a:p>
          <a:p>
            <a:endParaRPr lang="ru-RU" dirty="0"/>
          </a:p>
        </p:txBody>
      </p:sp>
      <p:pic>
        <p:nvPicPr>
          <p:cNvPr id="4" name="Рисунок 3" descr="180px-Daphne_mezereum_Berries2.jpg"/>
          <p:cNvPicPr>
            <a:picLocks noChangeAspect="1"/>
          </p:cNvPicPr>
          <p:nvPr/>
        </p:nvPicPr>
        <p:blipFill>
          <a:blip r:embed="rId2" cstate="print"/>
          <a:stretch>
            <a:fillRect/>
          </a:stretch>
        </p:blipFill>
        <p:spPr>
          <a:xfrm>
            <a:off x="6588224" y="4005064"/>
            <a:ext cx="2555776" cy="285293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pu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404664"/>
            <a:ext cx="8172400" cy="836712"/>
          </a:xfrm>
          <a:effectLst>
            <a:outerShdw blurRad="38100" dist="25400" dir="5400000" algn="t" rotWithShape="0">
              <a:srgbClr val="000000">
                <a:alpha val="50000"/>
              </a:srgbClr>
            </a:outerShdw>
            <a:softEdge rad="63500"/>
          </a:effectLst>
        </p:spPr>
        <p:style>
          <a:lnRef idx="1">
            <a:schemeClr val="accent1"/>
          </a:lnRef>
          <a:fillRef idx="2">
            <a:schemeClr val="accent1"/>
          </a:fillRef>
          <a:effectRef idx="1">
            <a:schemeClr val="accent1"/>
          </a:effectRef>
          <a:fontRef idx="minor">
            <a:schemeClr val="dk1"/>
          </a:fontRef>
        </p:style>
        <p:txBody>
          <a:bodyPr>
            <a:normAutofit fontScale="90000"/>
          </a:bodyPr>
          <a:lstStyle/>
          <a:p>
            <a:r>
              <a:rPr lang="ru-RU" dirty="0" smtClean="0"/>
              <a:t>                        </a:t>
            </a:r>
            <a:br>
              <a:rPr lang="ru-RU" dirty="0" smtClean="0"/>
            </a:br>
            <a:r>
              <a:rPr lang="ru-RU" dirty="0" smtClean="0"/>
              <a:t>                 Ядовитые органы.</a:t>
            </a:r>
            <a:endParaRPr lang="ru-RU" dirty="0"/>
          </a:p>
        </p:txBody>
      </p:sp>
      <p:sp>
        <p:nvSpPr>
          <p:cNvPr id="3" name="Содержимое 2"/>
          <p:cNvSpPr>
            <a:spLocks noGrp="1"/>
          </p:cNvSpPr>
          <p:nvPr>
            <p:ph sz="quarter" idx="1"/>
          </p:nvPr>
        </p:nvSpPr>
        <p:spPr>
          <a:xfrm>
            <a:off x="899592" y="1628800"/>
            <a:ext cx="7848872" cy="3024336"/>
          </a:xfrm>
        </p:spPr>
        <p:style>
          <a:lnRef idx="2">
            <a:schemeClr val="accent5"/>
          </a:lnRef>
          <a:fillRef idx="1">
            <a:schemeClr val="lt1"/>
          </a:fillRef>
          <a:effectRef idx="0">
            <a:schemeClr val="accent5"/>
          </a:effectRef>
          <a:fontRef idx="minor">
            <a:schemeClr val="dk1"/>
          </a:fontRef>
        </p:style>
        <p:txBody>
          <a:bodyPr>
            <a:normAutofit fontScale="92500" lnSpcReduction="20000"/>
          </a:bodyPr>
          <a:lstStyle/>
          <a:p>
            <a:pPr algn="ctr"/>
            <a:r>
              <a:rPr lang="ru-RU" dirty="0" smtClean="0">
                <a:latin typeface="Comic Sans MS" pitchFamily="66" charset="0"/>
              </a:rPr>
              <a:t>У волчьего лыка красивые плоды — овальные ярко-красные костянки. Однако они очень ядовиты и несут смерть тому, кто их проглотит. Его прелестные красные ягоды представляют первейшую опасность для детей в лесу: 10-15 ягод могут оказаться смертельной дозой. Растение содержит гликозид </a:t>
            </a:r>
            <a:r>
              <a:rPr lang="ru-RU" dirty="0" err="1" smtClean="0">
                <a:latin typeface="Comic Sans MS" pitchFamily="66" charset="0"/>
              </a:rPr>
              <a:t>дафнин</a:t>
            </a:r>
            <a:r>
              <a:rPr lang="ru-RU" dirty="0" smtClean="0">
                <a:latin typeface="Comic Sans MS" pitchFamily="66" charset="0"/>
              </a:rPr>
              <a:t>. Он может вызвать сильную кровоточивость. Также сильно ядовиты кора (луб), листья, цветки.</a:t>
            </a:r>
            <a:endParaRPr lang="ru-RU" dirty="0">
              <a:latin typeface="Comic Sans MS" pitchFamily="66" charset="0"/>
            </a:endParaRPr>
          </a:p>
        </p:txBody>
      </p:sp>
      <p:pic>
        <p:nvPicPr>
          <p:cNvPr id="4" name="Рисунок 3" descr="180px-Daphne_mezereum0.jpg"/>
          <p:cNvPicPr>
            <a:picLocks noChangeAspect="1"/>
          </p:cNvPicPr>
          <p:nvPr/>
        </p:nvPicPr>
        <p:blipFill>
          <a:blip r:embed="rId2" cstate="print"/>
          <a:stretch>
            <a:fillRect/>
          </a:stretch>
        </p:blipFill>
        <p:spPr>
          <a:xfrm>
            <a:off x="6732240" y="5877272"/>
            <a:ext cx="755576" cy="56668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5" name="Рисунок 4" descr="180px-Daphne_mezereum_flowers_bialowieza_beentree.jpg"/>
          <p:cNvPicPr>
            <a:picLocks noChangeAspect="1"/>
          </p:cNvPicPr>
          <p:nvPr/>
        </p:nvPicPr>
        <p:blipFill>
          <a:blip r:embed="rId3" cstate="print"/>
          <a:stretch>
            <a:fillRect/>
          </a:stretch>
        </p:blipFill>
        <p:spPr>
          <a:xfrm>
            <a:off x="467544" y="5805264"/>
            <a:ext cx="960107" cy="72008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6" name="Рисунок 5" descr="1271484712_volje8godnik_ob4k.jpg"/>
          <p:cNvPicPr>
            <a:picLocks noChangeAspect="1"/>
          </p:cNvPicPr>
          <p:nvPr/>
        </p:nvPicPr>
        <p:blipFill>
          <a:blip r:embed="rId4" cstate="print"/>
          <a:stretch>
            <a:fillRect/>
          </a:stretch>
        </p:blipFill>
        <p:spPr>
          <a:xfrm>
            <a:off x="3275856" y="5733256"/>
            <a:ext cx="1395706" cy="982169"/>
          </a:xfrm>
          <a:prstGeom prst="ellipse">
            <a:avLst/>
          </a:prstGeom>
          <a:ln>
            <a:noFill/>
          </a:ln>
          <a:effectLst>
            <a:softEdge rad="112500"/>
          </a:effectLst>
        </p:spPr>
      </p:pic>
    </p:spTree>
  </p:cSld>
  <p:clrMapOvr>
    <a:masterClrMapping/>
  </p:clrMapOvr>
  <p:transition>
    <p:strips/>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88640"/>
            <a:ext cx="8064896" cy="720080"/>
          </a:xfrm>
          <a:effectLst>
            <a:glow rad="63500">
              <a:schemeClr val="accent2">
                <a:satMod val="175000"/>
                <a:alpha val="40000"/>
              </a:schemeClr>
            </a:glow>
            <a:outerShdw blurRad="38100" dist="25400" dir="5400000" algn="t" rotWithShape="0">
              <a:srgbClr val="000000">
                <a:alpha val="50000"/>
              </a:srgbClr>
            </a:outerShdw>
          </a:effectLst>
        </p:spPr>
        <p:style>
          <a:lnRef idx="1">
            <a:schemeClr val="accent6"/>
          </a:lnRef>
          <a:fillRef idx="2">
            <a:schemeClr val="accent6"/>
          </a:fillRef>
          <a:effectRef idx="1">
            <a:schemeClr val="accent6"/>
          </a:effectRef>
          <a:fontRef idx="minor">
            <a:schemeClr val="dk1"/>
          </a:fontRef>
        </p:style>
        <p:txBody>
          <a:bodyPr>
            <a:normAutofit fontScale="90000"/>
          </a:bodyPr>
          <a:lstStyle/>
          <a:p>
            <a:r>
              <a:rPr lang="ru-RU" dirty="0" smtClean="0"/>
              <a:t>                     </a:t>
            </a:r>
            <a:br>
              <a:rPr lang="ru-RU" dirty="0" smtClean="0"/>
            </a:br>
            <a:r>
              <a:rPr lang="ru-RU" dirty="0" smtClean="0"/>
              <a:t>                 Картина отравления.</a:t>
            </a:r>
            <a:endParaRPr lang="ru-RU" dirty="0"/>
          </a:p>
        </p:txBody>
      </p:sp>
      <p:sp>
        <p:nvSpPr>
          <p:cNvPr id="3" name="Содержимое 2"/>
          <p:cNvSpPr>
            <a:spLocks noGrp="1"/>
          </p:cNvSpPr>
          <p:nvPr>
            <p:ph sz="quarter" idx="1"/>
          </p:nvPr>
        </p:nvSpPr>
        <p:spPr>
          <a:xfrm>
            <a:off x="611560" y="1124744"/>
            <a:ext cx="8064896" cy="5472608"/>
          </a:xfrm>
        </p:spPr>
        <p:style>
          <a:lnRef idx="2">
            <a:schemeClr val="accent1"/>
          </a:lnRef>
          <a:fillRef idx="1">
            <a:schemeClr val="lt1"/>
          </a:fillRef>
          <a:effectRef idx="0">
            <a:schemeClr val="accent1"/>
          </a:effectRef>
          <a:fontRef idx="minor">
            <a:schemeClr val="dk1"/>
          </a:fontRef>
        </p:style>
        <p:txBody>
          <a:bodyPr>
            <a:normAutofit/>
          </a:bodyPr>
          <a:lstStyle/>
          <a:p>
            <a:r>
              <a:rPr lang="ru-RU" dirty="0" smtClean="0">
                <a:latin typeface="Comic Sans MS" pitchFamily="66" charset="0"/>
              </a:rPr>
              <a:t>Отравление наступает при поедании ягод (часто детьми), жевании коры, а также при контакте кожи с влажной корой или при попадании на неё сока растений. Вдыхание пыли из коры вызывает раздражение слизистых глотки и дыхательных путей, попадание в глаза раздражает конъюнктиву. После поедания ягод ощущается жжение во рту, боль в подложечной области в желудке, затрудненное глотание, тошнота, рвота, слабость, возможны судороги. Смерть может наступить от остановки сердца. </a:t>
            </a:r>
            <a:endParaRPr lang="ru-RU" dirty="0">
              <a:latin typeface="Comic Sans MS" pitchFamily="66" charset="0"/>
            </a:endParaRPr>
          </a:p>
        </p:txBody>
      </p:sp>
    </p:spTree>
  </p:cSld>
  <p:clrMapOvr>
    <a:masterClrMapping/>
  </p:clrMapOvr>
  <p:transition>
    <p:newsflash/>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132</TotalTime>
  <Words>609</Words>
  <Application>Microsoft Office PowerPoint</Application>
  <PresentationFormat>Экран (4:3)</PresentationFormat>
  <Paragraphs>42</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Справедливость</vt:lpstr>
      <vt:lpstr>ВОЛЧЕЯГОДНИК ОБЫКНОВЕННЫЙ</vt:lpstr>
      <vt:lpstr>                  Ядовитые растения.</vt:lpstr>
      <vt:lpstr>                                                                            Ботаническое описание.</vt:lpstr>
      <vt:lpstr>Слайд 4</vt:lpstr>
      <vt:lpstr>    Легенда о происхождении названия.</vt:lpstr>
      <vt:lpstr>                      Распространение и экология.</vt:lpstr>
      <vt:lpstr>                                          Значение и применение.</vt:lpstr>
      <vt:lpstr>                                          Ядовитые органы.</vt:lpstr>
      <vt:lpstr>                                       Картина отравления.</vt:lpstr>
      <vt:lpstr> Лечение при отравлении волчьим лыком.</vt:lpstr>
      <vt:lpstr>                  Лечебные свойства волчьего лыка.</vt:lpstr>
      <vt:lpstr>    Отвары и настойки из волчьего лыка.</vt:lpstr>
      <vt:lpstr>                             Вывод:</vt:lpstr>
      <vt:lpstr>Слайд 14</vt:lpstr>
      <vt:lpstr>Слайд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ВОЛЧЕЯГОДНИК ОБЫКНОВЕННЫЙ</dc:title>
  <dc:creator>Альбина</dc:creator>
  <cp:lastModifiedBy>Секретарь</cp:lastModifiedBy>
  <cp:revision>18</cp:revision>
  <dcterms:created xsi:type="dcterms:W3CDTF">2013-01-17T14:52:12Z</dcterms:created>
  <dcterms:modified xsi:type="dcterms:W3CDTF">2013-01-26T07:56:24Z</dcterms:modified>
</cp:coreProperties>
</file>