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0" r:id="rId6"/>
    <p:sldId id="263" r:id="rId7"/>
    <p:sldId id="262" r:id="rId8"/>
    <p:sldId id="268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55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F10E1-721F-49D0-8313-C433A7BBCCAB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26BF-CDF5-4835-BAD5-C12754B780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9928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F10E1-721F-49D0-8313-C433A7BBCCAB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26BF-CDF5-4835-BAD5-C12754B780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893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F10E1-721F-49D0-8313-C433A7BBCCAB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26BF-CDF5-4835-BAD5-C12754B780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317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F10E1-721F-49D0-8313-C433A7BBCCAB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26BF-CDF5-4835-BAD5-C12754B780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614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F10E1-721F-49D0-8313-C433A7BBCCAB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26BF-CDF5-4835-BAD5-C12754B780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795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F10E1-721F-49D0-8313-C433A7BBCCAB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26BF-CDF5-4835-BAD5-C12754B780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314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F10E1-721F-49D0-8313-C433A7BBCCAB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26BF-CDF5-4835-BAD5-C12754B780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1636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F10E1-721F-49D0-8313-C433A7BBCCAB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26BF-CDF5-4835-BAD5-C12754B780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930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F10E1-721F-49D0-8313-C433A7BBCCAB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26BF-CDF5-4835-BAD5-C12754B780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6709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F10E1-721F-49D0-8313-C433A7BBCCAB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26BF-CDF5-4835-BAD5-C12754B780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0888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F10E1-721F-49D0-8313-C433A7BBCCAB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926BF-CDF5-4835-BAD5-C12754B780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2703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F10E1-721F-49D0-8313-C433A7BBCCAB}" type="datetimeFigureOut">
              <a:rPr lang="ru-RU" smtClean="0"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926BF-CDF5-4835-BAD5-C12754B7804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472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799" y="5013176"/>
            <a:ext cx="8233049" cy="1584176"/>
          </a:xfrm>
        </p:spPr>
        <p:txBody>
          <a:bodyPr>
            <a:normAutofit/>
          </a:bodyPr>
          <a:lstStyle/>
          <a:p>
            <a:r>
              <a:rPr lang="ru-RU" b="1" dirty="0" smtClean="0"/>
              <a:t>Молодежь и социальное развитие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1760" y="5373216"/>
            <a:ext cx="6400800" cy="265584"/>
          </a:xfrm>
        </p:spPr>
        <p:txBody>
          <a:bodyPr>
            <a:normAutofit fontScale="40000" lnSpcReduction="20000"/>
          </a:bodyPr>
          <a:lstStyle/>
          <a:p>
            <a:r>
              <a:rPr lang="ru-RU" dirty="0" smtClean="0"/>
              <a:t>10</a:t>
            </a:r>
            <a:endParaRPr lang="ru-RU" dirty="0"/>
          </a:p>
        </p:txBody>
      </p:sp>
      <p:pic>
        <p:nvPicPr>
          <p:cNvPr id="1026" name="Picture 2" descr="C:\Users\михаил\Desktop\мол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3" y="476672"/>
            <a:ext cx="5498977" cy="4850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6165304"/>
            <a:ext cx="5940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10 класс   </a:t>
            </a:r>
            <a:r>
              <a:rPr lang="ru-RU" sz="2400" dirty="0" err="1" smtClean="0"/>
              <a:t>Бойкова</a:t>
            </a:r>
            <a:r>
              <a:rPr lang="ru-RU" sz="2400" dirty="0" smtClean="0"/>
              <a:t> В.Ю.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2379779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Роль молодежи в социальном развитии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Ускорение темпов развития общества обусловливает возрастание роли молодежи в общественной жизни. Включаясь в социальные отношения, молодежь видоизменяет их и под воздействием преобразованных условий совершенствуется сама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2252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>Как происходит развитие социальных ролей в молодежном  периоде?</a:t>
            </a:r>
          </a:p>
          <a:p>
            <a:r>
              <a:rPr lang="ru-RU" dirty="0" smtClean="0"/>
              <a:t>Какие роли могут  быть у представителя группы молодежи?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31659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Эссе (</a:t>
            </a:r>
            <a:r>
              <a:rPr lang="ru-RU" dirty="0" err="1" smtClean="0"/>
              <a:t>стр</a:t>
            </a:r>
            <a:r>
              <a:rPr lang="ru-RU" dirty="0" smtClean="0"/>
              <a:t> 218)</a:t>
            </a:r>
          </a:p>
          <a:p>
            <a:r>
              <a:rPr lang="ru-RU" dirty="0" smtClean="0"/>
              <a:t>Параграф 19</a:t>
            </a:r>
          </a:p>
          <a:p>
            <a:r>
              <a:rPr lang="ru-RU" dirty="0" smtClean="0"/>
              <a:t>Письменный анализ документа-стр. 216-217</a:t>
            </a:r>
          </a:p>
        </p:txBody>
      </p:sp>
    </p:spTree>
    <p:extLst>
      <p:ext uri="{BB962C8B-B14F-4D97-AF65-F5344CB8AC3E}">
        <p14:creationId xmlns:p14="http://schemas.microsoft.com/office/powerpoint/2010/main" val="2718842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Молодежь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68760"/>
            <a:ext cx="5364088" cy="5760640"/>
          </a:xfrm>
        </p:spPr>
        <p:txBody>
          <a:bodyPr>
            <a:normAutofit fontScale="92500"/>
          </a:bodyPr>
          <a:lstStyle/>
          <a:p>
            <a:r>
              <a:rPr lang="ru-RU" dirty="0"/>
              <a:t>Молодежь — это социально-демографическая группа, выделяемая на основе совокупности возрастных характеристик (приблизительно от 16 до </a:t>
            </a:r>
            <a:r>
              <a:rPr lang="ru-RU" dirty="0" smtClean="0"/>
              <a:t>25-30 </a:t>
            </a:r>
            <a:r>
              <a:rPr lang="ru-RU" dirty="0"/>
              <a:t>лет), особенностей социального положения и определенных социально-психологических качеств.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2050" name="Picture 2" descr="C:\Users\михаил\Desktop\мол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0838" y="1340768"/>
            <a:ext cx="3713162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7131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Молодость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Молодость — это период выбора профессии и своего места в жизни, выработки мировоззрения и жизненных ценностей, выбора спутника жизни, создания семьи, достижения экономической независимости и социально ответственного поведения.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Молодость является определенной фазой, этапом жизненного цикла человека и биологически универсальна. 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6204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Характеристика молодежи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96752"/>
            <a:ext cx="8928992" cy="5661248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Молодежь — это наиболее активная, мобильная и динамичная часть населения, свободная от стереотипов и предрассудков предыдущих лет и обладающая следующими социально-психологическими качествами: </a:t>
            </a:r>
            <a:endParaRPr lang="ru-RU" dirty="0" smtClean="0"/>
          </a:p>
          <a:p>
            <a:r>
              <a:rPr lang="ru-RU" dirty="0" smtClean="0"/>
              <a:t>неустойчивость </a:t>
            </a:r>
            <a:r>
              <a:rPr lang="ru-RU" dirty="0"/>
              <a:t>психики; </a:t>
            </a:r>
            <a:endParaRPr lang="ru-RU" dirty="0" smtClean="0"/>
          </a:p>
          <a:p>
            <a:r>
              <a:rPr lang="ru-RU" dirty="0" smtClean="0"/>
              <a:t>внутренняя </a:t>
            </a:r>
            <a:r>
              <a:rPr lang="ru-RU" dirty="0"/>
              <a:t>противоречивость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/>
              <a:t>низкий уровень толерантности (от лат. </a:t>
            </a:r>
            <a:r>
              <a:rPr lang="ru-RU" dirty="0" err="1"/>
              <a:t>tolerantia</a:t>
            </a:r>
            <a:r>
              <a:rPr lang="ru-RU" dirty="0"/>
              <a:t> — терпение); </a:t>
            </a:r>
            <a:endParaRPr lang="ru-RU" dirty="0" smtClean="0"/>
          </a:p>
          <a:p>
            <a:r>
              <a:rPr lang="ru-RU" dirty="0" smtClean="0"/>
              <a:t>стремление </a:t>
            </a:r>
            <a:r>
              <a:rPr lang="ru-RU" dirty="0"/>
              <a:t>выделиться, отличаться от остальных; </a:t>
            </a:r>
            <a:endParaRPr lang="ru-RU" dirty="0" smtClean="0"/>
          </a:p>
          <a:p>
            <a:r>
              <a:rPr lang="ru-RU" dirty="0" smtClean="0"/>
              <a:t>существование </a:t>
            </a:r>
            <a:r>
              <a:rPr lang="ru-RU" dirty="0"/>
              <a:t>специфической молодежной субкультуры. </a:t>
            </a:r>
          </a:p>
        </p:txBody>
      </p:sp>
    </p:spTree>
    <p:extLst>
      <p:ext uri="{BB962C8B-B14F-4D97-AF65-F5344CB8AC3E}">
        <p14:creationId xmlns:p14="http://schemas.microsoft.com/office/powerpoint/2010/main" val="3522841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Особенности социального положения молодежи: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331236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— </a:t>
            </a:r>
            <a:r>
              <a:rPr lang="ru-RU" dirty="0"/>
              <a:t>переходность положения; </a:t>
            </a:r>
            <a:br>
              <a:rPr lang="ru-RU" dirty="0"/>
            </a:br>
            <a:r>
              <a:rPr lang="ru-RU" dirty="0"/>
              <a:t>— высокий уровень мобильности; </a:t>
            </a:r>
            <a:br>
              <a:rPr lang="ru-RU" dirty="0"/>
            </a:br>
            <a:r>
              <a:rPr lang="ru-RU" dirty="0"/>
              <a:t>— освоение новых социальных ролей (работник, студент, гражданин, семьянин), связанных с изменением статуса; </a:t>
            </a:r>
            <a:br>
              <a:rPr lang="ru-RU" dirty="0"/>
            </a:br>
            <a:r>
              <a:rPr lang="ru-RU" dirty="0"/>
              <a:t>— активный поиск своего места в жизни; </a:t>
            </a:r>
            <a:br>
              <a:rPr lang="ru-RU" dirty="0"/>
            </a:br>
            <a:r>
              <a:rPr lang="ru-RU" dirty="0"/>
              <a:t>— благоприятные перспективы в профессиональном и карьерном плане. </a:t>
            </a:r>
          </a:p>
        </p:txBody>
      </p:sp>
      <p:pic>
        <p:nvPicPr>
          <p:cNvPr id="3074" name="Picture 2" descr="C:\Users\михаил\Desktop\мол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005063"/>
            <a:ext cx="6839322" cy="2852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388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Как вы думаете, почему для молодежи характерно объединение </a:t>
            </a:r>
            <a:r>
              <a:rPr lang="ru-RU" dirty="0"/>
              <a:t>в неформальные </a:t>
            </a:r>
            <a:r>
              <a:rPr lang="ru-RU" dirty="0" smtClean="0"/>
              <a:t>группы?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098" name="Picture 2" descr="C:\Users\михаил\Desktop\мол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140968"/>
            <a:ext cx="5226521" cy="3717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4180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Признаки молодежных неформальных групп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525658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— возникновение на базе стихийного общения в конкретных условиях социальной ситуации;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— самоорганизация и независимость от официальных структур;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— обязательные для участников и отличающиеся от типичных, принятых в обществе, модели поведения, которые направлены на реализацию </a:t>
            </a:r>
            <a:r>
              <a:rPr lang="ru-RU" dirty="0" err="1"/>
              <a:t>неудовлетворяемых</a:t>
            </a:r>
            <a:r>
              <a:rPr lang="ru-RU" dirty="0"/>
              <a:t> в обычных формах жизненных потребностей (они нацелены на самоутверждение, придание социального статуса, обретение защищенности и престижной самооценки);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8863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324528" cy="1124744"/>
          </a:xfrm>
        </p:spPr>
        <p:txBody>
          <a:bodyPr>
            <a:normAutofit fontScale="90000"/>
          </a:bodyPr>
          <a:lstStyle/>
          <a:p>
            <a:r>
              <a:rPr lang="ru-RU" dirty="0"/>
              <a:t>Признаки молодежных неформальных групп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68761"/>
            <a:ext cx="9144000" cy="374441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— относительная устойчивость, определенная иерархия среди участников групп;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— выражение иных ценностных ориентации или даже мировоззрения, стереотипов поведения, нехарактерных для общества в целом;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— атрибутика, подчеркивающая принадлежность к данной общности. </a:t>
            </a:r>
            <a:br>
              <a:rPr lang="ru-RU" dirty="0"/>
            </a:br>
            <a:endParaRPr lang="ru-RU" dirty="0"/>
          </a:p>
          <a:p>
            <a:endParaRPr lang="ru-RU" dirty="0"/>
          </a:p>
        </p:txBody>
      </p:sp>
      <p:pic>
        <p:nvPicPr>
          <p:cNvPr id="5122" name="Picture 2" descr="C:\Users\михаил\Desktop\мол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2263" y="3933056"/>
            <a:ext cx="4411737" cy="2577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михаил\Desktop\мол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074" y="4293095"/>
            <a:ext cx="4153917" cy="2217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9325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Типы самодеятельности молодежи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30932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1) </a:t>
            </a:r>
            <a:r>
              <a:rPr lang="ru-RU" b="1" dirty="0"/>
              <a:t>Агрессивная самодеятельность </a:t>
            </a:r>
            <a:r>
              <a:rPr lang="ru-RU" dirty="0"/>
              <a:t>- базируется на наиболее примитивных представлениях об иерархии ценностей, основанных на культе лиц. Примитивизм, наглядность самоутверждения. Популярна в среде подростков и молодежи с минимальным уровнем интеллектуального и культурного развития.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2) </a:t>
            </a:r>
            <a:r>
              <a:rPr lang="ru-RU" b="1" dirty="0"/>
              <a:t>Эпатажная</a:t>
            </a:r>
            <a:r>
              <a:rPr lang="ru-RU" dirty="0"/>
              <a:t> (фр. </a:t>
            </a:r>
            <a:r>
              <a:rPr lang="ru-RU" dirty="0" err="1"/>
              <a:t>epater</a:t>
            </a:r>
            <a:r>
              <a:rPr lang="ru-RU" dirty="0"/>
              <a:t> — поражать, удивлять) самодеятельность - базируется на вызове нормам, канонам, правилам, мнениям как в обыденных, материальных формах жизни — одежде, прическе, так и в духовных — искусстве, науке. «Вызов» агрессии на себя со стороны других лиц, чтобы тебя «заметили» (панк-стиль и т. д.).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3) </a:t>
            </a:r>
            <a:r>
              <a:rPr lang="ru-RU" b="1" dirty="0"/>
              <a:t>Альтернативная самодеятельность </a:t>
            </a:r>
            <a:r>
              <a:rPr lang="ru-RU" dirty="0"/>
              <a:t>- базируется на выработке альтернативных системно противоречащих общепринятым моделей поведения, которые становятся самоцелью (хиппи, кришнаиты и т. д.).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4) </a:t>
            </a:r>
            <a:r>
              <a:rPr lang="ru-RU" b="1" dirty="0"/>
              <a:t>Социальная самодеятельность </a:t>
            </a:r>
            <a:r>
              <a:rPr lang="ru-RU" dirty="0"/>
              <a:t>- направлена на решение конкретных социальных проблем (экологические движения, движения за возрождение и сохранение культурно-исторического наследия и т. д.).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5) </a:t>
            </a:r>
            <a:r>
              <a:rPr lang="ru-RU" b="1" dirty="0"/>
              <a:t>Политическая самодеятельность </a:t>
            </a:r>
            <a:r>
              <a:rPr lang="ru-RU" dirty="0"/>
              <a:t>- направлена на изменение политического строя и политической ситуации в соответствии с идеями конкретной группы. 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27659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</TotalTime>
  <Words>238</Words>
  <Application>Microsoft Office PowerPoint</Application>
  <PresentationFormat>Экран (4:3)</PresentationFormat>
  <Paragraphs>33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Молодежь и социальное развитие</vt:lpstr>
      <vt:lpstr>Молодежь</vt:lpstr>
      <vt:lpstr>Молодость</vt:lpstr>
      <vt:lpstr>Характеристика молодежи</vt:lpstr>
      <vt:lpstr>Особенности социального положения молодежи:</vt:lpstr>
      <vt:lpstr>Вопрос</vt:lpstr>
      <vt:lpstr>Признаки молодежных неформальных групп</vt:lpstr>
      <vt:lpstr>Признаки молодежных неформальных групп</vt:lpstr>
      <vt:lpstr>Типы самодеятельности молодежи</vt:lpstr>
      <vt:lpstr>Роль молодежи в социальном развитии</vt:lpstr>
      <vt:lpstr>Задание</vt:lpstr>
      <vt:lpstr>ДЗ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Молодеж</dc:title>
  <dc:creator>михаил</dc:creator>
  <cp:lastModifiedBy>михаил</cp:lastModifiedBy>
  <cp:revision>8</cp:revision>
  <dcterms:created xsi:type="dcterms:W3CDTF">2014-04-18T03:09:03Z</dcterms:created>
  <dcterms:modified xsi:type="dcterms:W3CDTF">2014-06-02T19:38:05Z</dcterms:modified>
</cp:coreProperties>
</file>