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8" r:id="rId14"/>
    <p:sldId id="283" r:id="rId15"/>
    <p:sldId id="266" r:id="rId16"/>
    <p:sldId id="267" r:id="rId17"/>
    <p:sldId id="281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B6C81-F591-47A2-9827-ADBAA112BFF9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EA686-625C-46DB-8D6A-52AB6A40D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1512167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Отклоняющееся поведение и его типы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1080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10 класс</a:t>
            </a:r>
          </a:p>
          <a:p>
            <a:r>
              <a:rPr lang="ru-RU" dirty="0" smtClean="0"/>
              <a:t>учитель: </a:t>
            </a:r>
            <a:r>
              <a:rPr lang="ru-RU" dirty="0" err="1" smtClean="0"/>
              <a:t>Бойкова</a:t>
            </a:r>
            <a:r>
              <a:rPr lang="ru-RU" dirty="0" smtClean="0"/>
              <a:t> В.Ю.</a:t>
            </a:r>
            <a:endParaRPr lang="ru-RU" dirty="0"/>
          </a:p>
        </p:txBody>
      </p:sp>
      <p:pic>
        <p:nvPicPr>
          <p:cNvPr id="1027" name="Picture 3" descr="C:\Users\михаил\Desktop\отк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6984776" cy="388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Типы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4857403"/>
          </a:xfrm>
        </p:spPr>
        <p:txBody>
          <a:bodyPr/>
          <a:lstStyle/>
          <a:p>
            <a:r>
              <a:rPr lang="ru-RU" b="1" dirty="0" smtClean="0"/>
              <a:t>Инновация</a:t>
            </a:r>
            <a:r>
              <a:rPr lang="ru-RU" dirty="0" smtClean="0"/>
              <a:t>( принятие социально одобряемых целей, но отрицание законных средств их достижения).Часто </a:t>
            </a:r>
            <a:r>
              <a:rPr lang="ru-RU" dirty="0" err="1" smtClean="0"/>
              <a:t>инноватор</a:t>
            </a:r>
            <a:r>
              <a:rPr lang="ru-RU" dirty="0" smtClean="0"/>
              <a:t>- преступник</a:t>
            </a:r>
          </a:p>
          <a:p>
            <a:r>
              <a:rPr lang="ru-RU" b="1" dirty="0" err="1" smtClean="0"/>
              <a:t>Ритуализм</a:t>
            </a:r>
            <a:r>
              <a:rPr lang="ru-RU" dirty="0" err="1" smtClean="0"/>
              <a:t>-непризнание</a:t>
            </a:r>
            <a:r>
              <a:rPr lang="ru-RU" dirty="0" smtClean="0"/>
              <a:t> </a:t>
            </a:r>
            <a:r>
              <a:rPr lang="ru-RU" dirty="0" err="1" smtClean="0"/>
              <a:t>целей,ценностей,при</a:t>
            </a:r>
            <a:r>
              <a:rPr lang="ru-RU" dirty="0" smtClean="0"/>
              <a:t>  признании законных средств и методов</a:t>
            </a:r>
            <a:endParaRPr lang="ru-RU" dirty="0"/>
          </a:p>
        </p:txBody>
      </p:sp>
      <p:pic>
        <p:nvPicPr>
          <p:cNvPr id="5122" name="Picture 2" descr="C:\Users\михаил\Desktop\отк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61048"/>
            <a:ext cx="2520279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Типы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400600"/>
          </a:xfrm>
        </p:spPr>
        <p:txBody>
          <a:bodyPr/>
          <a:lstStyle/>
          <a:p>
            <a:r>
              <a:rPr lang="ru-RU" b="1" dirty="0" err="1" smtClean="0"/>
              <a:t>Ретретизм</a:t>
            </a:r>
            <a:r>
              <a:rPr lang="ru-RU" dirty="0" smtClean="0"/>
              <a:t>-отвержение и целей и средств их осуществления, «бегство от действительности»</a:t>
            </a:r>
          </a:p>
          <a:p>
            <a:r>
              <a:rPr lang="ru-RU" b="1" dirty="0" err="1" smtClean="0"/>
              <a:t>Бунт,мятеж</a:t>
            </a:r>
            <a:r>
              <a:rPr lang="ru-RU" dirty="0" err="1" smtClean="0"/>
              <a:t>-не</a:t>
            </a:r>
            <a:r>
              <a:rPr lang="ru-RU" dirty="0" smtClean="0"/>
              <a:t> только отвержение целей и </a:t>
            </a:r>
            <a:r>
              <a:rPr lang="ru-RU" dirty="0" err="1" smtClean="0"/>
              <a:t>средств,но</a:t>
            </a:r>
            <a:r>
              <a:rPr lang="ru-RU" dirty="0" smtClean="0"/>
              <a:t> желание заменить их своими (</a:t>
            </a:r>
            <a:r>
              <a:rPr lang="ru-RU" dirty="0" err="1" smtClean="0"/>
              <a:t>идеальными,совершенными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6146" name="Picture 2" descr="C:\Users\михаил\Desktop\отк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581" y="3789040"/>
            <a:ext cx="4393835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Девиантное</a:t>
            </a:r>
            <a:r>
              <a:rPr lang="ru-RU" dirty="0" smtClean="0"/>
              <a:t> поведение  неизбежно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ru-RU" dirty="0" smtClean="0">
                <a:solidFill>
                  <a:srgbClr val="FF0000"/>
                </a:solidFill>
              </a:rPr>
              <a:t>Нет задачи полного искоренения</a:t>
            </a:r>
          </a:p>
          <a:p>
            <a:pPr marL="0" indent="0">
              <a:buNone/>
            </a:pPr>
            <a:r>
              <a:rPr lang="ru-RU" dirty="0" smtClean="0"/>
              <a:t>социолог </a:t>
            </a:r>
            <a:r>
              <a:rPr lang="ru-RU" b="1" dirty="0"/>
              <a:t>Э. Дюркгейм </a:t>
            </a:r>
            <a:r>
              <a:rPr lang="ru-RU" dirty="0" smtClean="0"/>
              <a:t>:девиация </a:t>
            </a:r>
            <a:r>
              <a:rPr lang="ru-RU" dirty="0"/>
              <a:t>помогает обществу получить более полное представ­ление о многообразии социальных норм, ведет к их совершенствованию, способствует социальному из­менению, раскрывая альтернативы уже существую­щим нормам.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355976" y="1340768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03748" y="5373216"/>
            <a:ext cx="42844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Девиантное</a:t>
            </a:r>
            <a:r>
              <a:rPr lang="ru-RU" sz="2400" dirty="0"/>
              <a:t> поведение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021288"/>
            <a:ext cx="3672408" cy="8367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Позитивный характер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6021288"/>
            <a:ext cx="3744416" cy="8367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Негативный характер</a:t>
            </a:r>
            <a:endParaRPr lang="ru-RU" sz="24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3059832" y="5874786"/>
            <a:ext cx="144016" cy="32131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094443" flipV="1">
            <a:off x="5220072" y="6021288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Приведите примеры </a:t>
            </a:r>
            <a:r>
              <a:rPr lang="ru-RU" sz="4000" dirty="0" err="1" smtClean="0"/>
              <a:t>девиантного</a:t>
            </a:r>
            <a:r>
              <a:rPr lang="ru-RU" sz="4000" dirty="0" smtClean="0"/>
              <a:t> поведения позитивного характера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683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михаил\Desktop\отк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0"/>
            <a:ext cx="3456384" cy="466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михаил\Desktop\отк 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047" y="2205012"/>
            <a:ext cx="3136503" cy="46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михаил\Desktop\отк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073" y="360038"/>
            <a:ext cx="3203847" cy="430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441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r>
              <a:rPr lang="ru-RU" dirty="0"/>
              <a:t>Исходя из </a:t>
            </a:r>
            <a:r>
              <a:rPr lang="ru-RU" b="1" i="1" dirty="0"/>
              <a:t>целей и направленности </a:t>
            </a:r>
            <a:r>
              <a:rPr lang="ru-RU" dirty="0" err="1"/>
              <a:t>девиантного</a:t>
            </a:r>
            <a:r>
              <a:rPr lang="ru-RU" dirty="0"/>
              <a:t> поведения выделяют </a:t>
            </a:r>
            <a:r>
              <a:rPr lang="ru-RU" dirty="0" smtClean="0"/>
              <a:t>типы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124744"/>
            <a:ext cx="33843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деструктивный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1124744"/>
            <a:ext cx="33123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асоциальный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132856"/>
            <a:ext cx="3384376" cy="35283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отклонения</a:t>
            </a:r>
            <a:r>
              <a:rPr lang="ru-RU" sz="2800" dirty="0"/>
              <a:t>, причиняющие вред самой личности (алкоголизм, </a:t>
            </a:r>
            <a:r>
              <a:rPr lang="ru-RU" sz="2800" dirty="0" err="1" smtClean="0"/>
              <a:t>са-моубийство</a:t>
            </a:r>
            <a:r>
              <a:rPr lang="ru-RU" sz="2800" dirty="0" smtClean="0"/>
              <a:t> , </a:t>
            </a:r>
            <a:r>
              <a:rPr lang="ru-RU" sz="2800" dirty="0"/>
              <a:t>наркомания и др.)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2132856"/>
            <a:ext cx="3312368" cy="41764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/>
              <a:t>поведение, наносящее вред общностям людей (нарушение правил поведения в общественных местах, нарушение трудовой дисциплины и т. п.)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11960" y="6309320"/>
            <a:ext cx="4752528" cy="5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Нужны  запретительные меры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1187" y="5661248"/>
            <a:ext cx="4104456" cy="922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Требуют организации разных видов социальной помощи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62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/>
              <a:t>конформистское (от лат. </a:t>
            </a:r>
            <a:r>
              <a:rPr lang="en-US" dirty="0" err="1"/>
              <a:t>conformis</a:t>
            </a:r>
            <a:r>
              <a:rPr lang="ru-RU" dirty="0"/>
              <a:t> — подобный, сходный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Противоположность </a:t>
            </a:r>
            <a:r>
              <a:rPr lang="ru-RU" dirty="0"/>
              <a:t>отклоняющемуся </a:t>
            </a:r>
            <a:endParaRPr lang="ru-RU" dirty="0" smtClean="0"/>
          </a:p>
          <a:p>
            <a:r>
              <a:rPr lang="ru-RU" dirty="0" smtClean="0"/>
              <a:t>социальное </a:t>
            </a:r>
            <a:r>
              <a:rPr lang="ru-RU" dirty="0"/>
              <a:t>поведение, соответствующее принятым в обществе нормам и ценностям.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конеч­ном счете основной задачей нормативного регулиро­вания и социального контроля является воспроиз­водство в обществе именно конформистского типа </a:t>
            </a:r>
            <a:r>
              <a:rPr lang="ru-RU" dirty="0" smtClean="0"/>
              <a:t>по­ведения</a:t>
            </a:r>
          </a:p>
          <a:p>
            <a:r>
              <a:rPr lang="ru-RU" b="1" i="1" dirty="0" smtClean="0"/>
              <a:t>Каковы последствия утверждения в обществе исключительно </a:t>
            </a:r>
            <a:r>
              <a:rPr lang="ru-RU" b="1" i="1" dirty="0"/>
              <a:t>конформистского типа </a:t>
            </a:r>
            <a:r>
              <a:rPr lang="ru-RU" b="1" i="1" dirty="0" smtClean="0"/>
              <a:t>по­ведения?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2135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Преступность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Самое опасное проявление отклоняющегося поведения, наносящее наибольший вред обществу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Преступление</a:t>
            </a:r>
            <a:r>
              <a:rPr lang="ru-RU" dirty="0" err="1" smtClean="0"/>
              <a:t>-посягающее</a:t>
            </a:r>
            <a:r>
              <a:rPr lang="ru-RU" dirty="0" smtClean="0"/>
              <a:t> на правопорядок общественно опасное деяние, предусмотренное Уголовным Кодексом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r>
              <a:rPr lang="ru-RU" dirty="0" smtClean="0"/>
              <a:t>А1</a:t>
            </a:r>
          </a:p>
          <a:p>
            <a:r>
              <a:rPr lang="ru-RU" dirty="0" err="1" smtClean="0"/>
              <a:t>Девиантным</a:t>
            </a:r>
            <a:r>
              <a:rPr lang="ru-RU" dirty="0" smtClean="0"/>
              <a:t> </a:t>
            </a:r>
            <a:r>
              <a:rPr lang="ru-RU" dirty="0"/>
              <a:t>называется социальное поведение, отклоняющееся от</a:t>
            </a:r>
            <a:br>
              <a:rPr lang="ru-RU" dirty="0"/>
            </a:br>
            <a:r>
              <a:rPr lang="ru-RU" dirty="0"/>
              <a:t>1)политических программ</a:t>
            </a:r>
            <a:br>
              <a:rPr lang="ru-RU" dirty="0"/>
            </a:br>
            <a:r>
              <a:rPr lang="ru-RU" dirty="0"/>
              <a:t>2)семейных традиций</a:t>
            </a:r>
            <a:br>
              <a:rPr lang="ru-RU" dirty="0"/>
            </a:br>
            <a:r>
              <a:rPr lang="ru-RU" dirty="0"/>
              <a:t>3)корпоративных норм</a:t>
            </a:r>
            <a:br>
              <a:rPr lang="ru-RU" dirty="0"/>
            </a:br>
            <a:r>
              <a:rPr lang="ru-RU" dirty="0" smtClean="0"/>
              <a:t>4</a:t>
            </a:r>
            <a:r>
              <a:rPr lang="ru-RU" dirty="0"/>
              <a:t>) принятых моральных, правовых норм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26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А2</a:t>
            </a:r>
            <a:r>
              <a:rPr lang="ru-RU" dirty="0"/>
              <a:t>. Что из перечисленного не является </a:t>
            </a:r>
            <a:r>
              <a:rPr lang="ru-RU" dirty="0" err="1"/>
              <a:t>девиантным</a:t>
            </a:r>
            <a:r>
              <a:rPr lang="ru-RU" dirty="0"/>
              <a:t> поведением?</a:t>
            </a:r>
            <a:br>
              <a:rPr lang="ru-RU" dirty="0"/>
            </a:br>
            <a:r>
              <a:rPr lang="ru-RU" dirty="0"/>
              <a:t>1) выступление против существующего политического режима</a:t>
            </a:r>
            <a:br>
              <a:rPr lang="ru-RU" dirty="0"/>
            </a:br>
            <a:r>
              <a:rPr lang="ru-RU" dirty="0"/>
              <a:t>2) злоупотребление спиртным</a:t>
            </a:r>
            <a:br>
              <a:rPr lang="ru-RU" dirty="0"/>
            </a:br>
            <a:r>
              <a:rPr lang="ru-RU" dirty="0"/>
              <a:t>3) употребление наркотиков</a:t>
            </a:r>
            <a:br>
              <a:rPr lang="ru-RU" dirty="0"/>
            </a:br>
            <a:r>
              <a:rPr lang="ru-RU" dirty="0"/>
              <a:t>4) футбольное хулиганство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0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Отклоняющееся поведение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896544"/>
          </a:xfrm>
        </p:spPr>
        <p:txBody>
          <a:bodyPr/>
          <a:lstStyle/>
          <a:p>
            <a:r>
              <a:rPr lang="ru-RU" dirty="0" err="1" smtClean="0"/>
              <a:t>девиантное</a:t>
            </a:r>
            <a:endParaRPr lang="ru-RU" dirty="0" smtClean="0"/>
          </a:p>
          <a:p>
            <a:r>
              <a:rPr lang="ru-RU" dirty="0" smtClean="0"/>
              <a:t>От лат.</a:t>
            </a:r>
            <a:r>
              <a:rPr lang="en-US" dirty="0" err="1" smtClean="0"/>
              <a:t>devianto</a:t>
            </a:r>
            <a:r>
              <a:rPr lang="en-US" dirty="0" smtClean="0"/>
              <a:t>-</a:t>
            </a:r>
            <a:r>
              <a:rPr lang="ru-RU" dirty="0" smtClean="0"/>
              <a:t>отклонение</a:t>
            </a:r>
          </a:p>
          <a:p>
            <a:r>
              <a:rPr lang="ru-RU" dirty="0" smtClean="0"/>
              <a:t>Социальное поведение ,</a:t>
            </a:r>
            <a:r>
              <a:rPr lang="ru-RU" b="1" dirty="0" smtClean="0"/>
              <a:t>несоответствующее имеющейся норме или набору норм</a:t>
            </a:r>
            <a:r>
              <a:rPr lang="ru-RU" dirty="0" smtClean="0"/>
              <a:t>, принятых значительной частью людей в группе или обществе</a:t>
            </a:r>
            <a:endParaRPr lang="ru-RU" dirty="0"/>
          </a:p>
        </p:txBody>
      </p:sp>
      <p:pic>
        <p:nvPicPr>
          <p:cNvPr id="2050" name="Picture 2" descr="C:\Users\михаил\Desktop\отк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0" y="4330864"/>
            <a:ext cx="4285580" cy="240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А 3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/>
              <a:t>Социология изучает </a:t>
            </a:r>
            <a:r>
              <a:rPr lang="ru-RU" dirty="0" err="1"/>
              <a:t>девиантное</a:t>
            </a:r>
            <a:r>
              <a:rPr lang="ru-RU" dirty="0"/>
              <a:t> поведение в связи с механизмами</a:t>
            </a:r>
            <a:br>
              <a:rPr lang="ru-RU" dirty="0"/>
            </a:br>
            <a:r>
              <a:rPr lang="ru-RU" dirty="0"/>
              <a:t>1) социализации</a:t>
            </a:r>
            <a:br>
              <a:rPr lang="ru-RU" dirty="0"/>
            </a:br>
            <a:r>
              <a:rPr lang="ru-RU" dirty="0"/>
              <a:t>2) материального стимулирования</a:t>
            </a:r>
            <a:br>
              <a:rPr lang="ru-RU" dirty="0"/>
            </a:br>
            <a:r>
              <a:rPr lang="ru-RU" dirty="0"/>
              <a:t>3) группового воздействия</a:t>
            </a:r>
            <a:br>
              <a:rPr lang="ru-RU" dirty="0"/>
            </a:br>
            <a:r>
              <a:rPr lang="ru-RU" dirty="0"/>
              <a:t>4) урегулирование конфликтов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А4.Какое </a:t>
            </a:r>
            <a:r>
              <a:rPr lang="ru-RU" dirty="0"/>
              <a:t>суждение является верным?</a:t>
            </a:r>
            <a:br>
              <a:rPr lang="ru-RU" dirty="0"/>
            </a:br>
            <a:r>
              <a:rPr lang="ru-RU" dirty="0"/>
              <a:t>А. Поведение, которое отклоняется от ценностей, норм, установок и ожиданий общества или социальной группы называется </a:t>
            </a:r>
            <a:r>
              <a:rPr lang="ru-RU" dirty="0" err="1"/>
              <a:t>девиантным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Б. Любое проявление </a:t>
            </a:r>
            <a:r>
              <a:rPr lang="ru-RU" dirty="0" err="1"/>
              <a:t>девиантного</a:t>
            </a:r>
            <a:r>
              <a:rPr lang="ru-RU" dirty="0"/>
              <a:t> поведения является преступлением.</a:t>
            </a:r>
            <a:br>
              <a:rPr lang="ru-RU" dirty="0"/>
            </a:br>
            <a:r>
              <a:rPr lang="ru-RU" dirty="0"/>
              <a:t>1)верно только А </a:t>
            </a:r>
            <a:br>
              <a:rPr lang="ru-RU" dirty="0"/>
            </a:br>
            <a:r>
              <a:rPr lang="ru-RU" dirty="0"/>
              <a:t>2)верно только Б</a:t>
            </a:r>
            <a:br>
              <a:rPr lang="ru-RU" dirty="0"/>
            </a:br>
            <a:r>
              <a:rPr lang="ru-RU" dirty="0"/>
              <a:t>3)верны оба суждения</a:t>
            </a:r>
            <a:br>
              <a:rPr lang="ru-RU" dirty="0"/>
            </a:br>
            <a:r>
              <a:rPr lang="ru-RU" dirty="0"/>
              <a:t>4)оба суждения неверны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5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А5.</a:t>
            </a:r>
          </a:p>
          <a:p>
            <a:pPr marL="0" indent="0">
              <a:buNone/>
            </a:pPr>
            <a:r>
              <a:rPr lang="ru-RU" dirty="0" smtClean="0"/>
              <a:t>Верны </a:t>
            </a:r>
            <a:r>
              <a:rPr lang="ru-RU" dirty="0"/>
              <a:t>ли следующие суждения об отклоняющемся поведении?</a:t>
            </a:r>
            <a:br>
              <a:rPr lang="ru-RU" dirty="0"/>
            </a:br>
            <a:r>
              <a:rPr lang="ru-RU" dirty="0" err="1"/>
              <a:t>А.Отклоняющееся</a:t>
            </a:r>
            <a:r>
              <a:rPr lang="ru-RU" dirty="0"/>
              <a:t> поведение может быть полезно для общества.</a:t>
            </a:r>
            <a:br>
              <a:rPr lang="ru-RU" dirty="0"/>
            </a:br>
            <a:r>
              <a:rPr lang="ru-RU" dirty="0"/>
              <a:t>Б. Проявлением позитивного отклоняющегося поведения в обществе является научно- изобретательская деятельность.</a:t>
            </a:r>
            <a:br>
              <a:rPr lang="ru-RU" dirty="0"/>
            </a:br>
            <a:r>
              <a:rPr lang="ru-RU" dirty="0"/>
              <a:t>1)верно только А </a:t>
            </a:r>
            <a:br>
              <a:rPr lang="ru-RU" dirty="0"/>
            </a:br>
            <a:r>
              <a:rPr lang="ru-RU" dirty="0"/>
              <a:t>2)верно только Б</a:t>
            </a:r>
            <a:br>
              <a:rPr lang="ru-RU" dirty="0"/>
            </a:br>
            <a:r>
              <a:rPr lang="ru-RU" dirty="0"/>
              <a:t>3)верны оба суждения</a:t>
            </a:r>
            <a:br>
              <a:rPr lang="ru-RU" dirty="0"/>
            </a:br>
            <a:r>
              <a:rPr lang="ru-RU" dirty="0"/>
              <a:t>4)оба суждения неверны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9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В1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sz="4000" dirty="0" smtClean="0"/>
              <a:t>Найдите </a:t>
            </a:r>
            <a:r>
              <a:rPr lang="ru-RU" sz="4000" dirty="0"/>
              <a:t>в приведённым списке черты </a:t>
            </a:r>
            <a:r>
              <a:rPr lang="ru-RU" sz="4000" dirty="0" err="1"/>
              <a:t>девиантного</a:t>
            </a:r>
            <a:r>
              <a:rPr lang="ru-RU" sz="4000" dirty="0"/>
              <a:t> поведении. Запишите цифры, под которыми они указаны</a:t>
            </a:r>
            <a:br>
              <a:rPr lang="ru-RU" sz="4000" dirty="0"/>
            </a:br>
            <a:r>
              <a:rPr lang="ru-RU" sz="4000" dirty="0"/>
              <a:t>1)ориентировано на проведение свободного времени, досуга</a:t>
            </a:r>
            <a:br>
              <a:rPr lang="ru-RU" sz="4000" dirty="0"/>
            </a:br>
            <a:r>
              <a:rPr lang="ru-RU" sz="4000" dirty="0"/>
              <a:t>2)отклоняется от принятых моральных норм</a:t>
            </a:r>
            <a:br>
              <a:rPr lang="ru-RU" sz="4000" dirty="0"/>
            </a:br>
            <a:r>
              <a:rPr lang="ru-RU" sz="4000" dirty="0"/>
              <a:t>3)поиск подростками иных, отличных от культуры взрослых, культурных оснований своего существования</a:t>
            </a:r>
            <a:br>
              <a:rPr lang="ru-RU" sz="4000" dirty="0"/>
            </a:br>
            <a:r>
              <a:rPr lang="ru-RU" sz="4000" dirty="0"/>
              <a:t>4)подвергается социальному осуждению</a:t>
            </a:r>
            <a:br>
              <a:rPr lang="ru-RU" sz="4000" dirty="0"/>
            </a:br>
            <a:r>
              <a:rPr lang="ru-RU" sz="4000" dirty="0"/>
              <a:t>5)отклоняется от принятых правовых норм</a:t>
            </a:r>
            <a:br>
              <a:rPr lang="ru-RU" sz="4000" dirty="0"/>
            </a:br>
            <a:r>
              <a:rPr lang="ru-RU" sz="4000" dirty="0"/>
              <a:t>6)развивается чаще всего на основе своеобразных стилей в одежде и музыке</a:t>
            </a:r>
            <a:br>
              <a:rPr lang="ru-RU" sz="4000" dirty="0"/>
            </a:br>
            <a:r>
              <a:rPr lang="ru-RU" sz="4000" dirty="0"/>
              <a:t>7)является социально обусловленным</a:t>
            </a:r>
            <a:br>
              <a:rPr lang="ru-RU" sz="4000" dirty="0"/>
            </a:br>
            <a:r>
              <a:rPr lang="ru-RU" sz="4000" dirty="0"/>
              <a:t>Ответ____________________</a:t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35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6200" dirty="0"/>
              <a:t>В2</a:t>
            </a:r>
            <a:r>
              <a:rPr lang="ru-RU" sz="8000" dirty="0"/>
              <a:t>. Прочитайте приведённый ниже текст, в котором пропущен ряд слов. Выберите из предлагаемого списка слова, которые необходимо вставить на место пропуска.</a:t>
            </a:r>
            <a:br>
              <a:rPr lang="ru-RU" sz="8000" dirty="0"/>
            </a:br>
            <a:r>
              <a:rPr lang="ru-RU" sz="8000" dirty="0"/>
              <a:t/>
            </a:r>
            <a:br>
              <a:rPr lang="ru-RU" sz="8000" dirty="0"/>
            </a:br>
            <a:r>
              <a:rPr lang="ru-RU" sz="8000" dirty="0"/>
              <a:t>Современное___________(1)не обладает культурным_____________(2)и общими ценностями, для него характерен широкий___________(3) ценностей и норм. В такой ситуации различие между__________(4)и </a:t>
            </a:r>
            <a:r>
              <a:rPr lang="ru-RU" sz="8000" dirty="0" err="1"/>
              <a:t>девиантным</a:t>
            </a:r>
            <a:r>
              <a:rPr lang="ru-RU" sz="8000" dirty="0"/>
              <a:t> поведением становится ________(5), всё более и более локальным, групповым, а общественная__________(6) на </a:t>
            </a:r>
            <a:r>
              <a:rPr lang="ru-RU" sz="8000" dirty="0" err="1"/>
              <a:t>девиантное</a:t>
            </a:r>
            <a:r>
              <a:rPr lang="ru-RU" sz="8000" dirty="0"/>
              <a:t> поведение носит не всеобщий, а ограниченный ___________(7). Некоторые социологи считают, что все люди в какой-то мере склонны___________(8)поведению, поскольку никто не соответствует полностью социальному ___________(9), канонам социально приемлемого ______________(10). даны в им</a:t>
            </a:r>
            <a:br>
              <a:rPr lang="ru-RU" sz="8000" dirty="0"/>
            </a:br>
            <a:r>
              <a:rPr lang="ru-RU" sz="8000" dirty="0"/>
              <a:t/>
            </a:r>
            <a:br>
              <a:rPr lang="ru-RU" sz="8000" dirty="0"/>
            </a:br>
            <a:r>
              <a:rPr lang="ru-RU" sz="8000" dirty="0"/>
              <a:t>Слова в списке даны в именительном падеже. Каждое слово может быть использовано только один раз. Выбирайте последовательно одно слово за другим, мысленно заполняя каждый пропуск.</a:t>
            </a:r>
            <a:br>
              <a:rPr lang="ru-RU" sz="8000" dirty="0"/>
            </a:br>
            <a:r>
              <a:rPr lang="ru-RU" sz="8000" dirty="0"/>
              <a:t>Список терминов:</a:t>
            </a:r>
            <a:br>
              <a:rPr lang="ru-RU" sz="8000" dirty="0"/>
            </a:br>
            <a:r>
              <a:rPr lang="ru-RU" sz="8000" dirty="0"/>
              <a:t>А) поведение Е) неопределённый</a:t>
            </a:r>
            <a:br>
              <a:rPr lang="ru-RU" sz="8000" dirty="0"/>
            </a:br>
            <a:r>
              <a:rPr lang="ru-RU" sz="8000" dirty="0"/>
              <a:t>Б) общество Ж) характер</a:t>
            </a:r>
            <a:br>
              <a:rPr lang="ru-RU" sz="8000" dirty="0"/>
            </a:br>
            <a:r>
              <a:rPr lang="ru-RU" sz="8000" dirty="0"/>
              <a:t>В) реакция З) единство</a:t>
            </a:r>
            <a:br>
              <a:rPr lang="ru-RU" sz="8000" dirty="0"/>
            </a:br>
            <a:r>
              <a:rPr lang="ru-RU" sz="8000" dirty="0"/>
              <a:t>Г) идеал И) </a:t>
            </a:r>
            <a:r>
              <a:rPr lang="ru-RU" sz="8000" dirty="0" err="1"/>
              <a:t>девиантное</a:t>
            </a:r>
            <a:r>
              <a:rPr lang="ru-RU" sz="8000" dirty="0"/>
              <a:t/>
            </a:r>
            <a:br>
              <a:rPr lang="ru-RU" sz="8000" dirty="0"/>
            </a:br>
            <a:r>
              <a:rPr lang="ru-RU" sz="8000" dirty="0"/>
              <a:t>Д) плюрализм К) норма</a:t>
            </a:r>
            <a:br>
              <a:rPr lang="ru-RU" sz="8000" dirty="0"/>
            </a:br>
            <a:r>
              <a:rPr lang="ru-RU" sz="8000" dirty="0"/>
              <a:t>В таблице указаны номера пропусков. Запишите под каждым номером букву, соответствующую выбранному вами слову. Каждое слово может быть использовано только один раз.</a:t>
            </a:r>
            <a:br>
              <a:rPr lang="ru-RU" sz="8000" dirty="0"/>
            </a:br>
            <a:r>
              <a:rPr lang="ru-RU" sz="8000" dirty="0"/>
              <a:t/>
            </a:r>
            <a:br>
              <a:rPr lang="ru-RU" sz="8000" dirty="0"/>
            </a:br>
            <a:r>
              <a:rPr lang="ru-RU" sz="8000" dirty="0"/>
              <a:t/>
            </a:r>
            <a:br>
              <a:rPr lang="ru-RU" sz="8000" dirty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2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71014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В3.Ниже приведён ряд терминов. Найдите и укажите термин относящийся к понятию «</a:t>
            </a:r>
            <a:r>
              <a:rPr lang="ru-RU" dirty="0" err="1"/>
              <a:t>девиантное</a:t>
            </a:r>
            <a:r>
              <a:rPr lang="ru-RU" dirty="0"/>
              <a:t> поведение».</a:t>
            </a:r>
            <a:br>
              <a:rPr lang="ru-RU" dirty="0"/>
            </a:br>
            <a:r>
              <a:rPr lang="ru-RU" dirty="0"/>
              <a:t>Система ,институт, отклонение, процесс, общность, психика, группа, структура.</a:t>
            </a:r>
            <a:br>
              <a:rPr lang="ru-RU" dirty="0"/>
            </a:br>
            <a:r>
              <a:rPr lang="ru-RU" dirty="0"/>
              <a:t>Ответ____________________________.</a:t>
            </a:r>
            <a:br>
              <a:rPr lang="ru-RU" dirty="0"/>
            </a:br>
            <a:r>
              <a:rPr lang="ru-RU" dirty="0"/>
              <a:t>В4. Прочитайте приведённый ниже текст, каждое положение которого обозначено буквой.</a:t>
            </a:r>
            <a:br>
              <a:rPr lang="ru-RU" dirty="0"/>
            </a:br>
            <a:r>
              <a:rPr lang="ru-RU" dirty="0" err="1"/>
              <a:t>А.На</a:t>
            </a:r>
            <a:r>
              <a:rPr lang="ru-RU" dirty="0"/>
              <a:t> наш взгляд, </a:t>
            </a:r>
            <a:r>
              <a:rPr lang="ru-RU" dirty="0" err="1"/>
              <a:t>девиантное</a:t>
            </a:r>
            <a:r>
              <a:rPr lang="ru-RU" dirty="0"/>
              <a:t> поведение очень сильно отличается от требований социальных норм. </a:t>
            </a:r>
            <a:r>
              <a:rPr lang="ru-RU" dirty="0" err="1"/>
              <a:t>Б.Оно</a:t>
            </a:r>
            <a:r>
              <a:rPr lang="ru-RU" dirty="0"/>
              <a:t> исправиться влечёт за собой применение санкций -от пожелания исправиться до наказания и изоляции нарушителя от общества. </a:t>
            </a:r>
            <a:r>
              <a:rPr lang="ru-RU" dirty="0" err="1"/>
              <a:t>В.Оценка</a:t>
            </a:r>
            <a:r>
              <a:rPr lang="ru-RU" dirty="0"/>
              <a:t> поведения человека как «</a:t>
            </a:r>
            <a:r>
              <a:rPr lang="ru-RU" dirty="0" err="1"/>
              <a:t>девиантного</a:t>
            </a:r>
            <a:r>
              <a:rPr lang="ru-RU" dirty="0"/>
              <a:t>» чрезвычайно зависит от эпохи, сложившихся в обществе норм и ценностей: то, что </a:t>
            </a:r>
            <a:r>
              <a:rPr lang="ru-RU" dirty="0" err="1"/>
              <a:t>девиантно</a:t>
            </a:r>
            <a:r>
              <a:rPr lang="ru-RU" dirty="0"/>
              <a:t> сегодня, может стать нормой завтра. Г.В социологии называется несколько причин </a:t>
            </a:r>
            <a:r>
              <a:rPr lang="ru-RU" dirty="0" err="1"/>
              <a:t>девиантного</a:t>
            </a:r>
            <a:r>
              <a:rPr lang="ru-RU" dirty="0"/>
              <a:t> поведения: биологические(врождённая предрасположенность части людей к алкоголизму, наркомании, преступности); психологические(связаны с психическими отклонениями личности); социальные(невозможность позитивной самореализации личности).</a:t>
            </a:r>
            <a:br>
              <a:rPr lang="ru-RU" dirty="0"/>
            </a:br>
            <a:r>
              <a:rPr lang="ru-RU" dirty="0"/>
              <a:t>Определите, какие положения носят </a:t>
            </a:r>
            <a:br>
              <a:rPr lang="ru-RU" dirty="0"/>
            </a:br>
            <a:r>
              <a:rPr lang="ru-RU" dirty="0"/>
              <a:t>фактический характер</a:t>
            </a:r>
            <a:br>
              <a:rPr lang="ru-RU" dirty="0"/>
            </a:br>
            <a:r>
              <a:rPr lang="ru-RU" dirty="0" err="1"/>
              <a:t>характер</a:t>
            </a:r>
            <a:r>
              <a:rPr lang="ru-RU" dirty="0"/>
              <a:t> оценочных суждений.</a:t>
            </a:r>
            <a:br>
              <a:rPr lang="ru-RU" dirty="0"/>
            </a:br>
            <a:r>
              <a:rPr lang="ru-RU" dirty="0"/>
              <a:t>Запишите под буквой положения цифру, обозначающую его характер.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 Б В Г</a:t>
            </a:r>
          </a:p>
        </p:txBody>
      </p:sp>
    </p:spTree>
    <p:extLst>
      <p:ext uri="{BB962C8B-B14F-4D97-AF65-F5344CB8AC3E}">
        <p14:creationId xmlns:p14="http://schemas.microsoft.com/office/powerpoint/2010/main" val="76705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В4. Прочитайте приведённый ниже текст, каждое положение которого обозначено буквой.</a:t>
            </a:r>
            <a:br>
              <a:rPr lang="ru-RU" sz="2400" dirty="0"/>
            </a:br>
            <a:r>
              <a:rPr lang="ru-RU" sz="2400" dirty="0" err="1"/>
              <a:t>А.На</a:t>
            </a:r>
            <a:r>
              <a:rPr lang="ru-RU" sz="2400" dirty="0"/>
              <a:t> наш взгляд, </a:t>
            </a:r>
            <a:r>
              <a:rPr lang="ru-RU" sz="2400" dirty="0" err="1"/>
              <a:t>девиантное</a:t>
            </a:r>
            <a:r>
              <a:rPr lang="ru-RU" sz="2400" dirty="0"/>
              <a:t> поведение очень сильно отличается от требований социальных норм. </a:t>
            </a:r>
            <a:r>
              <a:rPr lang="ru-RU" sz="2400" dirty="0" err="1"/>
              <a:t>Б.Оно</a:t>
            </a:r>
            <a:r>
              <a:rPr lang="ru-RU" sz="2400" dirty="0"/>
              <a:t> исправиться влечёт за собой применение санкций -от пожелания исправиться до наказания и изоляции нарушителя от общества. </a:t>
            </a:r>
            <a:r>
              <a:rPr lang="ru-RU" sz="2400" dirty="0" err="1"/>
              <a:t>В.Оценка</a:t>
            </a:r>
            <a:r>
              <a:rPr lang="ru-RU" sz="2400" dirty="0"/>
              <a:t> поведения человека как «</a:t>
            </a:r>
            <a:r>
              <a:rPr lang="ru-RU" sz="2400" dirty="0" err="1"/>
              <a:t>девиантного</a:t>
            </a:r>
            <a:r>
              <a:rPr lang="ru-RU" sz="2400" dirty="0"/>
              <a:t>» чрезвычайно зависит от эпохи, сложившихся в обществе норм и ценностей: то, что </a:t>
            </a:r>
            <a:r>
              <a:rPr lang="ru-RU" sz="2400" dirty="0" err="1"/>
              <a:t>девиантно</a:t>
            </a:r>
            <a:r>
              <a:rPr lang="ru-RU" sz="2400" dirty="0"/>
              <a:t> сегодня, может стать нормой завтра. Г.В социологии называется несколько причин </a:t>
            </a:r>
            <a:r>
              <a:rPr lang="ru-RU" sz="2400" dirty="0" err="1"/>
              <a:t>девиантного</a:t>
            </a:r>
            <a:r>
              <a:rPr lang="ru-RU" sz="2400" dirty="0"/>
              <a:t> поведения: биологические(врождённая предрасположенность части людей к алкоголизму, наркомании, преступности); психологические(связаны с психическими отклонениями личности); социальные(невозможность позитивной самореализации личности).</a:t>
            </a:r>
            <a:br>
              <a:rPr lang="ru-RU" sz="2400" dirty="0"/>
            </a:br>
            <a:r>
              <a:rPr lang="ru-RU" sz="2400" dirty="0"/>
              <a:t>Определите, какие положения носят </a:t>
            </a:r>
            <a:r>
              <a:rPr lang="ru-RU" sz="2400" dirty="0" smtClean="0"/>
              <a:t>1.фактический </a:t>
            </a:r>
            <a:r>
              <a:rPr lang="ru-RU" sz="2400" dirty="0"/>
              <a:t>характер</a:t>
            </a:r>
            <a:br>
              <a:rPr lang="ru-RU" sz="2400" dirty="0"/>
            </a:br>
            <a:r>
              <a:rPr lang="ru-RU" sz="2400" dirty="0" smtClean="0"/>
              <a:t>2.характер </a:t>
            </a:r>
            <a:r>
              <a:rPr lang="ru-RU" sz="2400" dirty="0"/>
              <a:t>оценочных суждений.</a:t>
            </a:r>
            <a:br>
              <a:rPr lang="ru-RU" sz="2400" dirty="0"/>
            </a:br>
            <a:r>
              <a:rPr lang="ru-RU" sz="2400" dirty="0"/>
              <a:t>Запишите под буквой положения цифру, обозначающую его характер.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0797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r>
              <a:rPr lang="ru-RU" dirty="0"/>
              <a:t>Задание С5 </a:t>
            </a:r>
            <a:br>
              <a:rPr lang="ru-RU" dirty="0"/>
            </a:br>
            <a:r>
              <a:rPr lang="ru-RU" dirty="0"/>
              <a:t>Какой смысл обществоведы вкладывают в понятие «социальная норма»? Привлекая знания </a:t>
            </a:r>
            <a:r>
              <a:rPr lang="ru-RU" dirty="0" smtClean="0"/>
              <a:t> предыдущих уроков, </a:t>
            </a:r>
            <a:r>
              <a:rPr lang="ru-RU" dirty="0"/>
              <a:t>составьте два предложения, содержащие информацию о социальных нормах.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Правильный ответ должен содержать следующие элементы: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1) смысл понятия, например: социальная норма – установленные в обществе правила, образцы, эталоны ожидаемого поведения людей;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 два предложения с информацией о социальных нормах, опирающейся на знания курса, например:</a:t>
            </a:r>
            <a:br>
              <a:rPr lang="ru-RU" dirty="0"/>
            </a:br>
            <a:r>
              <a:rPr lang="ru-RU" dirty="0"/>
              <a:t>– «С позиций социальных норм к людям предъявляются требования, которым должно соответствовать их поведение»;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– «Социальные нормы направляют поведение людей, позволяют его контролировать, регулировать и оценивать». (Могут быть составлены иные предложения, содержащие информацию о социальных нормах.)</a:t>
            </a:r>
          </a:p>
        </p:txBody>
      </p:sp>
    </p:spTree>
    <p:extLst>
      <p:ext uri="{BB962C8B-B14F-4D97-AF65-F5344CB8AC3E}">
        <p14:creationId xmlns:p14="http://schemas.microsoft.com/office/powerpoint/2010/main" val="385355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Основные 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44824"/>
            <a:ext cx="23042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ПЬЯНСТВО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1772816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НАРКОМАНИЯ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1700808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ПРЕСТУПНОСТЬ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429000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ПРОСТИТУЦИЯ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3501008"/>
            <a:ext cx="27363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САМОУБИЙСТВО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3429000"/>
            <a:ext cx="24482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ГОМОСЕКСУАЛИЗМ</a:t>
            </a:r>
            <a:endParaRPr lang="ru-RU" dirty="0"/>
          </a:p>
        </p:txBody>
      </p:sp>
      <p:pic>
        <p:nvPicPr>
          <p:cNvPr id="7171" name="Picture 3" descr="C:\Users\михаил\Desktop\отк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294" y="4725145"/>
            <a:ext cx="4453946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михаил\Desktop\отк 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669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dirty="0" smtClean="0"/>
              <a:t>Отклоняющееся поведение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dirty="0" smtClean="0"/>
              <a:t>ДЕВИАНТНОЕ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3610744" cy="4422477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Нарушает моральные нормы данной группы,</a:t>
            </a:r>
          </a:p>
          <a:p>
            <a:r>
              <a:rPr lang="ru-RU" sz="3600" dirty="0" smtClean="0"/>
              <a:t>Относительно</a:t>
            </a:r>
          </a:p>
          <a:p>
            <a:r>
              <a:rPr lang="ru-RU" sz="3600" dirty="0" smtClean="0"/>
              <a:t>Не влекут уголовного наказания</a:t>
            </a:r>
          </a:p>
          <a:p>
            <a:r>
              <a:rPr lang="ru-RU" sz="3600" dirty="0"/>
              <a:t>н</a:t>
            </a:r>
            <a:r>
              <a:rPr lang="ru-RU" sz="3600" dirty="0" smtClean="0"/>
              <a:t>е преступления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ДЕЛИНКВЕНТНОЕ-от</a:t>
            </a:r>
            <a:r>
              <a:rPr lang="ru-RU" dirty="0" smtClean="0">
                <a:solidFill>
                  <a:schemeClr val="bg1"/>
                </a:solidFill>
              </a:rPr>
              <a:t> совершивший проступок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851920" y="2174874"/>
            <a:ext cx="5292079" cy="4683126"/>
          </a:xfrm>
        </p:spPr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Нарушение норм, попадающее под категорию противоправного действия</a:t>
            </a:r>
          </a:p>
          <a:p>
            <a:r>
              <a:rPr lang="ru-RU" sz="3600" dirty="0" smtClean="0"/>
              <a:t>Нарушает абсолютную норму , выраженную в юридических законах общества, влекут уголовное наказание</a:t>
            </a:r>
          </a:p>
          <a:p>
            <a:r>
              <a:rPr lang="ru-RU" sz="3600" dirty="0" smtClean="0"/>
              <a:t>Абсолютно</a:t>
            </a:r>
          </a:p>
          <a:p>
            <a:r>
              <a:rPr lang="ru-RU" sz="3600" dirty="0" smtClean="0"/>
              <a:t>Нужны жесткие запретительные меры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Девиантное</a:t>
            </a:r>
            <a:r>
              <a:rPr lang="ru-RU" dirty="0" smtClean="0"/>
              <a:t> поведение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Коллективный </a:t>
            </a:r>
            <a:r>
              <a:rPr lang="ru-RU" b="1" dirty="0" err="1" smtClean="0"/>
              <a:t>хар-р</a:t>
            </a:r>
            <a:endParaRPr lang="ru-RU" b="1" dirty="0" smtClean="0"/>
          </a:p>
          <a:p>
            <a:r>
              <a:rPr lang="ru-RU" b="1" dirty="0" smtClean="0"/>
              <a:t>Индивидуальный </a:t>
            </a:r>
            <a:r>
              <a:rPr lang="ru-RU" b="1" dirty="0" err="1" smtClean="0"/>
              <a:t>хар-р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1628800"/>
            <a:ext cx="370790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МОЖЕТ ТРАНСФОРМИРОВАТЬСЯ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860032" y="2132856"/>
            <a:ext cx="1008112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971600" y="3356992"/>
            <a:ext cx="78488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Распространение м.б. связано с влиянием криминальной </a:t>
            </a:r>
            <a:r>
              <a:rPr lang="ru-RU" sz="2400" dirty="0" err="1" smtClean="0"/>
              <a:t>субкультуры,носителям</a:t>
            </a:r>
            <a:r>
              <a:rPr lang="ru-RU" sz="2400" dirty="0" smtClean="0"/>
              <a:t> которой являются деклассированные части общества 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5157192"/>
            <a:ext cx="9144000" cy="17008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Категории </a:t>
            </a:r>
            <a:r>
              <a:rPr lang="ru-RU" sz="3600" dirty="0" err="1" smtClean="0"/>
              <a:t>населения,более</a:t>
            </a:r>
            <a:r>
              <a:rPr lang="ru-RU" sz="3600" dirty="0" smtClean="0"/>
              <a:t> других склонные совершать </a:t>
            </a:r>
            <a:r>
              <a:rPr lang="ru-RU" sz="3600" dirty="0" err="1" smtClean="0"/>
              <a:t>девиантные</a:t>
            </a:r>
            <a:r>
              <a:rPr lang="ru-RU" sz="3600" dirty="0" smtClean="0"/>
              <a:t> поступки-группы риска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dirty="0" smtClean="0"/>
              <a:t>Объяснения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52" y="889746"/>
            <a:ext cx="9141748" cy="5203550"/>
          </a:xfrm>
        </p:spPr>
        <p:txBody>
          <a:bodyPr/>
          <a:lstStyle/>
          <a:p>
            <a:r>
              <a:rPr lang="ru-RU" b="1" dirty="0" smtClean="0"/>
              <a:t>1.Биологически</a:t>
            </a:r>
            <a:r>
              <a:rPr lang="ru-RU" dirty="0" smtClean="0"/>
              <a:t>е-предрасположенность к опр. типу поведения. Сказывается в облике</a:t>
            </a:r>
          </a:p>
          <a:p>
            <a:r>
              <a:rPr lang="ru-RU" b="1" dirty="0" smtClean="0"/>
              <a:t>2.Психологические</a:t>
            </a:r>
            <a:r>
              <a:rPr lang="ru-RU" dirty="0" smtClean="0"/>
              <a:t>-внутренние </a:t>
            </a:r>
            <a:r>
              <a:rPr lang="ru-RU" dirty="0" err="1" smtClean="0"/>
              <a:t>качества:черты</a:t>
            </a:r>
            <a:r>
              <a:rPr lang="ru-RU" dirty="0" smtClean="0"/>
              <a:t> </a:t>
            </a:r>
            <a:r>
              <a:rPr lang="ru-RU" dirty="0" err="1" smtClean="0"/>
              <a:t>харатера,жизненные</a:t>
            </a:r>
            <a:r>
              <a:rPr lang="ru-RU" dirty="0" smtClean="0"/>
              <a:t> </a:t>
            </a:r>
            <a:r>
              <a:rPr lang="ru-RU" dirty="0" err="1" smtClean="0"/>
              <a:t>установки,психологические</a:t>
            </a:r>
            <a:r>
              <a:rPr lang="ru-RU" dirty="0" smtClean="0"/>
              <a:t> </a:t>
            </a:r>
            <a:r>
              <a:rPr lang="ru-RU" dirty="0" err="1" smtClean="0"/>
              <a:t>черты,нправленность.Отчасти-врожденные,отчасти</a:t>
            </a:r>
            <a:r>
              <a:rPr lang="ru-RU" dirty="0" smtClean="0"/>
              <a:t> формируются </a:t>
            </a:r>
            <a:r>
              <a:rPr lang="ru-RU" dirty="0" err="1" smtClean="0"/>
              <a:t>средой.Проступок</a:t>
            </a:r>
            <a:r>
              <a:rPr lang="ru-RU" dirty="0" smtClean="0"/>
              <a:t> может стать результатом психологического состояния </a:t>
            </a:r>
            <a:r>
              <a:rPr lang="ru-RU" dirty="0" err="1" smtClean="0"/>
              <a:t>девианта</a:t>
            </a:r>
            <a:endParaRPr lang="ru-RU" dirty="0"/>
          </a:p>
        </p:txBody>
      </p:sp>
      <p:pic>
        <p:nvPicPr>
          <p:cNvPr id="10242" name="Picture 2" descr="C:\Users\михаил\Desktop\отк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4" y="5013176"/>
            <a:ext cx="3940374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Объяснения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Концепция аномии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0" y="2174874"/>
            <a:ext cx="3995936" cy="468312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 </a:t>
            </a:r>
            <a:r>
              <a:rPr lang="ru-RU" dirty="0" err="1" smtClean="0"/>
              <a:t>фр</a:t>
            </a:r>
            <a:r>
              <a:rPr lang="ru-RU" dirty="0" smtClean="0"/>
              <a:t> .-беззаконие</a:t>
            </a:r>
          </a:p>
          <a:p>
            <a:r>
              <a:rPr lang="ru-RU" sz="2800" dirty="0" smtClean="0"/>
              <a:t>Вызывается </a:t>
            </a:r>
            <a:r>
              <a:rPr lang="ru-RU" sz="2800" dirty="0" err="1" smtClean="0"/>
              <a:t>аномическим</a:t>
            </a:r>
            <a:r>
              <a:rPr lang="ru-RU" sz="2800" dirty="0" smtClean="0"/>
              <a:t> состоянием </a:t>
            </a:r>
            <a:r>
              <a:rPr lang="ru-RU" sz="2800" dirty="0" err="1" smtClean="0"/>
              <a:t>об-ва-распадом</a:t>
            </a:r>
            <a:r>
              <a:rPr lang="ru-RU" sz="2800" dirty="0" smtClean="0"/>
              <a:t> существующей системы социальных ценностей и </a:t>
            </a:r>
            <a:r>
              <a:rPr lang="ru-RU" sz="2800" dirty="0" err="1" smtClean="0"/>
              <a:t>норм,регулирующих</a:t>
            </a:r>
            <a:r>
              <a:rPr lang="ru-RU" sz="2800" dirty="0" smtClean="0"/>
              <a:t> жизнедеятельность людей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Теория стигматизации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3851920" y="2174874"/>
            <a:ext cx="5292079" cy="468312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 </a:t>
            </a:r>
            <a:r>
              <a:rPr lang="ru-RU" dirty="0" err="1" smtClean="0"/>
              <a:t>греч.-клймо,пятно</a:t>
            </a:r>
            <a:endParaRPr lang="ru-RU" dirty="0" smtClean="0"/>
          </a:p>
          <a:p>
            <a:r>
              <a:rPr lang="ru-RU" dirty="0" smtClean="0"/>
              <a:t>Девиация определяется не поведением или </a:t>
            </a:r>
            <a:r>
              <a:rPr lang="ru-RU" dirty="0" err="1" smtClean="0"/>
              <a:t>поступком,а</a:t>
            </a:r>
            <a:r>
              <a:rPr lang="ru-RU" dirty="0" smtClean="0"/>
              <a:t> групповой </a:t>
            </a:r>
            <a:r>
              <a:rPr lang="ru-RU" dirty="0" err="1" smtClean="0"/>
              <a:t>оценкой,,санкциями</a:t>
            </a:r>
            <a:r>
              <a:rPr lang="ru-RU" dirty="0" smtClean="0"/>
              <a:t> к </a:t>
            </a:r>
            <a:r>
              <a:rPr lang="ru-RU" dirty="0" err="1" smtClean="0"/>
              <a:t>тем,кого</a:t>
            </a:r>
            <a:r>
              <a:rPr lang="ru-RU" dirty="0" smtClean="0"/>
              <a:t> считают нарушителями.</a:t>
            </a:r>
          </a:p>
          <a:p>
            <a:r>
              <a:rPr lang="ru-RU" dirty="0" smtClean="0"/>
              <a:t>Выделяют: </a:t>
            </a:r>
            <a:r>
              <a:rPr lang="ru-RU" b="1" dirty="0" smtClean="0"/>
              <a:t>первичную</a:t>
            </a:r>
            <a:r>
              <a:rPr lang="ru-RU" dirty="0" smtClean="0"/>
              <a:t> (индивид периодически нарушает </a:t>
            </a:r>
            <a:r>
              <a:rPr lang="ru-RU" dirty="0" err="1" smtClean="0"/>
              <a:t>нормы,но</a:t>
            </a:r>
            <a:r>
              <a:rPr lang="ru-RU" dirty="0" smtClean="0"/>
              <a:t> окружающие не придают значения и сам он не считает себя </a:t>
            </a:r>
            <a:r>
              <a:rPr lang="ru-RU" dirty="0" err="1" smtClean="0"/>
              <a:t>девиантом</a:t>
            </a:r>
            <a:r>
              <a:rPr lang="ru-RU" dirty="0" smtClean="0"/>
              <a:t>)и </a:t>
            </a:r>
            <a:r>
              <a:rPr lang="ru-RU" b="1" dirty="0" smtClean="0"/>
              <a:t>вторичную </a:t>
            </a:r>
            <a:r>
              <a:rPr lang="ru-RU" dirty="0" smtClean="0"/>
              <a:t>девиации (ставят клеймо «</a:t>
            </a:r>
            <a:r>
              <a:rPr lang="ru-RU" dirty="0" err="1" smtClean="0"/>
              <a:t>девианта</a:t>
            </a:r>
            <a:r>
              <a:rPr lang="ru-RU" dirty="0" smtClean="0"/>
              <a:t>» и начинают с ним обращаться по-другому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980728"/>
            <a:ext cx="5472608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r>
              <a:rPr lang="ru-RU" b="1" dirty="0" smtClean="0"/>
              <a:t>. СОЦИОЛОГИЧЕСКИЕ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/>
              <a:t>Объяснения </a:t>
            </a:r>
            <a:r>
              <a:rPr lang="ru-RU" dirty="0" err="1" smtClean="0"/>
              <a:t>девиантного</a:t>
            </a:r>
            <a:r>
              <a:rPr lang="ru-RU" dirty="0" smtClean="0"/>
              <a:t> </a:t>
            </a:r>
            <a:r>
              <a:rPr lang="ru-RU" dirty="0"/>
              <a:t>поведения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256584"/>
          </a:xfrm>
        </p:spPr>
        <p:txBody>
          <a:bodyPr/>
          <a:lstStyle/>
          <a:p>
            <a:r>
              <a:rPr lang="ru-RU" dirty="0"/>
              <a:t>Исследуя причины отклоняющегося поведения, ученые-социологи обратили внимание на то, что и </a:t>
            </a:r>
            <a:r>
              <a:rPr lang="ru-RU" dirty="0" err="1" smtClean="0"/>
              <a:t>девиантное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 smtClean="0"/>
              <a:t>делинквентное</a:t>
            </a:r>
            <a:r>
              <a:rPr lang="ru-RU" dirty="0" smtClean="0"/>
              <a:t> </a:t>
            </a:r>
            <a:r>
              <a:rPr lang="ru-RU" dirty="0"/>
              <a:t>поведение широко </a:t>
            </a:r>
            <a:r>
              <a:rPr lang="ru-RU" b="1" dirty="0"/>
              <a:t>рас­пространяются в обществах, переживающих транс­формацию социальной </a:t>
            </a:r>
            <a:r>
              <a:rPr lang="ru-RU" b="1" dirty="0" err="1" smtClean="0"/>
              <a:t>системы.</a:t>
            </a:r>
            <a:r>
              <a:rPr lang="ru-RU" dirty="0" err="1" smtClean="0"/>
              <a:t>Вусловиях</a:t>
            </a:r>
            <a:r>
              <a:rPr lang="ru-RU" dirty="0" smtClean="0"/>
              <a:t> </a:t>
            </a:r>
            <a:r>
              <a:rPr lang="ru-RU" dirty="0"/>
              <a:t>общего кризиса социума такое поведение может при­обретать </a:t>
            </a:r>
            <a:r>
              <a:rPr lang="ru-RU" i="1" dirty="0"/>
              <a:t>тотальный характер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098" name="Picture 2" descr="C:\Users\михаил\Desktop\отк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97152"/>
            <a:ext cx="2007583" cy="209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8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574</Words>
  <Application>Microsoft Office PowerPoint</Application>
  <PresentationFormat>Экран (4:3)</PresentationFormat>
  <Paragraphs>91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Отклоняющееся поведение и его типы</vt:lpstr>
      <vt:lpstr>Отклоняющееся поведение</vt:lpstr>
      <vt:lpstr>Основные формы</vt:lpstr>
      <vt:lpstr>Презентация PowerPoint</vt:lpstr>
      <vt:lpstr>Отклоняющееся поведение</vt:lpstr>
      <vt:lpstr>Девиантное поведение</vt:lpstr>
      <vt:lpstr>Объяснения девиантного поведения</vt:lpstr>
      <vt:lpstr>Объяснения девиантного поведения</vt:lpstr>
      <vt:lpstr>Объяснения девиантного поведения</vt:lpstr>
      <vt:lpstr>Типы девиантного поведения</vt:lpstr>
      <vt:lpstr>Типы девиантного поведения</vt:lpstr>
      <vt:lpstr>Девиантное поведение  неизбежно</vt:lpstr>
      <vt:lpstr>Задание</vt:lpstr>
      <vt:lpstr>Презентация PowerPoint</vt:lpstr>
      <vt:lpstr>Презентация PowerPoint</vt:lpstr>
      <vt:lpstr>конформистское (от лат. conformis — подобный, сходный)</vt:lpstr>
      <vt:lpstr>Преступность</vt:lpstr>
      <vt:lpstr>Задания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Отклоняющееся поведение и его типы</dc:title>
  <dc:creator>вика</dc:creator>
  <cp:lastModifiedBy>михаил</cp:lastModifiedBy>
  <cp:revision>24</cp:revision>
  <dcterms:created xsi:type="dcterms:W3CDTF">2014-03-12T03:15:25Z</dcterms:created>
  <dcterms:modified xsi:type="dcterms:W3CDTF">2014-06-03T20:26:25Z</dcterms:modified>
</cp:coreProperties>
</file>