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7" r:id="rId3"/>
    <p:sldId id="258" r:id="rId4"/>
    <p:sldId id="257" r:id="rId5"/>
    <p:sldId id="268" r:id="rId6"/>
    <p:sldId id="259" r:id="rId7"/>
    <p:sldId id="260" r:id="rId8"/>
    <p:sldId id="261" r:id="rId9"/>
    <p:sldId id="271" r:id="rId10"/>
    <p:sldId id="270" r:id="rId11"/>
    <p:sldId id="269" r:id="rId12"/>
    <p:sldId id="272" r:id="rId13"/>
    <p:sldId id="264" r:id="rId14"/>
    <p:sldId id="265" r:id="rId15"/>
    <p:sldId id="278" r:id="rId16"/>
    <p:sldId id="277" r:id="rId17"/>
    <p:sldId id="276" r:id="rId18"/>
    <p:sldId id="275" r:id="rId19"/>
    <p:sldId id="279" r:id="rId20"/>
    <p:sldId id="280" r:id="rId21"/>
    <p:sldId id="281" r:id="rId22"/>
    <p:sldId id="283" r:id="rId23"/>
    <p:sldId id="284" r:id="rId24"/>
    <p:sldId id="282" r:id="rId25"/>
    <p:sldId id="273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DE2DC-8761-4AA4-8392-951AAE97ADF8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E1307-5D64-46F6-8F6C-15F375A45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ddn.ru/~samddnr7/images/stories/na_site/2012/sepr/14.09.12_10.jpg" TargetMode="External"/><Relationship Id="rId3" Type="http://schemas.openxmlformats.org/officeDocument/2006/relationships/hyperlink" Target="http://im2-tub-ru.yandex.net/i?id=567533918-64-72&amp;n=21" TargetMode="External"/><Relationship Id="rId7" Type="http://schemas.openxmlformats.org/officeDocument/2006/relationships/hyperlink" Target="http://buyreklama.com.ua/photos/258558_99.jpg" TargetMode="External"/><Relationship Id="rId2" Type="http://schemas.openxmlformats.org/officeDocument/2006/relationships/hyperlink" Target="http://www.animated-gifs.eu/kids-winni-windel/001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mi-deti.com/uploads/posts/2012-07/1341771098_1.jpg" TargetMode="External"/><Relationship Id="rId5" Type="http://schemas.openxmlformats.org/officeDocument/2006/relationships/hyperlink" Target="http://shoubiz.com.ua/uploads/posts/2014-02/thumbs/1391249174_nastol.com.ua-1192.jpg" TargetMode="External"/><Relationship Id="rId4" Type="http://schemas.openxmlformats.org/officeDocument/2006/relationships/hyperlink" Target="http://www.ikirov.ru/files/1310/Ancient-Roman-Education.jpg" TargetMode="External"/><Relationship Id="rId9" Type="http://schemas.openxmlformats.org/officeDocument/2006/relationships/hyperlink" Target="http://www.etoday.ru/uploads/2009/02/18/samokat%20books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191683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РЕБЕНОК В ОБЩЕСТВЕ</a:t>
            </a:r>
            <a:br>
              <a:rPr lang="ru-RU" dirty="0" smtClean="0"/>
            </a:br>
            <a:r>
              <a:rPr lang="ru-RU" sz="2800" dirty="0" smtClean="0"/>
              <a:t>урок обществознания 6 класс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4788024" cy="285293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sz="2400" dirty="0" smtClean="0">
              <a:solidFill>
                <a:schemeClr val="bg2"/>
              </a:solidFill>
            </a:endParaRPr>
          </a:p>
          <a:p>
            <a:r>
              <a:rPr lang="ru-RU" sz="2400" dirty="0" smtClean="0">
                <a:solidFill>
                  <a:schemeClr val="bg2"/>
                </a:solidFill>
              </a:rPr>
              <a:t>Автор</a:t>
            </a:r>
            <a:r>
              <a:rPr lang="ru-RU" sz="2400" smtClean="0">
                <a:solidFill>
                  <a:schemeClr val="bg2"/>
                </a:solidFill>
              </a:rPr>
              <a:t>: Аркадьева Ж.В</a:t>
            </a:r>
            <a:r>
              <a:rPr lang="ru-RU" sz="2400" dirty="0" smtClean="0">
                <a:solidFill>
                  <a:schemeClr val="bg2"/>
                </a:solidFill>
              </a:rPr>
              <a:t>. – учитель истории и обществознания 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МБОУ «СОШ №40»</a:t>
            </a:r>
          </a:p>
          <a:p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1408509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Воспитание детей у разных народов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12568"/>
          </a:xfrm>
        </p:spPr>
        <p:txBody>
          <a:bodyPr/>
          <a:lstStyle/>
          <a:p>
            <a:pPr algn="just"/>
            <a:r>
              <a:rPr lang="ru-RU" sz="2800" dirty="0" smtClean="0"/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Германии</a:t>
            </a:r>
            <a:r>
              <a:rPr lang="ru-RU" sz="2800" dirty="0" smtClean="0"/>
              <a:t> младенцев, например, не принято укутывать в пеленки – только нарядные рубашки и ползунки. Укладывают спать детишек немцы в 20.00, поэтому никакого шумного вечернего гвалта во дворах не бывает. В детских садах Германии не обращают внимания, если ребенок придет с температурой 38. Приватная жизнь немцами ценится больше всего, поэтому никто и слова не скажет мамаше, курящей при ребенке.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1408509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Воспитание детей у разных народов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12568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США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Забавная особенность последних лет – с американскими малышами все чаще остаются папы. Бабушки и дедушки в основном живут в других штатах и видят своих внуков пару раз в  год. Очень беспокоятся американские взрослые о моральной атмосфере вокруг малышей. Невозможно увидеть даже очень маленькую девочку на пляже без купальника.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1408509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Воспитание детей у разных народов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12568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Англия</a:t>
            </a:r>
          </a:p>
          <a:p>
            <a:r>
              <a:rPr lang="ru-RU" sz="2800" dirty="0" smtClean="0"/>
              <a:t>Средний возраст мамы-англичанки - 40 лет. За малышами следить бабушки и дедушки не собираются, поэтому жители Великобритании нанимают в </a:t>
            </a:r>
            <a:r>
              <a:rPr lang="ru-RU" sz="2800" dirty="0" err="1" smtClean="0"/>
              <a:t>беби-ситтеры</a:t>
            </a:r>
            <a:r>
              <a:rPr lang="ru-RU" sz="2800" dirty="0" smtClean="0"/>
              <a:t> студентов, приехавших в </a:t>
            </a:r>
            <a:r>
              <a:rPr lang="ru-RU" sz="2800" dirty="0" err="1" smtClean="0"/>
              <a:t>в</a:t>
            </a:r>
            <a:r>
              <a:rPr lang="ru-RU" sz="2800" dirty="0" smtClean="0"/>
              <a:t> страну по обмену. Няня для обычной английской семьи – дорогое удовольствие. И еще одна особенность английского воспитания: британские родители не имеют права делать замечания чужому ребенку. Только его родителям.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Объяснить поговорки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Дети – благодать Божья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Детки – радость, детки и горе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Умел дитя родить, умей и научить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4800" cy="144016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Придумать подписи к фотографиям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mami-deti.com/uploads/posts/2012-07/1341771098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916832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404664"/>
            <a:ext cx="7924800" cy="1439863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Придумать подписи к фотографиям</a:t>
            </a:r>
            <a:endParaRPr lang="ru-RU" sz="3600" b="1" dirty="0">
              <a:solidFill>
                <a:schemeClr val="bg2"/>
              </a:solidFill>
            </a:endParaRPr>
          </a:p>
        </p:txBody>
      </p:sp>
      <p:pic>
        <p:nvPicPr>
          <p:cNvPr id="31746" name="Picture 2" descr="http://buyreklama.com.ua/photos/258558_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916832"/>
            <a:ext cx="6655668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404664"/>
            <a:ext cx="7924800" cy="1439863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Придумать подписи к фотографиям</a:t>
            </a:r>
            <a:endParaRPr lang="ru-RU" sz="3600" b="1" dirty="0">
              <a:solidFill>
                <a:schemeClr val="bg2"/>
              </a:solidFill>
            </a:endParaRPr>
          </a:p>
        </p:txBody>
      </p:sp>
      <p:pic>
        <p:nvPicPr>
          <p:cNvPr id="32770" name="Picture 2" descr="http://www.samddn.ru/~samddnr7/images/stories/na_site/2012/sepr/14.09.12_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772816"/>
            <a:ext cx="681902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13112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Придумать подписи к фотографиям</a:t>
            </a:r>
            <a:endParaRPr lang="ru-RU" sz="3600" b="1" dirty="0">
              <a:solidFill>
                <a:schemeClr val="bg2"/>
              </a:solidFill>
            </a:endParaRPr>
          </a:p>
        </p:txBody>
      </p:sp>
      <p:pic>
        <p:nvPicPr>
          <p:cNvPr id="33794" name="Picture 2" descr="http://www.etoday.ru/uploads/2009/02/18/samokat%20book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772816"/>
            <a:ext cx="5040560" cy="474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924800" cy="259228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Какое отношение современного общества к детям отражено на снимках?</a:t>
            </a:r>
            <a:endParaRPr lang="ru-RU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1. Детство – это…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а/ период с 3-7 лет</a:t>
            </a:r>
          </a:p>
          <a:p>
            <a:r>
              <a:rPr lang="ru-RU" dirty="0" smtClean="0"/>
              <a:t>б/ период с рождения до 11 лет</a:t>
            </a:r>
          </a:p>
          <a:p>
            <a:r>
              <a:rPr lang="ru-RU" dirty="0" smtClean="0"/>
              <a:t>в/ период с 1-15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336704" cy="13112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b="1" dirty="0" smtClean="0">
                <a:solidFill>
                  <a:schemeClr val="bg2"/>
                </a:solidFill>
              </a:rPr>
              <a:t>Что такое детство?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83568" y="2204864"/>
            <a:ext cx="8229600" cy="434907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Этап развития человека от рождения до начала полового созревания. Хотя временные рамки последнего индивидуальны и непостоянны во времени, верхняя граница детства определяется как примерно 11-13 лет.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C71C-98AD-48CA-8885-400260C192A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8" name="Содержимое 3" descr="8952364_thum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548680"/>
            <a:ext cx="14668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2. Детство включает: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а/ 2 стадии</a:t>
            </a:r>
          </a:p>
          <a:p>
            <a:r>
              <a:rPr lang="ru-RU" dirty="0" smtClean="0"/>
              <a:t>б/ 3 стадии</a:t>
            </a:r>
          </a:p>
          <a:p>
            <a:r>
              <a:rPr lang="ru-RU" dirty="0" smtClean="0"/>
              <a:t>в/ 4 стадии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ru-RU" sz="3200" dirty="0" smtClean="0"/>
              <a:t>. В какой стране чаще обращаются к поощрениям, нежели к наказаниям: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 Англия</a:t>
            </a:r>
          </a:p>
          <a:p>
            <a:r>
              <a:rPr lang="ru-RU" b="1" dirty="0" smtClean="0"/>
              <a:t>б. </a:t>
            </a:r>
            <a:r>
              <a:rPr lang="ru-RU" dirty="0" smtClean="0"/>
              <a:t>Япония</a:t>
            </a:r>
          </a:p>
          <a:p>
            <a:r>
              <a:rPr lang="ru-RU" dirty="0" smtClean="0"/>
              <a:t>в. Китае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924800" cy="1311275"/>
          </a:xfrm>
        </p:spPr>
        <p:txBody>
          <a:bodyPr/>
          <a:lstStyle/>
          <a:p>
            <a:r>
              <a:rPr lang="ru-RU" sz="3200" dirty="0" smtClean="0"/>
              <a:t>4.  Наказывать детей – это не только право, но и обязанность родителей. Баловать детей – значит портить их. О какой стране идет речь?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048000"/>
            <a:ext cx="7924800" cy="3810000"/>
          </a:xfrm>
        </p:spPr>
        <p:txBody>
          <a:bodyPr/>
          <a:lstStyle/>
          <a:p>
            <a:r>
              <a:rPr lang="ru-RU" dirty="0" smtClean="0"/>
              <a:t>а. Бразилии</a:t>
            </a:r>
          </a:p>
          <a:p>
            <a:r>
              <a:rPr lang="ru-RU" dirty="0" smtClean="0"/>
              <a:t>б. Японии</a:t>
            </a:r>
          </a:p>
          <a:p>
            <a:r>
              <a:rPr lang="ru-RU" dirty="0" smtClean="0"/>
              <a:t>в</a:t>
            </a:r>
            <a:r>
              <a:rPr lang="ru-RU" b="1" dirty="0" smtClean="0"/>
              <a:t>. </a:t>
            </a:r>
            <a:r>
              <a:rPr lang="ru-RU" dirty="0" smtClean="0"/>
              <a:t>Англии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5. Все необходимое для жизни ребенку дает, прежде всего…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 школа</a:t>
            </a:r>
          </a:p>
          <a:p>
            <a:r>
              <a:rPr lang="ru-RU" dirty="0" smtClean="0"/>
              <a:t>б. семья</a:t>
            </a:r>
          </a:p>
          <a:p>
            <a:r>
              <a:rPr lang="ru-RU" dirty="0" smtClean="0"/>
              <a:t>в. сверстники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5. Сегодня жизнь детей…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не изменилась</a:t>
            </a:r>
          </a:p>
          <a:p>
            <a:r>
              <a:rPr lang="ru-RU" dirty="0" smtClean="0"/>
              <a:t>2. улучшилась</a:t>
            </a:r>
          </a:p>
          <a:p>
            <a:r>
              <a:rPr lang="ru-RU" dirty="0" smtClean="0"/>
              <a:t>3. ухудшилась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25.</a:t>
            </a:r>
          </a:p>
          <a:p>
            <a:r>
              <a:rPr lang="ru-RU" dirty="0" smtClean="0"/>
              <a:t>Стр. 171 ответить на вопросы письменно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4800" cy="1311275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Источники фото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400600"/>
          </a:xfrm>
        </p:spPr>
        <p:txBody>
          <a:bodyPr/>
          <a:lstStyle/>
          <a:p>
            <a:r>
              <a:rPr lang="ru-RU" sz="1600" dirty="0" smtClean="0"/>
              <a:t>Слайд 3  Мальчик </a:t>
            </a:r>
            <a:r>
              <a:rPr lang="en-US" sz="1600" dirty="0" smtClean="0">
                <a:hlinkClick r:id="rId2"/>
              </a:rPr>
              <a:t>http://www.animated-gifs.eu/kids-winni-windel/0011.gif</a:t>
            </a:r>
            <a:endParaRPr lang="ru-RU" sz="1600" dirty="0" smtClean="0"/>
          </a:p>
          <a:p>
            <a:r>
              <a:rPr lang="ru-RU" sz="1600" dirty="0" smtClean="0"/>
              <a:t>Слайд 6 </a:t>
            </a:r>
            <a:r>
              <a:rPr lang="en-US" sz="1600" dirty="0" smtClean="0">
                <a:hlinkClick r:id="rId3"/>
              </a:rPr>
              <a:t>http://im2-tub-ru.yandex.net/i?id=567533918-64-72&amp;n=21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Слайд 7  </a:t>
            </a:r>
            <a:r>
              <a:rPr lang="en-US" sz="1600" dirty="0" smtClean="0">
                <a:hlinkClick r:id="rId4"/>
              </a:rPr>
              <a:t>http://www.ikirov.ru/files/1310/Ancient-Roman-Education.jpg</a:t>
            </a:r>
            <a:endParaRPr lang="ru-RU" sz="1600" dirty="0" smtClean="0"/>
          </a:p>
          <a:p>
            <a:r>
              <a:rPr lang="ru-RU" sz="1600" dirty="0" smtClean="0"/>
              <a:t>Слайд 9 </a:t>
            </a:r>
            <a:r>
              <a:rPr lang="en-US" sz="1600" dirty="0" smtClean="0">
                <a:hlinkClick r:id="rId5"/>
              </a:rPr>
              <a:t>http://shoubiz.com.ua/uploads/posts/2014-02/thumbs/1391249174_nastol.com.ua-1192.jpg</a:t>
            </a:r>
            <a:endParaRPr lang="ru-RU" sz="1600" dirty="0" smtClean="0"/>
          </a:p>
          <a:p>
            <a:r>
              <a:rPr lang="ru-RU" sz="1600" dirty="0" smtClean="0"/>
              <a:t>Слайд 14 </a:t>
            </a:r>
            <a:r>
              <a:rPr lang="en-US" sz="1600" dirty="0" smtClean="0">
                <a:hlinkClick r:id="rId6"/>
              </a:rPr>
              <a:t>http://www.mami-deti.com/uploads/posts/2012-07/1341771098_1.jpg</a:t>
            </a:r>
            <a:endParaRPr lang="ru-RU" sz="1600" dirty="0" smtClean="0"/>
          </a:p>
          <a:p>
            <a:r>
              <a:rPr lang="ru-RU" sz="1600" dirty="0" smtClean="0"/>
              <a:t>Слайд 15 </a:t>
            </a:r>
            <a:r>
              <a:rPr lang="en-US" sz="1600" dirty="0" smtClean="0">
                <a:hlinkClick r:id="rId7"/>
              </a:rPr>
              <a:t>http://buyreklama.com.ua/photos/258558_99.jpg</a:t>
            </a:r>
            <a:endParaRPr lang="ru-RU" sz="1600" dirty="0" smtClean="0"/>
          </a:p>
          <a:p>
            <a:r>
              <a:rPr lang="ru-RU" sz="1600" dirty="0" smtClean="0"/>
              <a:t>Слайд 16 </a:t>
            </a:r>
            <a:r>
              <a:rPr lang="en-US" sz="1600" dirty="0" smtClean="0">
                <a:hlinkClick r:id="rId8"/>
              </a:rPr>
              <a:t>http://www.samddn.ru/~samddnr7/images/stories/na_site/2012/sepr/14.09.12_10.jpg</a:t>
            </a:r>
            <a:endParaRPr lang="ru-RU" sz="1600" dirty="0" smtClean="0"/>
          </a:p>
          <a:p>
            <a:r>
              <a:rPr lang="ru-RU" sz="1600" dirty="0" smtClean="0"/>
              <a:t>Слайд 17 </a:t>
            </a:r>
            <a:r>
              <a:rPr lang="en-US" sz="1600" dirty="0" smtClean="0">
                <a:hlinkClick r:id="rId9"/>
              </a:rPr>
              <a:t>http://www.etoday.ru/uploads/2009/02/18/samokat%20books.jpg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4800" cy="13112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СТАДИИ ДЕТСТВА</a:t>
            </a:r>
            <a:endParaRPr lang="ru-RU" dirty="0">
              <a:solidFill>
                <a:schemeClr val="bg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8143056" cy="482610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71528"/>
                <a:gridCol w="4071528"/>
              </a:tblGrid>
              <a:tr h="8897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Возраст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Чему учится ребенок</a:t>
                      </a:r>
                      <a:endParaRPr lang="ru-RU" sz="2400" dirty="0"/>
                    </a:p>
                  </a:txBody>
                  <a:tcPr/>
                </a:tc>
              </a:tr>
              <a:tr h="119005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 рождения до 3 лет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?</a:t>
                      </a:r>
                      <a:endParaRPr lang="ru-RU" sz="3600" dirty="0"/>
                    </a:p>
                  </a:txBody>
                  <a:tcPr/>
                </a:tc>
              </a:tr>
              <a:tr h="15562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 3 до 6 лет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?</a:t>
                      </a:r>
                      <a:endParaRPr lang="ru-RU" sz="3600" dirty="0"/>
                    </a:p>
                  </a:txBody>
                  <a:tcPr/>
                </a:tc>
              </a:tr>
              <a:tr h="119005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</a:t>
                      </a:r>
                      <a:r>
                        <a:rPr lang="ru-RU" sz="2400" baseline="0" dirty="0" smtClean="0"/>
                        <a:t> 6 до 11 лет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?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4800" cy="13112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ДЕТСТВА</a:t>
            </a:r>
            <a:b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8143056" cy="439405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71528"/>
                <a:gridCol w="4071528"/>
              </a:tblGrid>
              <a:tr h="4577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Возраст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Чему учится ребенок</a:t>
                      </a:r>
                      <a:endParaRPr lang="ru-RU" sz="2400" dirty="0"/>
                    </a:p>
                  </a:txBody>
                  <a:tcPr/>
                </a:tc>
              </a:tr>
              <a:tr h="119005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 рождения до 3 лет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учиться двигаться, говорить и т.д.</a:t>
                      </a:r>
                    </a:p>
                    <a:p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62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 3 до 6 лет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развитие </a:t>
                      </a:r>
                      <a:r>
                        <a:rPr lang="ru-RU" sz="2400" dirty="0" smtClean="0"/>
                        <a:t>познавательных </a:t>
                      </a:r>
                      <a:r>
                        <a:rPr lang="ru-RU" sz="2400" dirty="0" smtClean="0"/>
                        <a:t>процессов, личности ребенка</a:t>
                      </a:r>
                    </a:p>
                    <a:p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9005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</a:t>
                      </a:r>
                      <a:r>
                        <a:rPr lang="ru-RU" sz="2400" baseline="0" dirty="0" smtClean="0"/>
                        <a:t> 6 до 11 лет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включение ребенка в жизнь общества</a:t>
                      </a:r>
                    </a:p>
                    <a:p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24800" cy="13112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Отличия ребенка от взрослого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3500438"/>
            <a:ext cx="2143125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Ребенок </a:t>
            </a:r>
          </a:p>
          <a:p>
            <a:pPr algn="ctr">
              <a:defRPr/>
            </a:pPr>
            <a:r>
              <a:rPr lang="ru-RU" sz="2400" dirty="0"/>
              <a:t>отличается </a:t>
            </a:r>
          </a:p>
          <a:p>
            <a:pPr algn="ctr">
              <a:defRPr/>
            </a:pPr>
            <a:r>
              <a:rPr lang="ru-RU" sz="2400" dirty="0"/>
              <a:t>от взрослого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63" y="2214562"/>
            <a:ext cx="535781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/>
              <a:t>Ростом, физической силой, умственными способностями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0438" y="4797152"/>
            <a:ext cx="528637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/>
              <a:t>Не обладают самостоятельностью</a:t>
            </a:r>
          </a:p>
        </p:txBody>
      </p:sp>
      <p:cxnSp>
        <p:nvCxnSpPr>
          <p:cNvPr id="5126" name="Прямая со стрелкой 7"/>
          <p:cNvCxnSpPr>
            <a:cxnSpLocks noChangeShapeType="1"/>
          </p:cNvCxnSpPr>
          <p:nvPr/>
        </p:nvCxnSpPr>
        <p:spPr bwMode="auto">
          <a:xfrm flipV="1">
            <a:off x="2428875" y="2786063"/>
            <a:ext cx="857250" cy="7143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127" name="Прямая со стрелкой 8"/>
          <p:cNvCxnSpPr>
            <a:cxnSpLocks noChangeShapeType="1"/>
          </p:cNvCxnSpPr>
          <p:nvPr/>
        </p:nvCxnSpPr>
        <p:spPr bwMode="auto">
          <a:xfrm>
            <a:off x="2428875" y="4714875"/>
            <a:ext cx="928688" cy="64293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4800" cy="13112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Отношение к детям в разное время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ПЕРВОБЫТНОСТЬ: кормилец, обуза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http://900igr.net/datai/informatika/Razvitie-kompjuterov/0003-004-Drevnie-vreme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852936"/>
            <a:ext cx="5189421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Отношение к детям в разное время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ЦИВИЛИЗАЦИЯ:  строгость в воспитании, всестороннее развитие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www.ikirov.ru/files/1310/Ancient-Roman-Educ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3341618"/>
            <a:ext cx="4032448" cy="3271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1408509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Воспитание детей у разных народов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12568"/>
          </a:xfrm>
        </p:spPr>
        <p:txBody>
          <a:bodyPr/>
          <a:lstStyle/>
          <a:p>
            <a:pPr algn="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Нигерия</a:t>
            </a:r>
          </a:p>
          <a:p>
            <a:pPr>
              <a:buNone/>
            </a:pPr>
            <a:r>
              <a:rPr lang="ru-RU" sz="2400" dirty="0" smtClean="0"/>
              <a:t>У нигерийского народа йоруба дети первые три-пять месяцев жизни проводят в сидячем положении — их устраивают между подушками или в специальных отверстиях, проделанных в земле. Родители учат их ползать, приманивая предметами, до которых малыши сами не могут дотянуться. По данным ЮНИСЕФ, этот метод оказался довольно эффективным — 90 % двухлетних детей йоруба умываются сами, 75 % могут «делать покупки», а 39 % — мыть тарелку после еды. (Для сравнения: Американская академия педиатрии считает, что к двум годам ребенок должен уметь катать игрушку на колесиках).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1408509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Воспитание детей у разных народов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12568"/>
          </a:xfrm>
        </p:spPr>
        <p:txBody>
          <a:bodyPr/>
          <a:lstStyle/>
          <a:p>
            <a:pPr algn="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Пуэрто-Рико</a:t>
            </a:r>
          </a:p>
          <a:p>
            <a:pPr>
              <a:buNone/>
            </a:pPr>
            <a:r>
              <a:rPr lang="ru-RU" sz="2800" dirty="0" smtClean="0"/>
              <a:t>Родители-пуэрториканцы считают вполне нормальным оставлять своих грудничков на попечение старшего братишки или сестренки. Причем старшему ребенку в таких случаях может быть меньше 5 лет. И это не от плохой жизни, просто такая вот традиция в Пуэрто-Рико.</a:t>
            </a:r>
          </a:p>
          <a:p>
            <a:pPr algn="r">
              <a:buNone/>
            </a:pPr>
            <a:endParaRPr lang="ru-RU" sz="2800" dirty="0" smtClean="0"/>
          </a:p>
          <a:p>
            <a:endParaRPr lang="ru-RU" sz="2000" dirty="0"/>
          </a:p>
        </p:txBody>
      </p:sp>
      <p:pic>
        <p:nvPicPr>
          <p:cNvPr id="27652" name="Picture 4" descr="http://shoubiz.com.ua/uploads/posts/2014-02/thumbs/1391249174_nastol.com.ua-11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4653136"/>
            <a:ext cx="2571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101</TotalTime>
  <Words>753</Words>
  <Application>Microsoft Office PowerPoint</Application>
  <PresentationFormat>Экран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РЕБЕНОК В ОБЩЕСТВЕ урок обществознания 6 класс</vt:lpstr>
      <vt:lpstr>Что такое детство?</vt:lpstr>
      <vt:lpstr>СТАДИИ ДЕТСТВА</vt:lpstr>
      <vt:lpstr>СТАДИИ ДЕТСТВА </vt:lpstr>
      <vt:lpstr>Отличия ребенка от взрослого</vt:lpstr>
      <vt:lpstr>Отношение к детям в разное время</vt:lpstr>
      <vt:lpstr>Отношение к детям в разное время</vt:lpstr>
      <vt:lpstr>Воспитание детей у разных народов</vt:lpstr>
      <vt:lpstr>Воспитание детей у разных народов</vt:lpstr>
      <vt:lpstr>Воспитание детей у разных народов</vt:lpstr>
      <vt:lpstr>Воспитание детей у разных народов</vt:lpstr>
      <vt:lpstr>Воспитание детей у разных народов</vt:lpstr>
      <vt:lpstr>Объяснить поговорки</vt:lpstr>
      <vt:lpstr>Придумать подписи к фотографиям</vt:lpstr>
      <vt:lpstr>Придумать подписи к фотографиям</vt:lpstr>
      <vt:lpstr>Придумать подписи к фотографиям</vt:lpstr>
      <vt:lpstr>Придумать подписи к фотографиям</vt:lpstr>
      <vt:lpstr>Какое отношение современного общества к детям отражено на снимках?</vt:lpstr>
      <vt:lpstr>1. Детство – это… </vt:lpstr>
      <vt:lpstr>2. Детство включает:</vt:lpstr>
      <vt:lpstr>3. В какой стране чаще обращаются к поощрениям, нежели к наказаниям:</vt:lpstr>
      <vt:lpstr>4.  Наказывать детей – это не только право, но и обязанность родителей. Баловать детей – значит портить их. О какой стране идет речь?</vt:lpstr>
      <vt:lpstr>5. Все необходимое для жизни ребенку дает, прежде всего…</vt:lpstr>
      <vt:lpstr>5. Сегодня жизнь детей…</vt:lpstr>
      <vt:lpstr>Домашнее задание</vt:lpstr>
      <vt:lpstr>Источники фото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В ОБЩЕСТВЕ урок обществознания 6 класс</dc:title>
  <cp:lastModifiedBy>Zhanna</cp:lastModifiedBy>
  <cp:revision>12</cp:revision>
  <dcterms:modified xsi:type="dcterms:W3CDTF">2014-06-03T13:41:46Z</dcterms:modified>
</cp:coreProperties>
</file>