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301" r:id="rId40"/>
    <p:sldId id="300" r:id="rId41"/>
    <p:sldId id="302" r:id="rId42"/>
    <p:sldId id="295" r:id="rId43"/>
    <p:sldId id="296" r:id="rId44"/>
    <p:sldId id="297" r:id="rId45"/>
    <p:sldId id="286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 бальная система. Плюсы и минусы.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Выступление учителя </a:t>
            </a:r>
            <a:r>
              <a:rPr lang="ru-RU" dirty="0" smtClean="0"/>
              <a:t>математики</a:t>
            </a:r>
          </a:p>
          <a:p>
            <a:pPr>
              <a:buNone/>
            </a:pPr>
            <a:r>
              <a:rPr lang="ru-RU" dirty="0" smtClean="0"/>
              <a:t>    МБОУ г.Астрахани «ООШ №21»</a:t>
            </a:r>
          </a:p>
          <a:p>
            <a:pPr>
              <a:buNone/>
            </a:pPr>
            <a:r>
              <a:rPr lang="ru-RU" dirty="0" smtClean="0"/>
              <a:t>    Щербаковой </a:t>
            </a:r>
            <a:r>
              <a:rPr lang="ru-RU" dirty="0" smtClean="0"/>
              <a:t>О.М.</a:t>
            </a:r>
          </a:p>
          <a:p>
            <a:pPr>
              <a:buNone/>
            </a:pPr>
            <a:r>
              <a:rPr lang="ru-RU" dirty="0" smtClean="0"/>
              <a:t>    на педагогическом совете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 баллов (отлично) Работу выполнил самостоятельно в полном объеме. Неполный ответ. Допускаются две негрубые ошибки или 1-2 недочета в вычислениях.</a:t>
            </a:r>
          </a:p>
          <a:p>
            <a:r>
              <a:rPr lang="ru-RU" dirty="0" smtClean="0"/>
              <a:t>9 баллов (прекрасно) Работу выполнил самостоятельно в полном объеме. Неполный ответ. Допускается одна негрубая ошибка или 1-2 недочета в вычислениях.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 баллов (великолепно) Работу выполнил самостоятельно в полном объеме. Вычисления выполнены рационально, без ошибок и исправлений. Дан полный ответ.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ШКАЛА ОЦЕНОК ПО МАТЕМАТИКЕ (ГЕОМЕТРИИ)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(устный ответ)</a:t>
            </a:r>
          </a:p>
          <a:p>
            <a:r>
              <a:rPr lang="ru-RU" dirty="0" smtClean="0"/>
              <a:t>1 балл (очень слабо) Переписывает с доски, но не способен пересказать услышанное, применить его при решении . </a:t>
            </a:r>
          </a:p>
          <a:p>
            <a:r>
              <a:rPr lang="ru-RU" dirty="0" smtClean="0"/>
              <a:t>2 балла (слабо) Отвечает с трудом по наводящим вопросам. Ошибается в формулировках и в формулах. Не может объяснить смысл математических величин.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 балла (посредственно) Отвечает на наводящие вопросы, не полностью воспроизводит правила, формулы и формулировки законов. Не может их применить при решении.</a:t>
            </a:r>
          </a:p>
          <a:p>
            <a:r>
              <a:rPr lang="ru-RU" dirty="0" smtClean="0"/>
              <a:t> 4 балла (удовлетворительно) Самостоятельно воспроизводит правила, формулы и формулировки законов, но не может их применить при решении.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 баллов (недостаточно хорошо) Излагает теорию частично, допуская при этом 1-2 ошибки. Решает только простейшие задания (по аналогии с ранее решенными)</a:t>
            </a:r>
          </a:p>
          <a:p>
            <a:r>
              <a:rPr lang="ru-RU" dirty="0" smtClean="0"/>
              <a:t> 6 баллов (хорошо) Излагает учебный материал почти полностью. Требуются небольшие дополнения к ответу. Решает задания среднего уровня сложности с небольшой помощью учителя.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7 баллов (очень хорошо) Полностью излагает учебный материал. Решает самостоятельно задания среднего уровня сложности. Допускается одна ошибка в ответе.</a:t>
            </a:r>
          </a:p>
          <a:p>
            <a:r>
              <a:rPr lang="ru-RU" dirty="0" smtClean="0"/>
              <a:t>8 баллов (отлично) Демонстрирует отличные знания учебного материала в пределах школьной программы. Для решения заданий среднего уровня сложности выбирает наиболее рациональный способ. Допускаются небольшие замечания и дополнения к ответу.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9 баллов (прекрасно) Демонстрирует отличные знания учебного материала в пределах школьной программы. Самостоятельно решает задания повышенной сложности.</a:t>
            </a:r>
          </a:p>
          <a:p>
            <a:r>
              <a:rPr lang="ru-RU" dirty="0" smtClean="0"/>
              <a:t>10 баллов (великолепно) Демонстрирует отличные знания учебного материала, выходящие за пределы школьной программы. Связывает свои теоретические знания с жизненными примерами. Применяет свои знания в нестандартной ситуации. Легко решает задания повышенной сложности, предлагает при этом несколько способов решения.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Сводная ведомость оценок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7729566" cy="44545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Классный руководитель – </a:t>
            </a:r>
            <a:r>
              <a:rPr lang="ru-RU" i="1" dirty="0" smtClean="0"/>
              <a:t>Чернова Ольга Ивановна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Общее количество обучающихся  - 10 чел.</a:t>
            </a:r>
          </a:p>
          <a:p>
            <a:pPr>
              <a:buNone/>
            </a:pPr>
            <a:r>
              <a:rPr lang="ru-RU" dirty="0" smtClean="0"/>
              <a:t> Предмет – геометрия</a:t>
            </a:r>
          </a:p>
          <a:p>
            <a:pPr>
              <a:buNone/>
            </a:pPr>
            <a:r>
              <a:rPr lang="ru-RU" dirty="0" smtClean="0"/>
              <a:t> Учитель предметник – Щербакова Ольга Михайловна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п</a:t>
            </a:r>
            <a:endParaRPr lang="ru-RU" dirty="0" smtClean="0"/>
          </a:p>
          <a:p>
            <a:r>
              <a:rPr lang="ru-RU" dirty="0" smtClean="0"/>
              <a:t>Список обучающихся</a:t>
            </a:r>
          </a:p>
          <a:p>
            <a:r>
              <a:rPr lang="ru-RU" dirty="0" smtClean="0"/>
              <a:t>1 четверть (Четверть, СОУ, Уровень, Качество)</a:t>
            </a:r>
          </a:p>
          <a:p>
            <a:r>
              <a:rPr lang="ru-RU" dirty="0" smtClean="0"/>
              <a:t>2 четверть (Четверть, СОУ, Уровень, Качество)</a:t>
            </a:r>
          </a:p>
          <a:p>
            <a:r>
              <a:rPr lang="ru-RU" dirty="0" smtClean="0"/>
              <a:t>3 четверть (Четверть, СОУ, Уровень, Качество)</a:t>
            </a:r>
          </a:p>
          <a:p>
            <a:r>
              <a:rPr lang="ru-RU" dirty="0" smtClean="0"/>
              <a:t>4 четверть (Четверть, СОУ, Уровень, Качество)</a:t>
            </a:r>
          </a:p>
          <a:p>
            <a:r>
              <a:rPr lang="ru-RU" dirty="0" smtClean="0"/>
              <a:t>год (Четверть, СОУ, Уровень, Качество)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Качество </a:t>
            </a:r>
            <a:r>
              <a:rPr lang="ru-RU" dirty="0" err="1" smtClean="0"/>
              <a:t>обученности</a:t>
            </a:r>
            <a:r>
              <a:rPr lang="ru-RU" dirty="0" smtClean="0"/>
              <a:t> по геометрии</a:t>
            </a:r>
          </a:p>
          <a:p>
            <a:r>
              <a:rPr lang="ru-RU" dirty="0" smtClean="0"/>
              <a:t>Четверть 1,2, 3, 4, год</a:t>
            </a:r>
          </a:p>
          <a:p>
            <a:r>
              <a:rPr lang="ru-RU" dirty="0" smtClean="0"/>
              <a:t>1 уровень</a:t>
            </a:r>
          </a:p>
          <a:p>
            <a:r>
              <a:rPr lang="ru-RU" dirty="0" smtClean="0"/>
              <a:t>2уровень</a:t>
            </a:r>
          </a:p>
          <a:p>
            <a:r>
              <a:rPr lang="ru-RU" dirty="0" smtClean="0"/>
              <a:t>3 уровень</a:t>
            </a:r>
          </a:p>
          <a:p>
            <a:r>
              <a:rPr lang="ru-RU" dirty="0" smtClean="0"/>
              <a:t>4 уровень</a:t>
            </a:r>
          </a:p>
          <a:p>
            <a:r>
              <a:rPr lang="ru-RU" dirty="0" smtClean="0"/>
              <a:t>5 уровень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             </a:t>
            </a:r>
            <a:r>
              <a:rPr lang="ru-RU" sz="2700" b="1" dirty="0" smtClean="0"/>
              <a:t>Анализ административной </a:t>
            </a:r>
            <a:br>
              <a:rPr lang="ru-RU" sz="2700" b="1" dirty="0" smtClean="0"/>
            </a:br>
            <a:r>
              <a:rPr lang="ru-RU" sz="2700" b="1" dirty="0" smtClean="0"/>
              <a:t>                       контрольной работы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По_______________в</a:t>
            </a:r>
            <a:r>
              <a:rPr lang="ru-RU" dirty="0" smtClean="0"/>
              <a:t> _______________ классе</a:t>
            </a:r>
          </a:p>
          <a:p>
            <a:r>
              <a:rPr lang="ru-RU" dirty="0" smtClean="0"/>
              <a:t>1. Количество учащихся (всего) _______________________________________</a:t>
            </a:r>
          </a:p>
          <a:p>
            <a:r>
              <a:rPr lang="ru-RU" dirty="0" smtClean="0"/>
              <a:t>2. Дата проведения работы ________________________________________</a:t>
            </a:r>
          </a:p>
          <a:p>
            <a:r>
              <a:rPr lang="ru-RU" dirty="0" smtClean="0"/>
              <a:t>2.1 Количество учащихся, писавших работу 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2.2 Получили баллы</a:t>
            </a:r>
          </a:p>
          <a:p>
            <a:r>
              <a:rPr lang="ru-RU" dirty="0" smtClean="0"/>
              <a:t>      «1» ___________                        «6» __________</a:t>
            </a:r>
          </a:p>
          <a:p>
            <a:r>
              <a:rPr lang="ru-RU" dirty="0" smtClean="0"/>
              <a:t>      «2» ___________                         «7» __________</a:t>
            </a:r>
          </a:p>
          <a:p>
            <a:r>
              <a:rPr lang="ru-RU" dirty="0" smtClean="0"/>
              <a:t>      «3» ___________                         «8» __________</a:t>
            </a:r>
          </a:p>
          <a:p>
            <a:r>
              <a:rPr lang="ru-RU" dirty="0" smtClean="0"/>
              <a:t>      «4» ___________                        «9» __________</a:t>
            </a:r>
          </a:p>
          <a:p>
            <a:r>
              <a:rPr lang="ru-RU" dirty="0" smtClean="0"/>
              <a:t>      «5» ___________                        «10» _________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2.3 Допустили ошибки (классификация)</a:t>
            </a:r>
          </a:p>
          <a:p>
            <a:r>
              <a:rPr lang="ru-RU" dirty="0" smtClean="0"/>
              <a:t>    1.____________________________________________________________чел.</a:t>
            </a:r>
          </a:p>
          <a:p>
            <a:r>
              <a:rPr lang="ru-RU" dirty="0" smtClean="0"/>
              <a:t>    2.____________________________________________________________чел.</a:t>
            </a:r>
          </a:p>
          <a:p>
            <a:r>
              <a:rPr lang="ru-RU" dirty="0" smtClean="0"/>
              <a:t>    3.____________________________________________________________чел.</a:t>
            </a:r>
          </a:p>
          <a:p>
            <a:r>
              <a:rPr lang="ru-RU" dirty="0" smtClean="0"/>
              <a:t>    4.____________________________________________________________чел.</a:t>
            </a:r>
          </a:p>
          <a:p>
            <a:r>
              <a:rPr lang="ru-RU" dirty="0" smtClean="0"/>
              <a:t>    5.____________________________________________________________чел.</a:t>
            </a:r>
          </a:p>
          <a:p>
            <a:r>
              <a:rPr lang="ru-RU" dirty="0" smtClean="0"/>
              <a:t>    6.____________________________________________________________чел.</a:t>
            </a:r>
          </a:p>
          <a:p>
            <a:r>
              <a:rPr lang="ru-RU" dirty="0" smtClean="0"/>
              <a:t>    7.____________________________________________________________чел.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2.4 Цель проведения  работы _____________________________________</a:t>
            </a:r>
          </a:p>
          <a:p>
            <a:pPr>
              <a:buNone/>
            </a:pPr>
            <a:r>
              <a:rPr lang="ru-RU" dirty="0" smtClean="0"/>
              <a:t> _______________________________________</a:t>
            </a:r>
          </a:p>
          <a:p>
            <a:pPr>
              <a:buNone/>
            </a:pPr>
            <a:r>
              <a:rPr lang="ru-RU" dirty="0" smtClean="0"/>
              <a:t> _______________________________________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2.5 </a:t>
            </a:r>
            <a:r>
              <a:rPr lang="ru-RU" dirty="0" err="1" smtClean="0"/>
              <a:t>Успеваемость:_______________________________________________</a:t>
            </a:r>
            <a:endParaRPr lang="ru-RU" dirty="0" smtClean="0"/>
          </a:p>
          <a:p>
            <a:r>
              <a:rPr lang="ru-RU" dirty="0" smtClean="0"/>
              <a:t>                        </a:t>
            </a:r>
            <a:r>
              <a:rPr lang="ru-RU" u="sng" dirty="0" smtClean="0"/>
              <a:t> Качество</a:t>
            </a:r>
            <a:r>
              <a:rPr lang="ru-RU" dirty="0" smtClean="0"/>
              <a:t>                                       </a:t>
            </a:r>
            <a:r>
              <a:rPr lang="ru-RU" u="sng" dirty="0" smtClean="0"/>
              <a:t> СОУ</a:t>
            </a:r>
            <a:endParaRPr lang="ru-RU" dirty="0" smtClean="0"/>
          </a:p>
          <a:p>
            <a:r>
              <a:rPr lang="ru-RU" dirty="0" smtClean="0"/>
              <a:t>1 уровень _________________________________________________________</a:t>
            </a:r>
          </a:p>
          <a:p>
            <a:r>
              <a:rPr lang="ru-RU" dirty="0" smtClean="0"/>
              <a:t>2 уровень _________________________________________________________</a:t>
            </a:r>
          </a:p>
          <a:p>
            <a:r>
              <a:rPr lang="ru-RU" dirty="0" smtClean="0"/>
              <a:t>3 уровень _________________________________________________________</a:t>
            </a:r>
          </a:p>
          <a:p>
            <a:r>
              <a:rPr lang="ru-RU" dirty="0" smtClean="0"/>
              <a:t>4 уровень _________________________________________________________</a:t>
            </a:r>
          </a:p>
          <a:p>
            <a:r>
              <a:rPr lang="ru-RU" dirty="0" smtClean="0"/>
              <a:t>5 уровень _________________________________________________________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2.6 Содержание работы.</a:t>
            </a:r>
          </a:p>
          <a:p>
            <a:endParaRPr lang="ru-RU" dirty="0" smtClean="0"/>
          </a:p>
          <a:p>
            <a:r>
              <a:rPr lang="ru-RU" dirty="0" smtClean="0"/>
              <a:t>Учитель: ________________________________________</a:t>
            </a:r>
          </a:p>
          <a:p>
            <a:endParaRPr lang="ru-RU" dirty="0" smtClean="0"/>
          </a:p>
          <a:p>
            <a:r>
              <a:rPr lang="ru-RU" dirty="0" smtClean="0"/>
              <a:t>Ассистент: ________________________________________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Открытый урок по геометрии в 7 классе.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Тема урока: ТЕОРЕМА О СУММЕ УГЛОВ ТРЕУГОЛЬНИКА.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Задание из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 какой фигурой работаем сегодня на уроке? </a:t>
            </a:r>
            <a:r>
              <a:rPr lang="ru-RU" i="1" dirty="0" smtClean="0"/>
              <a:t>(С треугольником)</a:t>
            </a:r>
            <a:endParaRPr lang="ru-RU" dirty="0" smtClean="0"/>
          </a:p>
          <a:p>
            <a:r>
              <a:rPr lang="ru-RU" dirty="0" smtClean="0"/>
              <a:t>- Что такое треугольник?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(Треугольник – фигура, образованная тремя точками, не лежащими на одной прямой, и отрезками, попарно соединяющими эти точки). -2 балла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Как треугольники различают?</a:t>
            </a:r>
          </a:p>
          <a:p>
            <a:r>
              <a:rPr lang="ru-RU" dirty="0" smtClean="0"/>
              <a:t> (</a:t>
            </a:r>
            <a:r>
              <a:rPr lang="ru-RU" i="1" dirty="0" smtClean="0"/>
              <a:t>По сторонам: равносторонние, равнобедренные и разносторонние</a:t>
            </a:r>
            <a:r>
              <a:rPr lang="ru-RU" dirty="0" smtClean="0"/>
              <a:t>). – 3 балла</a:t>
            </a:r>
          </a:p>
          <a:p>
            <a:r>
              <a:rPr lang="ru-RU" dirty="0" smtClean="0"/>
              <a:t>-Построить эти треугольники.   4 балла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Треугольники различают и по углам.</a:t>
            </a:r>
          </a:p>
          <a:p>
            <a:pPr>
              <a:buNone/>
            </a:pPr>
            <a:r>
              <a:rPr lang="ru-RU" dirty="0" smtClean="0"/>
              <a:t>      Сначала вспомним определение  угла.</a:t>
            </a:r>
          </a:p>
          <a:p>
            <a:r>
              <a:rPr lang="ru-RU" dirty="0" smtClean="0"/>
              <a:t>(Угол – это фигура, образованная двумя лучами, выходящими из одной точки. Лучи называют сторонами угла, а точку - вершиной). 5 баллов.</a:t>
            </a:r>
          </a:p>
          <a:p>
            <a:r>
              <a:rPr lang="ru-RU" dirty="0" smtClean="0"/>
              <a:t>- Построить эти треугольники. -6 баллов.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Геометрия – довольно сложный предмет, и не всем ребятам одинаково легко дается. У каждого ученика своя склонность к предметам и скорость освоения материала. Кроме того, иногда приходится пропускать занятия, отчего возникают пробелы в знаниях. Поэтому нередко возникают ситуации, когда необходимо готовиться самостоятельно или искать что то новое для данного  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На доске прикрепляется карточка «ТРЕУГОЛЬНИКИ».</a:t>
            </a:r>
            <a:endParaRPr lang="ru-RU" dirty="0" smtClean="0"/>
          </a:p>
          <a:p>
            <a:r>
              <a:rPr lang="ru-RU" dirty="0" smtClean="0"/>
              <a:t>- Построить схему Виды треугольников по сторонам . -7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ТРЕУГОЛЬНИК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Добавить  в схему  виды треугольников по углам. – 8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Названия треугольников внесем в схему (правую часть рисунка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Составьте рассказ по теме: «УГОЛ»  - 9 баллов</a:t>
            </a:r>
          </a:p>
          <a:p>
            <a:r>
              <a:rPr lang="ru-RU" dirty="0" smtClean="0"/>
              <a:t>  1. Угол – это фигура….....</a:t>
            </a:r>
          </a:p>
          <a:p>
            <a:r>
              <a:rPr lang="ru-RU" dirty="0" smtClean="0"/>
              <a:t> 2. Если……., то угол называют……</a:t>
            </a:r>
          </a:p>
          <a:p>
            <a:r>
              <a:rPr lang="ru-RU" dirty="0" smtClean="0"/>
              <a:t> 3. Внутренний угол треугольника – это…..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(Угол – это фигура, образованная двумя лучами, выходящими из одной точки. Лучи называют сторонами угла, а точку - вершиной).</a:t>
            </a:r>
          </a:p>
          <a:p>
            <a:r>
              <a:rPr lang="ru-RU" dirty="0" smtClean="0"/>
              <a:t> (Если величина угла 90, то угол называют </a:t>
            </a:r>
            <a:r>
              <a:rPr lang="ru-RU" b="1" dirty="0" smtClean="0"/>
              <a:t>прямым</a:t>
            </a:r>
            <a:r>
              <a:rPr lang="ru-RU" dirty="0" smtClean="0"/>
              <a:t>, если 180, то </a:t>
            </a:r>
            <a:r>
              <a:rPr lang="ru-RU" b="1" dirty="0" smtClean="0"/>
              <a:t>развернутым.</a:t>
            </a:r>
            <a:r>
              <a:rPr lang="ru-RU" dirty="0" smtClean="0"/>
              <a:t> Угол, меньше 90 называют </a:t>
            </a:r>
            <a:r>
              <a:rPr lang="ru-RU" b="1" dirty="0" smtClean="0"/>
              <a:t>острым </a:t>
            </a:r>
            <a:r>
              <a:rPr lang="ru-RU" dirty="0" smtClean="0"/>
              <a:t>углом, больше 90, но меньше 180 – </a:t>
            </a:r>
            <a:r>
              <a:rPr lang="ru-RU" b="1" dirty="0" smtClean="0"/>
              <a:t>тупым.</a:t>
            </a:r>
            <a:r>
              <a:rPr lang="ru-RU" dirty="0" smtClean="0"/>
              <a:t> Таким образом, углы бывают тупые, острые, прямые, развёрнутые).</a:t>
            </a:r>
          </a:p>
          <a:p>
            <a:r>
              <a:rPr lang="ru-RU" dirty="0" smtClean="0"/>
              <a:t>(Внутренний угол треугольника – угол, образованный его сторонами, вершина треугольника является вершиной его угла. Значит, в треугольнике углы могут быть различными: тупыми, острыми, прямыми).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10.баллов это задание я не определила, т.к. ученик должен:</a:t>
            </a:r>
          </a:p>
          <a:p>
            <a:pPr>
              <a:buNone/>
            </a:pPr>
            <a:r>
              <a:rPr lang="ru-RU" dirty="0" smtClean="0"/>
              <a:t>    Демонстрировать отличные знания учебного материала, выходящие за пределы школьной программы. Связывать свои теоретические знания с жизненными примерами. Применять свои знания в нестандартной ситуации. Легко решать задания повышенной сложности, предлагать при этом несколько способов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Затем в конце каждой четверти и за учебный год строили диаграммы по баллам и по уровням..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7200800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9822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2009 -2010уч.г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(7 класс)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2010 – 2011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(8 класс)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2011 – 2012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г (9 класс)</a:t>
                      </a:r>
                      <a:endParaRPr lang="ru-RU" dirty="0"/>
                    </a:p>
                  </a:txBody>
                  <a:tcPr/>
                </a:tc>
              </a:tr>
              <a:tr h="3796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   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  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  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96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– 40%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 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36 %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5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36 %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96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40 %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50 %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43 %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96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20 %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14 %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14 %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96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– 7 %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62088" cy="11569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Качество обученности по геометрии за три года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понимания особенностей 10-балльной системы оценивания учебных достижений, учитывающей характер учебной деятельности и уровень усвоения знаний, сопоставим ее с традиционной.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 – 2010 </a:t>
                      </a:r>
                      <a:r>
                        <a:rPr lang="ru-RU" dirty="0" err="1" smtClean="0"/>
                        <a:t>уч.г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2010 – 2011 </a:t>
                      </a:r>
                      <a:r>
                        <a:rPr lang="ru-RU" dirty="0" err="1" smtClean="0"/>
                        <a:t>уч.г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 – 2012 </a:t>
                      </a:r>
                      <a:r>
                        <a:rPr lang="ru-RU" dirty="0" err="1" smtClean="0"/>
                        <a:t>уч.г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60 %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64 %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64 %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57 %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976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Благодаря внедрению десятибалльной системы, у ученика появляются эталоны достижения, реалистический уровень притязаний к оцениванию, вероятность достижения успеха, самооценка на основе индивидуального стандарта качества, повышается личная ответственность, значимость достижения успеха, привлекательность успеха. При такой организации работы школьники охотно включаются в учебно-познавательную деятельность, испытывая при этом не только напряжение и усталость, но и приятные положительные эмоции от достигнутого индивидуального результата.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Когда основной целью обучения математике провозглашается выполнение программных требований, то учитель стремится использовать наиболее быстрые и экономичные способы изложения материала. Психологическое давление, испытываемое школьниками в этой гонке за знаниями (”успеваемость”, от слова “успеть”!) наносит вред их здоровью, лишает человеческого счастья и деформирует интеллект. Ориентация на самоутверждение, соперничество и избежание неудач становятся барьером на пути к творчеству даже при большом интеллектуальном потенциале. Вместе с тем, человек именно в индивидуальности своей несет свой существенный, особый смысл.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ШКАЛА ОЦЕНОК ПО МАТЕМАТИКЕ (ГЕОМЕТРИИ)</a:t>
            </a:r>
            <a:r>
              <a:rPr lang="ru-RU" dirty="0" smtClean="0"/>
              <a:t>        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(для самостоятельных и контрольных работ)</a:t>
            </a:r>
          </a:p>
          <a:p>
            <a:r>
              <a:rPr lang="ru-RU" dirty="0" smtClean="0"/>
              <a:t>1 балл ( очень слабо) Списал задания по самостоятельной, контрольной работе, но не выполнил саму работу.</a:t>
            </a:r>
          </a:p>
          <a:p>
            <a:r>
              <a:rPr lang="ru-RU" dirty="0" smtClean="0"/>
              <a:t>2 балла (слабо) Работу выполнил с помощью учителя в незначительном объеме. Допустил при этом ошибки в вычислениях. Сделал неправильные выводы. Отсутствуют чертежи к работе.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 балла (посредственно) Работу выполнил частично с помощью учителя. Допустил ошибки в вычислениях и ответах. Часть чертежей к работе отсутствует.</a:t>
            </a:r>
          </a:p>
          <a:p>
            <a:r>
              <a:rPr lang="ru-RU" dirty="0" smtClean="0"/>
              <a:t>4 балла (удовлетворительно) Работу выполнил с помощью учителя. Преобразования выполнены почти полностью, но есть негрубые ошибки в вычислениях. Получен правильный результат. В чертежах к самостоятельной, контрольной работе имеются незначительные ошибки.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баллов (недостаточно Работу выполнил с помощью учителя. Преобразования выполнены полностью, но есть негрубые ошибки в вычислениях. Получен правильный результат. Отсутствует ответ или в нем есть ошибки. В чертежах к самостоятельной, контрольной работе имеются незначительные ошибки. хорошо)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6 баллов (хорошо) Работу выполнил самостоятельно в полном объеме. Имеются 1-2 негрубые ошибки в вычислениях или ответе.</a:t>
            </a:r>
          </a:p>
          <a:p>
            <a:r>
              <a:rPr lang="ru-RU" dirty="0" smtClean="0"/>
              <a:t>7 баллов (очень хорошо) Работу выполнил самостоятельно в полном объеме. В вычислениях и в ответе было допущено 2-3 недочета, но не более одной негрубой ошибки.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1686</Words>
  <PresentationFormat>Экран (4:3)</PresentationFormat>
  <Paragraphs>177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Трек</vt:lpstr>
      <vt:lpstr>10 бальная система. Плюсы и минусы.</vt:lpstr>
      <vt:lpstr>Слайд 2</vt:lpstr>
      <vt:lpstr>Слайд 3</vt:lpstr>
      <vt:lpstr>Слайд 4</vt:lpstr>
      <vt:lpstr>Слайд 5</vt:lpstr>
      <vt:lpstr>  ШКАЛА ОЦЕНОК ПО МАТЕМАТИКЕ (ГЕОМЕТРИИ)                               </vt:lpstr>
      <vt:lpstr>Слайд 7</vt:lpstr>
      <vt:lpstr>Слайд 8</vt:lpstr>
      <vt:lpstr>Слайд 9</vt:lpstr>
      <vt:lpstr>Слайд 10</vt:lpstr>
      <vt:lpstr>Слайд 11</vt:lpstr>
      <vt:lpstr>ШКАЛА ОЦЕНОК ПО МАТЕМАТИКЕ (ГЕОМЕТРИИ)</vt:lpstr>
      <vt:lpstr>Слайд 13</vt:lpstr>
      <vt:lpstr>Слайд 14</vt:lpstr>
      <vt:lpstr>Слайд 15</vt:lpstr>
      <vt:lpstr>Слайд 16</vt:lpstr>
      <vt:lpstr>Сводная ведомость оценок обучающихся </vt:lpstr>
      <vt:lpstr>Слайд 18</vt:lpstr>
      <vt:lpstr>Слайд 19</vt:lpstr>
      <vt:lpstr>                   Анализ административной                         контрольной работы  </vt:lpstr>
      <vt:lpstr>           </vt:lpstr>
      <vt:lpstr>Слайд 22</vt:lpstr>
      <vt:lpstr>Слайд 23</vt:lpstr>
      <vt:lpstr>Слайд 24</vt:lpstr>
      <vt:lpstr>Слайд 25</vt:lpstr>
      <vt:lpstr> Открытый урок по геометрии в 7 классе. </vt:lpstr>
      <vt:lpstr>Задание из урока. </vt:lpstr>
      <vt:lpstr>Слайд 28</vt:lpstr>
      <vt:lpstr>Слайд 29</vt:lpstr>
      <vt:lpstr> 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Качество обученности по геометрии за три года 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15</cp:revision>
  <dcterms:created xsi:type="dcterms:W3CDTF">2014-03-25T12:53:17Z</dcterms:created>
  <dcterms:modified xsi:type="dcterms:W3CDTF">2014-04-03T13:31:29Z</dcterms:modified>
</cp:coreProperties>
</file>