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sldIdLst>
    <p:sldId id="272" r:id="rId2"/>
    <p:sldId id="256" r:id="rId3"/>
    <p:sldId id="257" r:id="rId4"/>
    <p:sldId id="273" r:id="rId5"/>
    <p:sldId id="274" r:id="rId6"/>
    <p:sldId id="258" r:id="rId7"/>
    <p:sldId id="275" r:id="rId8"/>
    <p:sldId id="276" r:id="rId9"/>
    <p:sldId id="260" r:id="rId10"/>
    <p:sldId id="277" r:id="rId11"/>
    <p:sldId id="278" r:id="rId12"/>
    <p:sldId id="263" r:id="rId13"/>
    <p:sldId id="268" r:id="rId14"/>
    <p:sldId id="269" r:id="rId15"/>
    <p:sldId id="270" r:id="rId16"/>
    <p:sldId id="27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784AF-39B6-4C52-A9F3-135C33119F4B}" type="datetimeFigureOut">
              <a:rPr lang="ru-RU" smtClean="0"/>
              <a:pPr/>
              <a:t>17.05.2014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41188-12AD-4066-B3E6-9A40E2B265A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41188-12AD-4066-B3E6-9A40E2B265A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23A7-B49F-46F5-A0A2-3133886CA9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52AE8E-1B4F-4FE6-9A70-0B7D6C0962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E22D3-9724-4353-9DDE-D95A7CC8E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964E-BB4B-4D84-B65B-F872CF7D3A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19E72-9853-4B38-9BEE-7477BCFD0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D70A3-D8F8-47D5-96D8-47C779346C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F5859-0803-4053-A8B8-0D606057677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F05E0-7ABB-4E62-8C13-D9C209A1AC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11CBF-8C5C-4BF6-8836-BBE2DA01F9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A94E2-DA03-4AAD-8347-C71870ED4B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AFBAD-A85E-4F2D-932A-C3D33A6A8D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7BA5B-4A03-497C-BDCF-558BD1B9D1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hlink"/>
                </a:solidFill>
              </a:rPr>
              <a:t>Тема урока:</a:t>
            </a:r>
            <a:br>
              <a:rPr lang="ru-RU" b="1" i="1" dirty="0" smtClean="0">
                <a:solidFill>
                  <a:schemeClr val="hlink"/>
                </a:solidFill>
              </a:rPr>
            </a:br>
            <a:r>
              <a:rPr lang="ru-RU" b="1" i="1" dirty="0" smtClean="0">
                <a:solidFill>
                  <a:schemeClr val="hlink"/>
                </a:solidFill>
              </a:rPr>
              <a:t>Фирмы в экономике.</a:t>
            </a:r>
            <a:endParaRPr lang="ru-RU" b="1" i="1" dirty="0"/>
          </a:p>
        </p:txBody>
      </p:sp>
      <p:pic>
        <p:nvPicPr>
          <p:cNvPr id="7" name="Рисунок 6" descr="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733800"/>
            <a:ext cx="4229100" cy="27745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81000" y="304800"/>
            <a:ext cx="59073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0070C0"/>
                </a:solidFill>
              </a:rPr>
              <a:t>Смирнова Светлана Николаевна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Г. Новокузнецк, 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ГОУ СПО Кузнецкий индустриальный техникум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Издержки производства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752600"/>
            <a:ext cx="2515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Внутренние 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1752600"/>
            <a:ext cx="32095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Внешние </a:t>
            </a:r>
          </a:p>
          <a:p>
            <a:pPr algn="ctr"/>
            <a:r>
              <a:rPr lang="ru-RU" sz="2800" dirty="0" smtClean="0"/>
              <a:t>(бухгалтерские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352800"/>
            <a:ext cx="7467600" cy="120032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i="1" u="sng" dirty="0" smtClean="0">
                <a:effectLst/>
              </a:rPr>
              <a:t>Экономическая прибыль</a:t>
            </a:r>
            <a:r>
              <a:rPr lang="ru-RU" sz="2400" b="0" dirty="0" smtClean="0">
                <a:effectLst/>
              </a:rPr>
              <a:t>-разница между общей выручкой фирмы и экономическими </a:t>
            </a:r>
          </a:p>
          <a:p>
            <a:r>
              <a:rPr lang="ru-RU" sz="2400" b="0" dirty="0" smtClean="0">
                <a:effectLst/>
              </a:rPr>
              <a:t>издержками.</a:t>
            </a:r>
            <a:endParaRPr lang="ru-RU" sz="2400" b="0" dirty="0"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4572000"/>
            <a:ext cx="8247771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2400" i="1" u="sng" dirty="0" smtClean="0">
                <a:effectLst/>
              </a:rPr>
              <a:t>Бухгалтерская прибыль </a:t>
            </a:r>
            <a:r>
              <a:rPr lang="ru-RU" sz="2400" b="0" dirty="0" smtClean="0">
                <a:effectLst/>
              </a:rPr>
              <a:t>– это разница между общей </a:t>
            </a:r>
          </a:p>
          <a:p>
            <a:r>
              <a:rPr lang="ru-RU" sz="2400" b="0" dirty="0" smtClean="0">
                <a:effectLst/>
              </a:rPr>
              <a:t>выручкой и бухгалтерскими издержками.</a:t>
            </a:r>
            <a:endParaRPr lang="ru-RU" sz="2400" b="0" dirty="0">
              <a:effectLst/>
            </a:endParaRPr>
          </a:p>
        </p:txBody>
      </p:sp>
      <p:cxnSp>
        <p:nvCxnSpPr>
          <p:cNvPr id="8" name="Прямая со стрелкой 7"/>
          <p:cNvCxnSpPr>
            <a:stCxn id="2" idx="2"/>
            <a:endCxn id="3" idx="0"/>
          </p:cNvCxnSpPr>
          <p:nvPr/>
        </p:nvCxnSpPr>
        <p:spPr>
          <a:xfrm rot="5400000">
            <a:off x="3395077" y="575677"/>
            <a:ext cx="334962" cy="2018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4" idx="0"/>
          </p:cNvCxnSpPr>
          <p:nvPr/>
        </p:nvCxnSpPr>
        <p:spPr>
          <a:xfrm>
            <a:off x="4953000" y="1447800"/>
            <a:ext cx="20619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1828800"/>
            <a:ext cx="2066925" cy="14006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4040188" cy="639762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Постоянные издержки-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57200" y="1143000"/>
            <a:ext cx="4038600" cy="2057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    это часть общих издержек, которая не зависит  на данный момент времени от объема выпускаемой продукции.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Переменные издержки-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0161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   это часть общих издержек, размер которых зависит  от объема производства и реализации продукции.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5486400"/>
            <a:ext cx="5943550" cy="95410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Предприниматель может управлять </a:t>
            </a:r>
          </a:p>
          <a:p>
            <a:pPr algn="ctr"/>
            <a:r>
              <a:rPr lang="ru-RU" sz="2800" dirty="0" smtClean="0"/>
              <a:t>только переменными издержками.</a:t>
            </a:r>
            <a:endParaRPr lang="ru-RU" sz="2800" dirty="0"/>
          </a:p>
        </p:txBody>
      </p:sp>
      <p:pic>
        <p:nvPicPr>
          <p:cNvPr id="9" name="Рисунок 8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3429000"/>
            <a:ext cx="2228850" cy="204787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848600" y="4876800"/>
            <a:ext cx="8819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96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?</a:t>
            </a:r>
            <a:endParaRPr lang="ru-RU" sz="9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4724400"/>
            <a:ext cx="7772400" cy="17526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3200" b="1" i="1" u="sng" dirty="0">
                <a:solidFill>
                  <a:schemeClr val="hlink"/>
                </a:solidFill>
              </a:rPr>
              <a:t>Амортизация</a:t>
            </a:r>
            <a:r>
              <a:rPr lang="ru-RU" sz="3200" dirty="0">
                <a:solidFill>
                  <a:schemeClr val="hlink"/>
                </a:solidFill>
              </a:rPr>
              <a:t> – </a:t>
            </a:r>
            <a:r>
              <a:rPr lang="ru-RU" sz="3200" b="0" dirty="0">
                <a:solidFill>
                  <a:schemeClr val="tx1"/>
                </a:solidFill>
                <a:effectLst/>
              </a:rPr>
              <a:t>уменьшение стоимости капитальных ресурсов по мере их износа в процессе производственного </a:t>
            </a:r>
            <a:r>
              <a:rPr lang="ru-RU" sz="3200" b="0" dirty="0" smtClean="0">
                <a:solidFill>
                  <a:schemeClr val="tx1"/>
                </a:solidFill>
                <a:effectLst/>
              </a:rPr>
              <a:t>использования.</a:t>
            </a:r>
            <a:endParaRPr lang="ru-RU" sz="3200" dirty="0">
              <a:solidFill>
                <a:schemeClr val="hlink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828800" y="3581400"/>
            <a:ext cx="865632" cy="762000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958898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457200"/>
            <a:ext cx="785818" cy="928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 animBg="1"/>
      <p:bldP spid="11" grpId="1" animBg="1"/>
      <p:bldP spid="12" grpId="0" animBg="1"/>
      <p:bldP spid="1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838200"/>
          </a:xfrm>
        </p:spPr>
        <p:txBody>
          <a:bodyPr/>
          <a:lstStyle/>
          <a:p>
            <a:pPr algn="ctr"/>
            <a:r>
              <a:rPr lang="ru-RU" sz="2800"/>
              <a:t>Что значит эффективный бизнес?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066800"/>
            <a:ext cx="7543800" cy="4419600"/>
          </a:xfrm>
        </p:spPr>
        <p:txBody>
          <a:bodyPr/>
          <a:lstStyle/>
          <a:p>
            <a:r>
              <a:rPr lang="ru-RU" sz="2400" b="1" dirty="0">
                <a:solidFill>
                  <a:schemeClr val="hlink"/>
                </a:solidFill>
              </a:rPr>
              <a:t>Эффект (в экономике) – </a:t>
            </a:r>
            <a:r>
              <a:rPr lang="ru-RU" sz="2400" dirty="0">
                <a:effectLst/>
              </a:rPr>
              <a:t>конкретный положительный результат какой-либо деятельности (например, прирост прибыли, полученной фирмой по сравнению с прошлым годом)</a:t>
            </a:r>
          </a:p>
          <a:p>
            <a:r>
              <a:rPr lang="ru-RU" sz="2400" b="1" dirty="0">
                <a:solidFill>
                  <a:schemeClr val="hlink"/>
                </a:solidFill>
              </a:rPr>
              <a:t>Эффективность – </a:t>
            </a:r>
            <a:r>
              <a:rPr lang="ru-RU" sz="2400" dirty="0">
                <a:effectLst/>
              </a:rPr>
              <a:t>результативность процесса, определяемая как отношение эффекта, результата к затратам.</a:t>
            </a:r>
            <a:endParaRPr lang="ru-RU" sz="2400" dirty="0">
              <a:solidFill>
                <a:schemeClr val="hlink"/>
              </a:solidFill>
              <a:effectLst/>
            </a:endParaRPr>
          </a:p>
          <a:p>
            <a:r>
              <a:rPr lang="ru-RU" sz="2400" b="1" u="sng" dirty="0">
                <a:solidFill>
                  <a:schemeClr val="hlink"/>
                </a:solidFill>
              </a:rPr>
              <a:t>Рентабельность – </a:t>
            </a:r>
            <a:r>
              <a:rPr lang="ru-RU" sz="2400" u="sng" dirty="0">
                <a:effectLst/>
              </a:rPr>
              <a:t>отношение прибыли, полученной предприятием за определенный период, к сделанным за тот же период затратам.</a:t>
            </a:r>
          </a:p>
          <a:p>
            <a:pPr>
              <a:buFont typeface="Wingdings" pitchFamily="2" charset="2"/>
              <a:buNone/>
            </a:pPr>
            <a:endParaRPr lang="ru-RU" sz="2400" b="1" dirty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8200" y="4800600"/>
            <a:ext cx="7788275" cy="180022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3600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sz="28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ru-RU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Рентабельность </a:t>
            </a: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</a:t>
            </a:r>
            <a:r>
              <a:rPr lang="ru-RU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000" baseline="30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прибыль</a:t>
            </a:r>
            <a:endParaRPr lang="ru-RU" sz="4000" baseline="30000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ru-RU" sz="4000" baseline="30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</a:t>
            </a:r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</a:t>
            </a:r>
            <a:r>
              <a:rPr lang="ru-RU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ru-RU" sz="4000" baseline="30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затраты</a:t>
            </a:r>
            <a:endParaRPr lang="ru-RU" sz="4000" dirty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4648200" y="5867400"/>
            <a:ext cx="1676400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6" name="Рисунок 5" descr="958898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4343400"/>
            <a:ext cx="785818" cy="928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hlink"/>
                </a:solidFill>
              </a:rPr>
              <a:t>Налоги - </a:t>
            </a:r>
            <a:r>
              <a:rPr lang="ru-RU" sz="2800" dirty="0">
                <a:solidFill>
                  <a:schemeClr val="tx1"/>
                </a:solidFill>
              </a:rPr>
              <a:t>это</a:t>
            </a:r>
            <a:r>
              <a:rPr lang="ru-RU" sz="2800" dirty="0">
                <a:solidFill>
                  <a:schemeClr val="hlink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обязательные платежи физических и юридических лиц государству.</a:t>
            </a:r>
            <a:endParaRPr lang="ru-RU" sz="2800" dirty="0">
              <a:solidFill>
                <a:schemeClr val="hlink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2971800" y="1447800"/>
            <a:ext cx="3352800" cy="9144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Три системы </a:t>
            </a:r>
          </a:p>
          <a:p>
            <a:pPr algn="ctr"/>
            <a:r>
              <a:rPr lang="ru-RU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налогообложения </a:t>
            </a:r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H="1">
            <a:off x="1447800" y="2514600"/>
            <a:ext cx="2286000" cy="8382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4602481" y="2514600"/>
            <a:ext cx="45719" cy="9144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5638800" y="2514600"/>
            <a:ext cx="2362200" cy="8382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304800" y="3429000"/>
            <a:ext cx="2819400" cy="9144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Пропорциональный</a:t>
            </a:r>
          </a:p>
          <a:p>
            <a:pPr algn="ctr"/>
            <a:r>
              <a:rPr lang="ru-RU" sz="2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налог </a:t>
            </a: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6400800" y="3429000"/>
            <a:ext cx="2514600" cy="9144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Прогрессивный</a:t>
            </a:r>
          </a:p>
          <a:p>
            <a:pPr algn="ctr"/>
            <a:r>
              <a:rPr lang="ru-RU" sz="2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налог </a:t>
            </a: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3429000" y="3505200"/>
            <a:ext cx="2514600" cy="914400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Регрессивный</a:t>
            </a:r>
          </a:p>
          <a:p>
            <a:pPr algn="ctr"/>
            <a:r>
              <a:rPr lang="ru-RU" sz="2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налог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133600" y="5105400"/>
            <a:ext cx="561929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59 % - американский экономист </a:t>
            </a:r>
            <a:r>
              <a:rPr lang="ru-RU" sz="2400" dirty="0" err="1" smtClean="0"/>
              <a:t>Лаффер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2514600" y="304800"/>
            <a:ext cx="3886200" cy="914400"/>
          </a:xfrm>
          <a:prstGeom prst="rect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8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Налоги</a:t>
            </a:r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1371600" y="1295400"/>
            <a:ext cx="2514600" cy="685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>
            <a:off x="5257800" y="1295400"/>
            <a:ext cx="2286000" cy="6858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381000" y="2057400"/>
            <a:ext cx="3276600" cy="914400"/>
          </a:xfrm>
          <a:prstGeom prst="rect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Прямые</a:t>
            </a:r>
          </a:p>
        </p:txBody>
      </p: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5486400" y="2057400"/>
            <a:ext cx="3276600" cy="914400"/>
          </a:xfrm>
          <a:prstGeom prst="rect">
            <a:avLst/>
          </a:prstGeom>
          <a:ln>
            <a:headEnd/>
            <a:tailEnd/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Косвенные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212725" y="3232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212725" y="3206750"/>
            <a:ext cx="48926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Обязательные платежи, </a:t>
            </a:r>
            <a:r>
              <a:rPr lang="ru-RU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взимаемые государством </a:t>
            </a: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 доходов или </a:t>
            </a:r>
            <a:r>
              <a:rPr lang="ru-RU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имущества юридических </a:t>
            </a: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и физических лиц</a:t>
            </a:r>
            <a:r>
              <a:rPr lang="ru-RU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ru-RU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подоходный налог с населения</a:t>
            </a:r>
          </a:p>
          <a:p>
            <a:pPr>
              <a:buFontTx/>
              <a:buChar char="•"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налог на прибыль с </a:t>
            </a:r>
            <a:r>
              <a:rPr lang="ru-RU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фирм (35%)</a:t>
            </a:r>
            <a:endParaRPr lang="ru-RU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налог </a:t>
            </a:r>
            <a:r>
              <a:rPr lang="ru-RU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на имущество и операции с ним.</a:t>
            </a:r>
            <a:endParaRPr lang="ru-RU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5410200" y="3098800"/>
            <a:ext cx="3505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Устанавливаются в </a:t>
            </a:r>
            <a:r>
              <a:rPr lang="ru-RU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виде надбавок </a:t>
            </a: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к цене </a:t>
            </a:r>
            <a:r>
              <a:rPr lang="ru-RU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товара и услуг</a:t>
            </a:r>
            <a:endParaRPr lang="ru-RU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акцизные сборы</a:t>
            </a:r>
          </a:p>
          <a:p>
            <a:pPr>
              <a:buFontTx/>
              <a:buChar char="•"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налог с продаж</a:t>
            </a:r>
          </a:p>
          <a:p>
            <a:pPr>
              <a:buFontTx/>
              <a:buChar char="•"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частично </a:t>
            </a:r>
            <a:r>
              <a:rPr lang="ru-RU" sz="2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НДС (18%)</a:t>
            </a:r>
            <a:endParaRPr lang="ru-RU" sz="2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Char char="•"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таможенные пошлины</a:t>
            </a:r>
          </a:p>
          <a:p>
            <a:pPr>
              <a:buFontTx/>
              <a:buChar char="•"/>
            </a:pPr>
            <a:r>
              <a:rPr lang="ru-RU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налог на экспорт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905000" y="609600"/>
            <a:ext cx="495300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Налоги, уплачиваемые </a:t>
            </a:r>
          </a:p>
          <a:p>
            <a:pPr algn="ctr"/>
            <a:r>
              <a:rPr lang="ru-RU" sz="24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предприятиями </a:t>
            </a:r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H="1">
            <a:off x="1905000" y="1524000"/>
            <a:ext cx="18288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7" name="Line 7"/>
          <p:cNvSpPr>
            <a:spLocks noChangeShapeType="1"/>
          </p:cNvSpPr>
          <p:nvPr/>
        </p:nvSpPr>
        <p:spPr bwMode="auto">
          <a:xfrm>
            <a:off x="5029200" y="1524000"/>
            <a:ext cx="1447800" cy="685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685800" y="2286000"/>
            <a:ext cx="297180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Прямой налог</a:t>
            </a:r>
          </a:p>
          <a:p>
            <a:pPr algn="ctr"/>
            <a:r>
              <a:rPr lang="ru-RU" sz="24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 фирмы</a:t>
            </a: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4419600" y="2286000"/>
            <a:ext cx="3733800" cy="914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Косвенный налог</a:t>
            </a:r>
          </a:p>
          <a:p>
            <a:pPr algn="ctr"/>
            <a:r>
              <a:rPr lang="ru-RU" sz="2400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с фирмы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6324600" y="3200400"/>
            <a:ext cx="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228600" y="3657600"/>
            <a:ext cx="3657600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Налог на прибыль</a:t>
            </a:r>
          </a:p>
        </p:txBody>
      </p:sp>
      <p:sp>
        <p:nvSpPr>
          <p:cNvPr id="51213" name="Rectangle 13"/>
          <p:cNvSpPr>
            <a:spLocks noChangeArrowheads="1"/>
          </p:cNvSpPr>
          <p:nvPr/>
        </p:nvSpPr>
        <p:spPr bwMode="auto">
          <a:xfrm>
            <a:off x="4419600" y="3657600"/>
            <a:ext cx="4038600" cy="1219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ru-RU" sz="2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ru-RU" sz="2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Налог на добавленную</a:t>
            </a:r>
          </a:p>
          <a:p>
            <a:pPr algn="ctr"/>
            <a:r>
              <a:rPr lang="ru-RU" sz="2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стоимость (НДС)</a:t>
            </a:r>
          </a:p>
          <a:p>
            <a:pPr algn="ctr"/>
            <a:endParaRPr lang="ru-RU" sz="2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11" name="Рисунок 10" descr="958898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457200"/>
            <a:ext cx="785818" cy="928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Учебник Обществознание 11 класс под ред. Л.Н. Боголюбова.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914400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chemeClr val="hlink"/>
                </a:solidFill>
              </a:rPr>
              <a:t>План урока:</a:t>
            </a:r>
            <a:endParaRPr lang="ru-RU" sz="3200" dirty="0">
              <a:solidFill>
                <a:schemeClr val="hlink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idx="1"/>
          </p:nvPr>
        </p:nvSpPr>
        <p:spPr>
          <a:xfrm>
            <a:off x="990600" y="1219200"/>
            <a:ext cx="49530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dirty="0"/>
              <a:t> Что такое фирма?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 Факторы производства и факторные доходы</a:t>
            </a:r>
          </a:p>
          <a:p>
            <a:pPr>
              <a:lnSpc>
                <a:spcPct val="90000"/>
              </a:lnSpc>
            </a:pPr>
            <a:r>
              <a:rPr lang="ru-RU" sz="2800" dirty="0"/>
              <a:t> Экономические и бухгалтерские </a:t>
            </a:r>
            <a:r>
              <a:rPr lang="ru-RU" sz="2800" dirty="0" smtClean="0"/>
              <a:t>издержки</a:t>
            </a:r>
            <a:endParaRPr lang="ru-RU" sz="2800" dirty="0"/>
          </a:p>
          <a:p>
            <a:pPr>
              <a:lnSpc>
                <a:spcPct val="90000"/>
              </a:lnSpc>
            </a:pPr>
            <a:r>
              <a:rPr lang="ru-RU" sz="2800" dirty="0"/>
              <a:t> Налоги, уплачиваемые предприятиями</a:t>
            </a:r>
          </a:p>
        </p:txBody>
      </p:sp>
      <p:pic>
        <p:nvPicPr>
          <p:cNvPr id="5" name="Рисунок 4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657600"/>
            <a:ext cx="3609975" cy="2385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Фирма -  </a:t>
            </a:r>
            <a:br>
              <a:rPr lang="ru-RU" b="1" i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b="1" i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2087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это коммерческая  организация, осуществляющая затраты экономических ресурсов для изготовления товаров и услуг,  реализуемых на рынке.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2209800"/>
            <a:ext cx="7251152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Какова основная цель деятельности фирмы?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066800" y="3429000"/>
            <a:ext cx="6861815" cy="58477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3200" dirty="0" smtClean="0"/>
              <a:t>От чего зависит получение прибыли?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09800" y="2667000"/>
            <a:ext cx="3850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прибыль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798" y="4267200"/>
            <a:ext cx="91182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smtClean="0">
                <a:effectLst/>
                <a:cs typeface="Tahoma" pitchFamily="34" charset="0"/>
              </a:rPr>
              <a:t>Выбор  вида и объема производимых благ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effectLst/>
                <a:cs typeface="Tahoma" pitchFamily="34" charset="0"/>
              </a:rPr>
              <a:t>Технологии производства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effectLst/>
                <a:cs typeface="Tahoma" pitchFamily="34" charset="0"/>
              </a:rPr>
              <a:t>Грамотное использование основных ресурсов производства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effectLst/>
                <a:cs typeface="Tahoma" pitchFamily="34" charset="0"/>
              </a:rPr>
              <a:t>Умение управлять процессом производства и сбыть готовую продукцию</a:t>
            </a:r>
          </a:p>
          <a:p>
            <a:endParaRPr lang="ru-RU" dirty="0"/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5410200"/>
            <a:ext cx="291465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958898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29600" y="228600"/>
            <a:ext cx="709618" cy="8386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i="1" dirty="0" smtClean="0">
                <a:solidFill>
                  <a:srgbClr val="0070C0"/>
                </a:solidFill>
              </a:rPr>
              <a:t>Производство-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066801"/>
            <a:ext cx="8229600" cy="1143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превращение экономических ресурсов или факторов производства в товары и услуги.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209800"/>
            <a:ext cx="533190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Факторы производства: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819400"/>
            <a:ext cx="107766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труд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657600"/>
            <a:ext cx="1410771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земля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4572000"/>
            <a:ext cx="1786643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капитал</a:t>
            </a:r>
            <a:endParaRPr lang="ru-RU" sz="3600" dirty="0"/>
          </a:p>
        </p:txBody>
      </p:sp>
      <p:sp>
        <p:nvSpPr>
          <p:cNvPr id="8" name="Правая фигурная скобка 7"/>
          <p:cNvSpPr/>
          <p:nvPr/>
        </p:nvSpPr>
        <p:spPr>
          <a:xfrm>
            <a:off x="2667000" y="2819400"/>
            <a:ext cx="609599" cy="2209800"/>
          </a:xfrm>
          <a:prstGeom prst="rightBrac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429000" y="3048000"/>
            <a:ext cx="8883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67200" y="3276600"/>
            <a:ext cx="425469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Какой из 4-х факторов </a:t>
            </a:r>
          </a:p>
          <a:p>
            <a:r>
              <a:rPr lang="ru-RU" sz="2400" dirty="0"/>
              <a:t>п</a:t>
            </a:r>
            <a:r>
              <a:rPr lang="ru-RU" sz="2400" dirty="0" smtClean="0"/>
              <a:t>роизводства связывает </a:t>
            </a:r>
          </a:p>
          <a:p>
            <a:r>
              <a:rPr lang="ru-RU" sz="2400" dirty="0" smtClean="0"/>
              <a:t>воедино все остальные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5410200"/>
            <a:ext cx="4710649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3600" dirty="0" smtClean="0"/>
              <a:t>предпринимательство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581400" y="4495800"/>
            <a:ext cx="5142755" cy="83099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С какой проблемой экономики</a:t>
            </a:r>
          </a:p>
          <a:p>
            <a:pPr algn="ctr"/>
            <a:r>
              <a:rPr lang="ru-RU" sz="2400" dirty="0"/>
              <a:t>э</a:t>
            </a:r>
            <a:r>
              <a:rPr lang="ru-RU" sz="2400" dirty="0" smtClean="0"/>
              <a:t>то связано?</a:t>
            </a:r>
            <a:endParaRPr lang="ru-RU" sz="2400" dirty="0"/>
          </a:p>
        </p:txBody>
      </p:sp>
      <p:pic>
        <p:nvPicPr>
          <p:cNvPr id="13" name="Picture 3" descr="http://themoney.su/wp-content/gallery/fotos/chto-zhdet-rossiyu-posle-krizi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5334659"/>
            <a:ext cx="2433606" cy="15233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958898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152400"/>
            <a:ext cx="785818" cy="928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087 -0.0581 L 0.30087 -0.280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1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У каждого фактора производства есть конкретный хозяин, который должен получать оплату за использование его ресурса. </a:t>
            </a:r>
          </a:p>
          <a:p>
            <a:pPr algn="ctr">
              <a:buNone/>
            </a:pPr>
            <a:r>
              <a:rPr lang="ru-RU" dirty="0" smtClean="0"/>
              <a:t>Величина оплаты зависит от количества и качества фактора производства.</a:t>
            </a:r>
            <a:endParaRPr lang="ru-RU" dirty="0"/>
          </a:p>
        </p:txBody>
      </p:sp>
      <p:pic>
        <p:nvPicPr>
          <p:cNvPr id="4" name="Picture 5" descr="2518943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3352800"/>
            <a:ext cx="4097338" cy="3073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838200" y="1981200"/>
            <a:ext cx="7952818" cy="1200329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i="1" dirty="0" smtClean="0"/>
              <a:t>От чего зависит размер оплаты ресурса?</a:t>
            </a:r>
            <a:endParaRPr lang="ru-RU" sz="3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905000"/>
            <a:ext cx="7924800" cy="1200329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Являетесь ли вы владельцем </a:t>
            </a:r>
          </a:p>
          <a:p>
            <a:pPr algn="ctr"/>
            <a:r>
              <a:rPr lang="ru-RU" sz="3600" dirty="0" smtClean="0"/>
              <a:t>какого-либо ресурса?</a:t>
            </a:r>
            <a:endParaRPr lang="ru-RU" sz="3600" dirty="0"/>
          </a:p>
        </p:txBody>
      </p:sp>
      <p:pic>
        <p:nvPicPr>
          <p:cNvPr id="7" name="Рисунок 6" descr="958898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152400"/>
            <a:ext cx="644770" cy="762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057400" y="152400"/>
            <a:ext cx="5181600" cy="1371600"/>
          </a:xfrm>
          <a:prstGeom prst="bevel">
            <a:avLst>
              <a:gd name="adj" fmla="val 12500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Факторы производства и 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факторные доходы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04800" y="2133600"/>
            <a:ext cx="2209800" cy="914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Труд</a:t>
            </a: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1905000" y="3124200"/>
            <a:ext cx="2362200" cy="914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Земля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3733800" y="2133600"/>
            <a:ext cx="2362200" cy="914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Капитал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5486400" y="3124200"/>
            <a:ext cx="3048000" cy="914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Предпринимательские</a:t>
            </a:r>
            <a:endParaRPr lang="ru-RU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ru-RU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способности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2193925" y="51371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ru-RU" b="0">
              <a:effectLst/>
            </a:endParaRPr>
          </a:p>
        </p:txBody>
      </p:sp>
      <p:sp>
        <p:nvSpPr>
          <p:cNvPr id="11317" name="Oval 53"/>
          <p:cNvSpPr>
            <a:spLocks noChangeArrowheads="1"/>
          </p:cNvSpPr>
          <p:nvPr/>
        </p:nvSpPr>
        <p:spPr bwMode="auto">
          <a:xfrm>
            <a:off x="304800" y="4191000"/>
            <a:ext cx="1981200" cy="914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Заработная</a:t>
            </a:r>
          </a:p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плата</a:t>
            </a:r>
          </a:p>
        </p:txBody>
      </p:sp>
      <p:sp>
        <p:nvSpPr>
          <p:cNvPr id="11318" name="Oval 54"/>
          <p:cNvSpPr>
            <a:spLocks noChangeArrowheads="1"/>
          </p:cNvSpPr>
          <p:nvPr/>
        </p:nvSpPr>
        <p:spPr bwMode="auto">
          <a:xfrm>
            <a:off x="2133600" y="4800600"/>
            <a:ext cx="1981200" cy="914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Рента</a:t>
            </a:r>
          </a:p>
        </p:txBody>
      </p:sp>
      <p:sp>
        <p:nvSpPr>
          <p:cNvPr id="11319" name="Oval 55"/>
          <p:cNvSpPr>
            <a:spLocks noChangeArrowheads="1"/>
          </p:cNvSpPr>
          <p:nvPr/>
        </p:nvSpPr>
        <p:spPr bwMode="auto">
          <a:xfrm>
            <a:off x="3962400" y="4191000"/>
            <a:ext cx="1981200" cy="914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Процент</a:t>
            </a:r>
          </a:p>
        </p:txBody>
      </p:sp>
      <p:sp>
        <p:nvSpPr>
          <p:cNvPr id="11320" name="Oval 56"/>
          <p:cNvSpPr>
            <a:spLocks noChangeArrowheads="1"/>
          </p:cNvSpPr>
          <p:nvPr/>
        </p:nvSpPr>
        <p:spPr bwMode="auto">
          <a:xfrm>
            <a:off x="6172200" y="4724400"/>
            <a:ext cx="1981200" cy="9144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Прибыль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 rot="5400000">
            <a:off x="724694" y="3618706"/>
            <a:ext cx="1143000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1288" idx="2"/>
            <a:endCxn id="11318" idx="0"/>
          </p:cNvCxnSpPr>
          <p:nvPr/>
        </p:nvCxnSpPr>
        <p:spPr>
          <a:xfrm rot="16200000" flipH="1">
            <a:off x="2724150" y="4400550"/>
            <a:ext cx="762000" cy="381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11289" idx="2"/>
            <a:endCxn id="11319" idx="0"/>
          </p:cNvCxnSpPr>
          <p:nvPr/>
        </p:nvCxnSpPr>
        <p:spPr>
          <a:xfrm rot="16200000" flipH="1">
            <a:off x="4362450" y="3600450"/>
            <a:ext cx="1143000" cy="381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endCxn id="11320" idx="0"/>
          </p:cNvCxnSpPr>
          <p:nvPr/>
        </p:nvCxnSpPr>
        <p:spPr>
          <a:xfrm rot="5400000">
            <a:off x="6819900" y="4381500"/>
            <a:ext cx="685800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1268" idx="2"/>
          </p:cNvCxnSpPr>
          <p:nvPr/>
        </p:nvCxnSpPr>
        <p:spPr>
          <a:xfrm rot="5400000">
            <a:off x="3086100" y="495300"/>
            <a:ext cx="533400" cy="25908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11268" idx="2"/>
          </p:cNvCxnSpPr>
          <p:nvPr/>
        </p:nvCxnSpPr>
        <p:spPr>
          <a:xfrm rot="5400000">
            <a:off x="2781300" y="1257300"/>
            <a:ext cx="1600200" cy="21336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>
            <a:stCxn id="11268" idx="2"/>
          </p:cNvCxnSpPr>
          <p:nvPr/>
        </p:nvCxnSpPr>
        <p:spPr>
          <a:xfrm rot="5400000">
            <a:off x="4343400" y="1828800"/>
            <a:ext cx="609600" cy="158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1268" idx="2"/>
          </p:cNvCxnSpPr>
          <p:nvPr/>
        </p:nvCxnSpPr>
        <p:spPr>
          <a:xfrm rot="16200000" flipH="1">
            <a:off x="5638800" y="533400"/>
            <a:ext cx="1524000" cy="350520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Рисунок 45" descr="958898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48600" y="381000"/>
            <a:ext cx="785818" cy="928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rgbClr val="0070C0"/>
                </a:solidFill>
              </a:rPr>
              <a:t>Капитал (от лат.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capitalis</a:t>
            </a:r>
            <a:r>
              <a:rPr lang="ru-RU" b="1" i="1" dirty="0" smtClean="0">
                <a:solidFill>
                  <a:srgbClr val="0070C0"/>
                </a:solidFill>
              </a:rPr>
              <a:t>-главный)-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371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имущество, способное приносить доход, т.е. источник дохода в виде средств  производства.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667000"/>
            <a:ext cx="7433253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800" dirty="0" smtClean="0"/>
              <a:t>Особенность капитала – принадлежит фирме.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276600"/>
            <a:ext cx="8534399" cy="34163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i="1" u="sng" dirty="0" smtClean="0"/>
              <a:t>Виды капитала: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Физический</a:t>
            </a:r>
            <a:r>
              <a:rPr lang="ru-RU" sz="2400" dirty="0" smtClean="0"/>
              <a:t> – средства производства, созданные людьми</a:t>
            </a:r>
          </a:p>
          <a:p>
            <a:r>
              <a:rPr lang="ru-RU" sz="2400" dirty="0" smtClean="0">
                <a:solidFill>
                  <a:srgbClr val="0070C0"/>
                </a:solidFill>
              </a:rPr>
              <a:t>Финансовый</a:t>
            </a:r>
            <a:r>
              <a:rPr lang="ru-RU" sz="2400" dirty="0" smtClean="0"/>
              <a:t> – деньги, используемые для приобретения физического капитала</a:t>
            </a:r>
          </a:p>
          <a:p>
            <a:r>
              <a:rPr lang="ru-RU" sz="2400" dirty="0" smtClean="0">
                <a:solidFill>
                  <a:srgbClr val="7030A0"/>
                </a:solidFill>
              </a:rPr>
              <a:t>Инвестиции</a:t>
            </a:r>
            <a:r>
              <a:rPr lang="ru-RU" sz="2400" dirty="0" smtClean="0"/>
              <a:t> – вложение материальных и денежных средств в производство</a:t>
            </a:r>
          </a:p>
          <a:p>
            <a:r>
              <a:rPr lang="ru-RU" sz="2400" dirty="0" smtClean="0">
                <a:solidFill>
                  <a:srgbClr val="00B050"/>
                </a:solidFill>
              </a:rPr>
              <a:t>Ссудный капитал </a:t>
            </a:r>
            <a:r>
              <a:rPr lang="ru-RU" sz="2400" dirty="0" smtClean="0"/>
              <a:t>– свободные денежные средства </a:t>
            </a:r>
          </a:p>
          <a:p>
            <a:r>
              <a:rPr lang="ru-RU" sz="2400" dirty="0" smtClean="0"/>
              <a:t>предоставленные в ссуду, на условиях возвратности и платности</a:t>
            </a:r>
            <a:endParaRPr lang="ru-RU" sz="2400" dirty="0"/>
          </a:p>
        </p:txBody>
      </p:sp>
      <p:pic>
        <p:nvPicPr>
          <p:cNvPr id="6" name="Picture 10" descr="3-126250007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5715000"/>
            <a:ext cx="1447800" cy="1143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95889810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58182" y="2209800"/>
            <a:ext cx="785818" cy="928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955675"/>
          </a:xfrm>
        </p:spPr>
        <p:txBody>
          <a:bodyPr>
            <a:normAutofit fontScale="70000" lnSpcReduction="20000"/>
          </a:bodyPr>
          <a:lstStyle/>
          <a:p>
            <a:r>
              <a:rPr lang="ru-RU" sz="39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Издержки производства-</a:t>
            </a:r>
            <a:br>
              <a:rPr lang="ru-RU" sz="39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3900" dirty="0" smtClean="0"/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4040188" cy="39512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ru-RU" dirty="0" smtClean="0"/>
              <a:t>    это затраты производителя на приобретение и использование факторов производства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574675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Экономические издержки-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1981200"/>
            <a:ext cx="4267200" cy="37338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</a:t>
            </a:r>
            <a:r>
              <a:rPr lang="ru-RU" dirty="0" smtClean="0"/>
              <a:t>это те выплаты, которые фирма должна произвести поставщикам необходимых ресурсов, чтобы отвлечь эти ресурсы от использования в других производствах.</a:t>
            </a:r>
          </a:p>
          <a:p>
            <a:endParaRPr lang="ru-RU" dirty="0"/>
          </a:p>
        </p:txBody>
      </p:sp>
      <p:pic>
        <p:nvPicPr>
          <p:cNvPr id="7" name="Рисунок 6" descr="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4343400"/>
            <a:ext cx="3800530" cy="22516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9588981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228600"/>
            <a:ext cx="785818" cy="928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4191000"/>
          </a:xfrm>
        </p:spPr>
        <p:txBody>
          <a:bodyPr>
            <a:normAutofit/>
          </a:bodyPr>
          <a:lstStyle/>
          <a:p>
            <a:pPr algn="l"/>
            <a:r>
              <a:rPr lang="ru-RU" sz="2400" b="1" i="1" dirty="0">
                <a:solidFill>
                  <a:schemeClr val="hlink"/>
                </a:solidFill>
              </a:rPr>
              <a:t>Внутренние (неявные) издержки </a:t>
            </a:r>
            <a:r>
              <a:rPr lang="ru-RU" sz="2400" dirty="0">
                <a:solidFill>
                  <a:schemeClr val="hlink"/>
                </a:solidFill>
              </a:rPr>
              <a:t>– </a:t>
            </a:r>
            <a:r>
              <a:rPr lang="ru-RU" sz="2400" dirty="0" smtClean="0"/>
              <a:t>включают стоимость собственного ресурса и </a:t>
            </a:r>
            <a:r>
              <a:rPr lang="ru-RU" sz="2400" b="0" dirty="0" smtClean="0">
                <a:solidFill>
                  <a:schemeClr val="tx1"/>
                </a:solidFill>
                <a:effectLst/>
              </a:rPr>
              <a:t>равны </a:t>
            </a:r>
            <a:r>
              <a:rPr lang="ru-RU" sz="2400" b="0" dirty="0">
                <a:solidFill>
                  <a:schemeClr val="tx1"/>
                </a:solidFill>
                <a:effectLst/>
              </a:rPr>
              <a:t>денежным выплатам, которые могли бы быть получены </a:t>
            </a:r>
            <a:r>
              <a:rPr lang="ru-RU" sz="2400" b="0" dirty="0" smtClean="0">
                <a:solidFill>
                  <a:schemeClr val="tx1"/>
                </a:solidFill>
                <a:effectLst/>
              </a:rPr>
              <a:t> при использовании ресурса, </a:t>
            </a:r>
            <a:r>
              <a:rPr lang="ru-RU" sz="2400" b="0" dirty="0">
                <a:solidFill>
                  <a:schemeClr val="tx1"/>
                </a:solidFill>
                <a:effectLst/>
              </a:rPr>
              <a:t>если бы его собственник вложил его в чужое дело.</a:t>
            </a:r>
            <a:br>
              <a:rPr lang="ru-RU" sz="2400" b="0" dirty="0">
                <a:solidFill>
                  <a:schemeClr val="tx1"/>
                </a:solidFill>
                <a:effectLst/>
              </a:rPr>
            </a:br>
            <a:r>
              <a:rPr lang="ru-RU" sz="2400" b="0" dirty="0">
                <a:solidFill>
                  <a:schemeClr val="tx1"/>
                </a:solidFill>
                <a:effectLst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</a:rPr>
            </a:br>
            <a:r>
              <a:rPr lang="ru-RU" sz="2400" b="0" dirty="0">
                <a:solidFill>
                  <a:schemeClr val="tx1"/>
                </a:solidFill>
                <a:effectLst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</a:rPr>
            </a:br>
            <a:r>
              <a:rPr lang="ru-RU" sz="2400" b="0" dirty="0">
                <a:solidFill>
                  <a:schemeClr val="tx1"/>
                </a:solidFill>
                <a:effectLst/>
              </a:rPr>
              <a:t/>
            </a:r>
            <a:br>
              <a:rPr lang="ru-RU" sz="2400" b="0" dirty="0">
                <a:solidFill>
                  <a:schemeClr val="tx1"/>
                </a:solidFill>
                <a:effectLst/>
              </a:rPr>
            </a:br>
            <a:r>
              <a:rPr lang="ru-RU" sz="2400" b="1" i="1" dirty="0">
                <a:solidFill>
                  <a:schemeClr val="hlink"/>
                </a:solidFill>
              </a:rPr>
              <a:t>Внешние (бухгалтерские) издержки </a:t>
            </a:r>
            <a:r>
              <a:rPr lang="ru-RU" sz="2400" dirty="0">
                <a:solidFill>
                  <a:schemeClr val="hlink"/>
                </a:solidFill>
              </a:rPr>
              <a:t>– </a:t>
            </a:r>
            <a:r>
              <a:rPr lang="ru-RU" sz="2400" b="0" dirty="0">
                <a:solidFill>
                  <a:schemeClr val="tx1"/>
                </a:solidFill>
                <a:effectLst/>
              </a:rPr>
              <a:t>это сумма денежных выплат, которые фирма осуществляет для оплаты необходимых ресурсов.</a:t>
            </a:r>
            <a:br>
              <a:rPr lang="ru-RU" sz="2400" b="0" dirty="0">
                <a:solidFill>
                  <a:schemeClr val="tx1"/>
                </a:solidFill>
                <a:effectLst/>
              </a:rPr>
            </a:br>
            <a:endParaRPr lang="ru-RU" sz="2400" dirty="0">
              <a:solidFill>
                <a:schemeClr val="hlink"/>
              </a:solidFill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1828800" y="4114800"/>
            <a:ext cx="1371600" cy="5334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5257800" y="4114800"/>
            <a:ext cx="1371600" cy="5334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28600" y="4724400"/>
            <a:ext cx="3962400" cy="914400"/>
          </a:xfrm>
          <a:prstGeom prst="rect">
            <a:avLst/>
          </a:prstGeom>
          <a:ln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Постоянные издержки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4953000" y="4724400"/>
            <a:ext cx="3962400" cy="914400"/>
          </a:xfrm>
          <a:prstGeom prst="rect">
            <a:avLst/>
          </a:prstGeom>
          <a:ln>
            <a:headEnd/>
            <a:tailEnd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Переменные издержки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828800"/>
            <a:ext cx="853440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effectLst/>
              </a:rPr>
              <a:t>Собственник ресурса постоянно решает проблему экономического </a:t>
            </a:r>
            <a:r>
              <a:rPr lang="ru-RU" sz="2000" i="1" u="sng" dirty="0" smtClean="0">
                <a:effectLst/>
              </a:rPr>
              <a:t>выбора</a:t>
            </a:r>
            <a:r>
              <a:rPr lang="ru-RU" sz="2000" dirty="0" smtClean="0">
                <a:effectLst/>
              </a:rPr>
              <a:t>: стоит ли продолжать свой бизнес или можно найти более выгодный вариант использования ресурсов.</a:t>
            </a:r>
            <a:endParaRPr lang="ru-RU" sz="2000" dirty="0">
              <a:effectLst/>
            </a:endParaRPr>
          </a:p>
        </p:txBody>
      </p:sp>
      <p:pic>
        <p:nvPicPr>
          <p:cNvPr id="8" name="Рисунок 7" descr="958898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3505200"/>
            <a:ext cx="785818" cy="92869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684</TotalTime>
  <Words>649</Words>
  <Application>Microsoft PowerPoint</Application>
  <PresentationFormat>Экран (4:3)</PresentationFormat>
  <Paragraphs>124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Тема урока: Фирмы в экономике.</vt:lpstr>
      <vt:lpstr>План урока:</vt:lpstr>
      <vt:lpstr>Фирма -   </vt:lpstr>
      <vt:lpstr>Производство-</vt:lpstr>
      <vt:lpstr>Слайд 5</vt:lpstr>
      <vt:lpstr>Слайд 6</vt:lpstr>
      <vt:lpstr>Капитал (от лат. capitalis-главный)-</vt:lpstr>
      <vt:lpstr>Слайд 8</vt:lpstr>
      <vt:lpstr>Внутренние (неявные) издержки – включают стоимость собственного ресурса и равны денежным выплатам, которые могли бы быть получены  при использовании ресурса, если бы его собственник вложил его в чужое дело.    Внешние (бухгалтерские) издержки – это сумма денежных выплат, которые фирма осуществляет для оплаты необходимых ресурсов. </vt:lpstr>
      <vt:lpstr>Издержки производства</vt:lpstr>
      <vt:lpstr>Амортизация – уменьшение стоимости капитальных ресурсов по мере их износа в процессе производственного использования.</vt:lpstr>
      <vt:lpstr>Что значит эффективный бизнес?</vt:lpstr>
      <vt:lpstr>Налоги - это обязательные платежи физических и юридических лиц государству.</vt:lpstr>
      <vt:lpstr>Слайд 14</vt:lpstr>
      <vt:lpstr>Слайд 15</vt:lpstr>
      <vt:lpstr>Литература: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Светик</dc:creator>
  <cp:lastModifiedBy>pk-pravo</cp:lastModifiedBy>
  <cp:revision>49</cp:revision>
  <cp:lastPrinted>1601-01-01T00:00:00Z</cp:lastPrinted>
  <dcterms:created xsi:type="dcterms:W3CDTF">1601-01-01T00:00:00Z</dcterms:created>
  <dcterms:modified xsi:type="dcterms:W3CDTF">2014-05-17T05:02:35Z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