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5A64F-7824-450F-8515-C38249081BFB}" type="doc">
      <dgm:prSet loTypeId="urn:microsoft.com/office/officeart/2005/8/layout/radial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021F59-4F2C-4122-9681-F6046648DB61}">
      <dgm:prSet phldrT="[Текст]"/>
      <dgm:spPr/>
      <dgm:t>
        <a:bodyPr/>
        <a:lstStyle/>
        <a:p>
          <a:r>
            <a:rPr lang="ru-RU" b="1" dirty="0" smtClean="0"/>
            <a:t>Половозрастная структура общества</a:t>
          </a:r>
          <a:endParaRPr lang="ru-RU" b="1" dirty="0"/>
        </a:p>
      </dgm:t>
    </dgm:pt>
    <dgm:pt modelId="{C37A7E2C-51BC-47CF-B5DE-9FE124EAC6CC}" type="parTrans" cxnId="{CFC0E1C3-0727-4851-BF52-3376F673AF00}">
      <dgm:prSet/>
      <dgm:spPr/>
      <dgm:t>
        <a:bodyPr/>
        <a:lstStyle/>
        <a:p>
          <a:endParaRPr lang="ru-RU"/>
        </a:p>
      </dgm:t>
    </dgm:pt>
    <dgm:pt modelId="{3DF63FE4-027C-4C2A-BC89-3C48DAB17DDF}" type="sibTrans" cxnId="{CFC0E1C3-0727-4851-BF52-3376F673AF00}">
      <dgm:prSet/>
      <dgm:spPr/>
      <dgm:t>
        <a:bodyPr/>
        <a:lstStyle/>
        <a:p>
          <a:endParaRPr lang="ru-RU"/>
        </a:p>
      </dgm:t>
    </dgm:pt>
    <dgm:pt modelId="{CD99FED9-3A2A-4563-8EBA-A501E39EA2BE}">
      <dgm:prSet phldrT="[Текст]" custT="1"/>
      <dgm:spPr/>
      <dgm:t>
        <a:bodyPr/>
        <a:lstStyle/>
        <a:p>
          <a:r>
            <a:rPr lang="ru-RU" sz="2000" b="1" dirty="0" smtClean="0"/>
            <a:t>Степень экономической активности  трудоспособного населения</a:t>
          </a:r>
          <a:endParaRPr lang="ru-RU" sz="2000" b="1" dirty="0"/>
        </a:p>
      </dgm:t>
    </dgm:pt>
    <dgm:pt modelId="{19D20771-592F-4514-AD7C-FCE386A7BEDC}" type="parTrans" cxnId="{3C2D458D-8D2B-46EE-AAA4-E3FE3F33E077}">
      <dgm:prSet/>
      <dgm:spPr/>
      <dgm:t>
        <a:bodyPr/>
        <a:lstStyle/>
        <a:p>
          <a:endParaRPr lang="ru-RU"/>
        </a:p>
      </dgm:t>
    </dgm:pt>
    <dgm:pt modelId="{5F9999E0-EF32-4693-BEF5-D33C098C7245}" type="sibTrans" cxnId="{3C2D458D-8D2B-46EE-AAA4-E3FE3F33E077}">
      <dgm:prSet/>
      <dgm:spPr/>
      <dgm:t>
        <a:bodyPr/>
        <a:lstStyle/>
        <a:p>
          <a:endParaRPr lang="ru-RU"/>
        </a:p>
      </dgm:t>
    </dgm:pt>
    <dgm:pt modelId="{33822421-1DA8-488F-8835-533C35D36F8F}">
      <dgm:prSet phldrT="[Текст]" custT="1"/>
      <dgm:spPr/>
      <dgm:t>
        <a:bodyPr/>
        <a:lstStyle/>
        <a:p>
          <a:r>
            <a:rPr lang="ru-RU" sz="2400" b="1" dirty="0" smtClean="0"/>
            <a:t>Иммиграция рабочей силы </a:t>
          </a:r>
        </a:p>
        <a:p>
          <a:r>
            <a:rPr lang="ru-RU" sz="2400" b="1" dirty="0" smtClean="0"/>
            <a:t>из других стран</a:t>
          </a:r>
          <a:endParaRPr lang="ru-RU" sz="2400" b="1" dirty="0"/>
        </a:p>
      </dgm:t>
    </dgm:pt>
    <dgm:pt modelId="{404845CD-0FA9-40B8-BD25-630B3F3DB5A4}" type="parTrans" cxnId="{9ABD4319-320C-40E0-B0F4-F4AB2C122D5B}">
      <dgm:prSet/>
      <dgm:spPr/>
      <dgm:t>
        <a:bodyPr/>
        <a:lstStyle/>
        <a:p>
          <a:endParaRPr lang="ru-RU"/>
        </a:p>
      </dgm:t>
    </dgm:pt>
    <dgm:pt modelId="{FF189033-3CBA-4C8B-A421-7A895CAD0966}" type="sibTrans" cxnId="{9ABD4319-320C-40E0-B0F4-F4AB2C122D5B}">
      <dgm:prSet/>
      <dgm:spPr/>
      <dgm:t>
        <a:bodyPr/>
        <a:lstStyle/>
        <a:p>
          <a:endParaRPr lang="ru-RU"/>
        </a:p>
      </dgm:t>
    </dgm:pt>
    <dgm:pt modelId="{589E80B7-25AB-4396-84F3-37008AEBC8E6}">
      <dgm:prSet/>
      <dgm:spPr/>
      <dgm:t>
        <a:bodyPr/>
        <a:lstStyle/>
        <a:p>
          <a:r>
            <a:rPr lang="ru-RU" b="1" dirty="0" smtClean="0"/>
            <a:t>Демографические </a:t>
          </a:r>
        </a:p>
        <a:p>
          <a:r>
            <a:rPr lang="ru-RU" b="1" dirty="0" smtClean="0"/>
            <a:t>факторы</a:t>
          </a:r>
          <a:endParaRPr lang="ru-RU" b="1" dirty="0"/>
        </a:p>
      </dgm:t>
    </dgm:pt>
    <dgm:pt modelId="{BEEA232A-D95D-44F3-809E-E4836E39AF39}" type="parTrans" cxnId="{C6F5E58F-D89D-41CF-BC01-518D8CA6B42E}">
      <dgm:prSet/>
      <dgm:spPr/>
      <dgm:t>
        <a:bodyPr/>
        <a:lstStyle/>
        <a:p>
          <a:endParaRPr lang="ru-RU"/>
        </a:p>
      </dgm:t>
    </dgm:pt>
    <dgm:pt modelId="{A4CE8BB3-C4A4-4FE4-B208-2F8BF15720E7}" type="sibTrans" cxnId="{C6F5E58F-D89D-41CF-BC01-518D8CA6B42E}">
      <dgm:prSet/>
      <dgm:spPr/>
      <dgm:t>
        <a:bodyPr/>
        <a:lstStyle/>
        <a:p>
          <a:endParaRPr lang="ru-RU"/>
        </a:p>
      </dgm:t>
    </dgm:pt>
    <dgm:pt modelId="{C6DC2621-A9F7-4F1E-9038-FDDAC5EAE42D}" type="pres">
      <dgm:prSet presAssocID="{0225A64F-7824-450F-8515-C38249081BF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6045AC-A9DF-433B-BA94-EAECEC1CD2A4}" type="pres">
      <dgm:prSet presAssocID="{0225A64F-7824-450F-8515-C38249081BFB}" presName="cycle" presStyleCnt="0"/>
      <dgm:spPr/>
    </dgm:pt>
    <dgm:pt modelId="{C18C1B64-5D89-4B33-8C3D-F3BA2D1301F9}" type="pres">
      <dgm:prSet presAssocID="{0225A64F-7824-450F-8515-C38249081BFB}" presName="centerShape" presStyleCnt="0"/>
      <dgm:spPr/>
    </dgm:pt>
    <dgm:pt modelId="{FE5CE7FA-2810-4E6C-A9C2-7157DED1290C}" type="pres">
      <dgm:prSet presAssocID="{0225A64F-7824-450F-8515-C38249081BFB}" presName="connSite" presStyleLbl="node1" presStyleIdx="0" presStyleCnt="5"/>
      <dgm:spPr/>
    </dgm:pt>
    <dgm:pt modelId="{91B7D106-AD53-4CF8-859B-DF6AE9B9EB42}" type="pres">
      <dgm:prSet presAssocID="{0225A64F-7824-450F-8515-C38249081BFB}" presName="visible" presStyleLbl="node1" presStyleIdx="0" presStyleCnt="5"/>
      <dgm:spPr/>
    </dgm:pt>
    <dgm:pt modelId="{BE8BA9A7-B4F6-448C-8FF0-287C2A96CB67}" type="pres">
      <dgm:prSet presAssocID="{BEEA232A-D95D-44F3-809E-E4836E39AF39}" presName="Name25" presStyleLbl="parChTrans1D1" presStyleIdx="0" presStyleCnt="4"/>
      <dgm:spPr/>
      <dgm:t>
        <a:bodyPr/>
        <a:lstStyle/>
        <a:p>
          <a:endParaRPr lang="ru-RU"/>
        </a:p>
      </dgm:t>
    </dgm:pt>
    <dgm:pt modelId="{AC9E9609-7152-4061-AAE1-F4E33C268ED1}" type="pres">
      <dgm:prSet presAssocID="{589E80B7-25AB-4396-84F3-37008AEBC8E6}" presName="node" presStyleCnt="0"/>
      <dgm:spPr/>
    </dgm:pt>
    <dgm:pt modelId="{9BAA198E-6949-4FC0-93BF-1E1DAE03DDE5}" type="pres">
      <dgm:prSet presAssocID="{589E80B7-25AB-4396-84F3-37008AEBC8E6}" presName="parentNode" presStyleLbl="node1" presStyleIdx="1" presStyleCnt="5" custScaleX="268219" custLinFactNeighborX="70170" custLinFactNeighborY="-206">
        <dgm:presLayoutVars>
          <dgm:chMax val="1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9ED831D7-1A46-4D8B-BCF6-01D53B538475}" type="pres">
      <dgm:prSet presAssocID="{589E80B7-25AB-4396-84F3-37008AEBC8E6}" presName="childNode" presStyleLbl="revTx" presStyleIdx="0" presStyleCnt="0">
        <dgm:presLayoutVars>
          <dgm:bulletEnabled val="1"/>
        </dgm:presLayoutVars>
      </dgm:prSet>
      <dgm:spPr/>
    </dgm:pt>
    <dgm:pt modelId="{27220DA1-E2FD-4A9F-9E90-B606747859E9}" type="pres">
      <dgm:prSet presAssocID="{C37A7E2C-51BC-47CF-B5DE-9FE124EAC6CC}" presName="Name25" presStyleLbl="parChTrans1D1" presStyleIdx="1" presStyleCnt="4"/>
      <dgm:spPr/>
      <dgm:t>
        <a:bodyPr/>
        <a:lstStyle/>
        <a:p>
          <a:endParaRPr lang="ru-RU"/>
        </a:p>
      </dgm:t>
    </dgm:pt>
    <dgm:pt modelId="{68A7011A-AFDB-4223-A92C-F467953D8C41}" type="pres">
      <dgm:prSet presAssocID="{4B021F59-4F2C-4122-9681-F6046648DB61}" presName="node" presStyleCnt="0"/>
      <dgm:spPr/>
    </dgm:pt>
    <dgm:pt modelId="{7504B165-D8D9-4154-9BB6-C6BAE802D7A2}" type="pres">
      <dgm:prSet presAssocID="{4B021F59-4F2C-4122-9681-F6046648DB61}" presName="parentNode" presStyleLbl="node1" presStyleIdx="2" presStyleCnt="5" custScaleX="301908" custLinFactX="28072" custLinFactNeighborX="100000" custLinFactNeighborY="117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2257FC4-5333-4377-9D75-A94EC19AEF9D}" type="pres">
      <dgm:prSet presAssocID="{4B021F59-4F2C-4122-9681-F6046648DB6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AE66E-589F-4719-B76A-1376270A5890}" type="pres">
      <dgm:prSet presAssocID="{19D20771-592F-4514-AD7C-FCE386A7BEDC}" presName="Name25" presStyleLbl="parChTrans1D1" presStyleIdx="2" presStyleCnt="4"/>
      <dgm:spPr/>
      <dgm:t>
        <a:bodyPr/>
        <a:lstStyle/>
        <a:p>
          <a:endParaRPr lang="ru-RU"/>
        </a:p>
      </dgm:t>
    </dgm:pt>
    <dgm:pt modelId="{14E4BFB9-026D-4CBC-B8C7-DBB553916A61}" type="pres">
      <dgm:prSet presAssocID="{CD99FED9-3A2A-4563-8EBA-A501E39EA2BE}" presName="node" presStyleCnt="0"/>
      <dgm:spPr/>
    </dgm:pt>
    <dgm:pt modelId="{2C742D14-FB5E-431F-9918-2A3690D3CDA4}" type="pres">
      <dgm:prSet presAssocID="{CD99FED9-3A2A-4563-8EBA-A501E39EA2BE}" presName="parentNode" presStyleLbl="node1" presStyleIdx="3" presStyleCnt="5" custScaleX="278893" custLinFactX="29036" custLinFactNeighborX="100000" custLinFactNeighborY="-3649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0B7AED6-F34D-4CD4-B76C-A86AB557E75A}" type="pres">
      <dgm:prSet presAssocID="{CD99FED9-3A2A-4563-8EBA-A501E39EA2B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CB69B-668A-4148-8B8A-2B5E547C7D2E}" type="pres">
      <dgm:prSet presAssocID="{404845CD-0FA9-40B8-BD25-630B3F3DB5A4}" presName="Name25" presStyleLbl="parChTrans1D1" presStyleIdx="3" presStyleCnt="4"/>
      <dgm:spPr/>
      <dgm:t>
        <a:bodyPr/>
        <a:lstStyle/>
        <a:p>
          <a:endParaRPr lang="ru-RU"/>
        </a:p>
      </dgm:t>
    </dgm:pt>
    <dgm:pt modelId="{DDFAE79E-038F-4A73-ABBB-0D64EB448D52}" type="pres">
      <dgm:prSet presAssocID="{33822421-1DA8-488F-8835-533C35D36F8F}" presName="node" presStyleCnt="0"/>
      <dgm:spPr/>
    </dgm:pt>
    <dgm:pt modelId="{B2BB2E91-DDE5-408B-AB03-6E38060097DA}" type="pres">
      <dgm:prSet presAssocID="{33822421-1DA8-488F-8835-533C35D36F8F}" presName="parentNode" presStyleLbl="node1" presStyleIdx="4" presStyleCnt="5" custScaleX="253051" custLinFactNeighborX="95644" custLinFactNeighborY="326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84C1C22-44C5-482E-8FE5-AC311F18EE62}" type="pres">
      <dgm:prSet presAssocID="{33822421-1DA8-488F-8835-533C35D36F8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31B3D9-6FCE-4040-8622-798533B91472}" type="presOf" srcId="{589E80B7-25AB-4396-84F3-37008AEBC8E6}" destId="{9BAA198E-6949-4FC0-93BF-1E1DAE03DDE5}" srcOrd="0" destOrd="0" presId="urn:microsoft.com/office/officeart/2005/8/layout/radial2"/>
    <dgm:cxn modelId="{9ABD4319-320C-40E0-B0F4-F4AB2C122D5B}" srcId="{0225A64F-7824-450F-8515-C38249081BFB}" destId="{33822421-1DA8-488F-8835-533C35D36F8F}" srcOrd="3" destOrd="0" parTransId="{404845CD-0FA9-40B8-BD25-630B3F3DB5A4}" sibTransId="{FF189033-3CBA-4C8B-A421-7A895CAD0966}"/>
    <dgm:cxn modelId="{2581C270-0CFE-47DC-8825-6E7A73C68402}" type="presOf" srcId="{4B021F59-4F2C-4122-9681-F6046648DB61}" destId="{7504B165-D8D9-4154-9BB6-C6BAE802D7A2}" srcOrd="0" destOrd="0" presId="urn:microsoft.com/office/officeart/2005/8/layout/radial2"/>
    <dgm:cxn modelId="{96FCD4AE-D884-416D-A412-843A9FDCCCB0}" type="presOf" srcId="{0225A64F-7824-450F-8515-C38249081BFB}" destId="{C6DC2621-A9F7-4F1E-9038-FDDAC5EAE42D}" srcOrd="0" destOrd="0" presId="urn:microsoft.com/office/officeart/2005/8/layout/radial2"/>
    <dgm:cxn modelId="{C6F5E58F-D89D-41CF-BC01-518D8CA6B42E}" srcId="{0225A64F-7824-450F-8515-C38249081BFB}" destId="{589E80B7-25AB-4396-84F3-37008AEBC8E6}" srcOrd="0" destOrd="0" parTransId="{BEEA232A-D95D-44F3-809E-E4836E39AF39}" sibTransId="{A4CE8BB3-C4A4-4FE4-B208-2F8BF15720E7}"/>
    <dgm:cxn modelId="{84D5CFC4-BC71-4C9D-9E25-8F2E13090D1F}" type="presOf" srcId="{CD99FED9-3A2A-4563-8EBA-A501E39EA2BE}" destId="{2C742D14-FB5E-431F-9918-2A3690D3CDA4}" srcOrd="0" destOrd="0" presId="urn:microsoft.com/office/officeart/2005/8/layout/radial2"/>
    <dgm:cxn modelId="{38E407C0-9B2E-49A6-8584-F207AB03F2FB}" type="presOf" srcId="{C37A7E2C-51BC-47CF-B5DE-9FE124EAC6CC}" destId="{27220DA1-E2FD-4A9F-9E90-B606747859E9}" srcOrd="0" destOrd="0" presId="urn:microsoft.com/office/officeart/2005/8/layout/radial2"/>
    <dgm:cxn modelId="{3C2D458D-8D2B-46EE-AAA4-E3FE3F33E077}" srcId="{0225A64F-7824-450F-8515-C38249081BFB}" destId="{CD99FED9-3A2A-4563-8EBA-A501E39EA2BE}" srcOrd="2" destOrd="0" parTransId="{19D20771-592F-4514-AD7C-FCE386A7BEDC}" sibTransId="{5F9999E0-EF32-4693-BEF5-D33C098C7245}"/>
    <dgm:cxn modelId="{E53F3F04-8B92-4D04-ADD6-06D347FE2391}" type="presOf" srcId="{33822421-1DA8-488F-8835-533C35D36F8F}" destId="{B2BB2E91-DDE5-408B-AB03-6E38060097DA}" srcOrd="0" destOrd="0" presId="urn:microsoft.com/office/officeart/2005/8/layout/radial2"/>
    <dgm:cxn modelId="{CFC0E1C3-0727-4851-BF52-3376F673AF00}" srcId="{0225A64F-7824-450F-8515-C38249081BFB}" destId="{4B021F59-4F2C-4122-9681-F6046648DB61}" srcOrd="1" destOrd="0" parTransId="{C37A7E2C-51BC-47CF-B5DE-9FE124EAC6CC}" sibTransId="{3DF63FE4-027C-4C2A-BC89-3C48DAB17DDF}"/>
    <dgm:cxn modelId="{B13583E2-5AF1-4CB2-8714-C85E1C0176C4}" type="presOf" srcId="{404845CD-0FA9-40B8-BD25-630B3F3DB5A4}" destId="{575CB69B-668A-4148-8B8A-2B5E547C7D2E}" srcOrd="0" destOrd="0" presId="urn:microsoft.com/office/officeart/2005/8/layout/radial2"/>
    <dgm:cxn modelId="{9806FB47-C4FE-446E-99DF-5EAE24573143}" type="presOf" srcId="{BEEA232A-D95D-44F3-809E-E4836E39AF39}" destId="{BE8BA9A7-B4F6-448C-8FF0-287C2A96CB67}" srcOrd="0" destOrd="0" presId="urn:microsoft.com/office/officeart/2005/8/layout/radial2"/>
    <dgm:cxn modelId="{7A527D4B-3C95-410A-9347-8E61EFF10007}" type="presOf" srcId="{19D20771-592F-4514-AD7C-FCE386A7BEDC}" destId="{804AE66E-589F-4719-B76A-1376270A5890}" srcOrd="0" destOrd="0" presId="urn:microsoft.com/office/officeart/2005/8/layout/radial2"/>
    <dgm:cxn modelId="{4ED44848-3A4B-4CEC-8A6A-C04A4617DF3F}" type="presParOf" srcId="{C6DC2621-A9F7-4F1E-9038-FDDAC5EAE42D}" destId="{2E6045AC-A9DF-433B-BA94-EAECEC1CD2A4}" srcOrd="0" destOrd="0" presId="urn:microsoft.com/office/officeart/2005/8/layout/radial2"/>
    <dgm:cxn modelId="{3B3182FC-A58C-43BE-91C0-CD7551DC5A0D}" type="presParOf" srcId="{2E6045AC-A9DF-433B-BA94-EAECEC1CD2A4}" destId="{C18C1B64-5D89-4B33-8C3D-F3BA2D1301F9}" srcOrd="0" destOrd="0" presId="urn:microsoft.com/office/officeart/2005/8/layout/radial2"/>
    <dgm:cxn modelId="{A8FD32C1-F55F-4B25-A61A-458A0C2E7894}" type="presParOf" srcId="{C18C1B64-5D89-4B33-8C3D-F3BA2D1301F9}" destId="{FE5CE7FA-2810-4E6C-A9C2-7157DED1290C}" srcOrd="0" destOrd="0" presId="urn:microsoft.com/office/officeart/2005/8/layout/radial2"/>
    <dgm:cxn modelId="{2EFA93A5-8CE8-42B7-A688-D952548510F0}" type="presParOf" srcId="{C18C1B64-5D89-4B33-8C3D-F3BA2D1301F9}" destId="{91B7D106-AD53-4CF8-859B-DF6AE9B9EB42}" srcOrd="1" destOrd="0" presId="urn:microsoft.com/office/officeart/2005/8/layout/radial2"/>
    <dgm:cxn modelId="{E8A5937A-58D5-4C80-971E-6F3E3E5C7FFD}" type="presParOf" srcId="{2E6045AC-A9DF-433B-BA94-EAECEC1CD2A4}" destId="{BE8BA9A7-B4F6-448C-8FF0-287C2A96CB67}" srcOrd="1" destOrd="0" presId="urn:microsoft.com/office/officeart/2005/8/layout/radial2"/>
    <dgm:cxn modelId="{079BFE3B-0228-4713-943E-467CE63262A0}" type="presParOf" srcId="{2E6045AC-A9DF-433B-BA94-EAECEC1CD2A4}" destId="{AC9E9609-7152-4061-AAE1-F4E33C268ED1}" srcOrd="2" destOrd="0" presId="urn:microsoft.com/office/officeart/2005/8/layout/radial2"/>
    <dgm:cxn modelId="{0CA0CFFA-1427-4A4E-81A0-4C62BFBAAB4C}" type="presParOf" srcId="{AC9E9609-7152-4061-AAE1-F4E33C268ED1}" destId="{9BAA198E-6949-4FC0-93BF-1E1DAE03DDE5}" srcOrd="0" destOrd="0" presId="urn:microsoft.com/office/officeart/2005/8/layout/radial2"/>
    <dgm:cxn modelId="{59BCA2CD-4505-4AF6-9A21-E6DA043F16AA}" type="presParOf" srcId="{AC9E9609-7152-4061-AAE1-F4E33C268ED1}" destId="{9ED831D7-1A46-4D8B-BCF6-01D53B538475}" srcOrd="1" destOrd="0" presId="urn:microsoft.com/office/officeart/2005/8/layout/radial2"/>
    <dgm:cxn modelId="{E1D26E91-79E1-4139-8B98-15332D07F028}" type="presParOf" srcId="{2E6045AC-A9DF-433B-BA94-EAECEC1CD2A4}" destId="{27220DA1-E2FD-4A9F-9E90-B606747859E9}" srcOrd="3" destOrd="0" presId="urn:microsoft.com/office/officeart/2005/8/layout/radial2"/>
    <dgm:cxn modelId="{A4CC57CC-7378-4CE7-ADC6-4AFF59B66A3B}" type="presParOf" srcId="{2E6045AC-A9DF-433B-BA94-EAECEC1CD2A4}" destId="{68A7011A-AFDB-4223-A92C-F467953D8C41}" srcOrd="4" destOrd="0" presId="urn:microsoft.com/office/officeart/2005/8/layout/radial2"/>
    <dgm:cxn modelId="{41CAE977-FCA8-4D76-98AA-F53D59EBF9F3}" type="presParOf" srcId="{68A7011A-AFDB-4223-A92C-F467953D8C41}" destId="{7504B165-D8D9-4154-9BB6-C6BAE802D7A2}" srcOrd="0" destOrd="0" presId="urn:microsoft.com/office/officeart/2005/8/layout/radial2"/>
    <dgm:cxn modelId="{1FE870AF-5CEF-493D-A0F1-AA0D5044BBB5}" type="presParOf" srcId="{68A7011A-AFDB-4223-A92C-F467953D8C41}" destId="{72257FC4-5333-4377-9D75-A94EC19AEF9D}" srcOrd="1" destOrd="0" presId="urn:microsoft.com/office/officeart/2005/8/layout/radial2"/>
    <dgm:cxn modelId="{86622596-80DE-4F9D-A8C0-BCB263F595AE}" type="presParOf" srcId="{2E6045AC-A9DF-433B-BA94-EAECEC1CD2A4}" destId="{804AE66E-589F-4719-B76A-1376270A5890}" srcOrd="5" destOrd="0" presId="urn:microsoft.com/office/officeart/2005/8/layout/radial2"/>
    <dgm:cxn modelId="{E10A972D-5181-41C5-8026-579DC2827683}" type="presParOf" srcId="{2E6045AC-A9DF-433B-BA94-EAECEC1CD2A4}" destId="{14E4BFB9-026D-4CBC-B8C7-DBB553916A61}" srcOrd="6" destOrd="0" presId="urn:microsoft.com/office/officeart/2005/8/layout/radial2"/>
    <dgm:cxn modelId="{6F3C17F6-8FD2-48B7-8A6C-774336BE7A23}" type="presParOf" srcId="{14E4BFB9-026D-4CBC-B8C7-DBB553916A61}" destId="{2C742D14-FB5E-431F-9918-2A3690D3CDA4}" srcOrd="0" destOrd="0" presId="urn:microsoft.com/office/officeart/2005/8/layout/radial2"/>
    <dgm:cxn modelId="{C3734BC6-E132-4F5B-B1C7-C4FB85F446D5}" type="presParOf" srcId="{14E4BFB9-026D-4CBC-B8C7-DBB553916A61}" destId="{D0B7AED6-F34D-4CD4-B76C-A86AB557E75A}" srcOrd="1" destOrd="0" presId="urn:microsoft.com/office/officeart/2005/8/layout/radial2"/>
    <dgm:cxn modelId="{3F34CB3A-7105-4599-AB02-08B43E085F7B}" type="presParOf" srcId="{2E6045AC-A9DF-433B-BA94-EAECEC1CD2A4}" destId="{575CB69B-668A-4148-8B8A-2B5E547C7D2E}" srcOrd="7" destOrd="0" presId="urn:microsoft.com/office/officeart/2005/8/layout/radial2"/>
    <dgm:cxn modelId="{340E27AC-D557-4C1A-B8EA-F1983702215A}" type="presParOf" srcId="{2E6045AC-A9DF-433B-BA94-EAECEC1CD2A4}" destId="{DDFAE79E-038F-4A73-ABBB-0D64EB448D52}" srcOrd="8" destOrd="0" presId="urn:microsoft.com/office/officeart/2005/8/layout/radial2"/>
    <dgm:cxn modelId="{66B98BC3-F9DA-4F61-A336-D3503102BD87}" type="presParOf" srcId="{DDFAE79E-038F-4A73-ABBB-0D64EB448D52}" destId="{B2BB2E91-DDE5-408B-AB03-6E38060097DA}" srcOrd="0" destOrd="0" presId="urn:microsoft.com/office/officeart/2005/8/layout/radial2"/>
    <dgm:cxn modelId="{E5A2D92A-9CFF-4D6D-A0D3-319ECAC1B672}" type="presParOf" srcId="{DDFAE79E-038F-4A73-ABBB-0D64EB448D52}" destId="{E84C1C22-44C5-482E-8FE5-AC311F18EE62}" srcOrd="1" destOrd="0" presId="urn:microsoft.com/office/officeart/2005/8/layout/radial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4F30F-6627-4293-8527-F1E6EDB69358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97555-57FF-4C0A-BAAC-34B227B6E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gif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8062912" cy="1470025"/>
          </a:xfrm>
        </p:spPr>
        <p:txBody>
          <a:bodyPr/>
          <a:lstStyle/>
          <a:p>
            <a:pPr algn="ctr"/>
            <a:r>
              <a:rPr lang="ru-RU" b="1" i="1" dirty="0" smtClean="0"/>
              <a:t>Тема урока:</a:t>
            </a:r>
            <a:br>
              <a:rPr lang="ru-RU" b="1" i="1" dirty="0" smtClean="0"/>
            </a:br>
            <a:r>
              <a:rPr lang="ru-RU" b="1" i="1" dirty="0" smtClean="0"/>
              <a:t>Экономика потребителя</a:t>
            </a:r>
            <a:endParaRPr lang="ru-RU" b="1" i="1" dirty="0"/>
          </a:p>
        </p:txBody>
      </p:sp>
      <p:pic>
        <p:nvPicPr>
          <p:cNvPr id="13314" name="Picture 2" descr="http://im1-tub-ru.yandex.net/i?id=708328016-6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857628"/>
            <a:ext cx="2571758" cy="2571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85720" y="285728"/>
            <a:ext cx="5742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Смирнова Светлана Николаевна</a:t>
            </a:r>
          </a:p>
          <a:p>
            <a:r>
              <a:rPr lang="ru-RU" b="1" i="1" dirty="0" smtClean="0"/>
              <a:t>Г. Новокузнецк, </a:t>
            </a:r>
          </a:p>
          <a:p>
            <a:r>
              <a:rPr lang="ru-RU" b="1" i="1" dirty="0" smtClean="0"/>
              <a:t>ГОУ СПО Кузнецкий индустриальный техникум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Источники доходов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/>
              <a:t>Заработная плата</a:t>
            </a:r>
            <a:endParaRPr lang="ru-RU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928934"/>
            <a:ext cx="4286279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Номинальная зарплата-</a:t>
            </a:r>
          </a:p>
          <a:p>
            <a:r>
              <a:rPr lang="ru-RU" sz="2400" dirty="0">
                <a:solidFill>
                  <a:schemeClr val="bg1"/>
                </a:solidFill>
              </a:rPr>
              <a:t>с</a:t>
            </a:r>
            <a:r>
              <a:rPr lang="ru-RU" sz="2400" dirty="0" smtClean="0">
                <a:solidFill>
                  <a:schemeClr val="bg1"/>
                </a:solidFill>
              </a:rPr>
              <a:t>умма денег, полученная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работником за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определенный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промежуток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времени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571736" y="2428868"/>
            <a:ext cx="2020275" cy="428628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628" y="2928934"/>
            <a:ext cx="3967753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Реальная зарплата-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номинальная зарплата, </a:t>
            </a:r>
          </a:p>
          <a:p>
            <a:r>
              <a:rPr lang="ru-RU" sz="2400" dirty="0">
                <a:solidFill>
                  <a:schemeClr val="bg1"/>
                </a:solidFill>
              </a:rPr>
              <a:t>р</a:t>
            </a:r>
            <a:r>
              <a:rPr lang="ru-RU" sz="2400" dirty="0" smtClean="0">
                <a:solidFill>
                  <a:schemeClr val="bg1"/>
                </a:solidFill>
              </a:rPr>
              <a:t>ассчитанная с учетом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розничных цен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572000" y="2428868"/>
            <a:ext cx="2000264" cy="428628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im6-tub-ru.yandex.net/i?id=210230056-3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1905000" cy="1428750"/>
          </a:xfrm>
          <a:prstGeom prst="rect">
            <a:avLst/>
          </a:prstGeom>
          <a:noFill/>
        </p:spPr>
      </p:pic>
      <p:pic>
        <p:nvPicPr>
          <p:cNvPr id="4100" name="Picture 4" descr="http://im5-tub-ru.yandex.net/i?id=109813944-4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1571612"/>
            <a:ext cx="1757364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Формы оплаты труда: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Повременная</a:t>
            </a:r>
            <a:r>
              <a:rPr lang="ru-RU" dirty="0" smtClean="0"/>
              <a:t>- зарплата работника зависит от отработанного им времени и его оклада</a:t>
            </a:r>
          </a:p>
          <a:p>
            <a:r>
              <a:rPr lang="ru-RU" u="sng" dirty="0" smtClean="0"/>
              <a:t>Сдельная</a:t>
            </a:r>
            <a:r>
              <a:rPr lang="ru-RU" dirty="0" smtClean="0"/>
              <a:t>- оплата труда по количеству произведенной продукции требуемого качества</a:t>
            </a:r>
            <a:endParaRPr lang="ru-RU" dirty="0"/>
          </a:p>
        </p:txBody>
      </p:sp>
      <p:pic>
        <p:nvPicPr>
          <p:cNvPr id="4" name="Рисунок 3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Прожиточный минимум-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уровень дохода, который позволяет поддерживать минимальный уровень жизни, т.е. удовлетворять минимальные потребности неквалифицированного работника и его иждивенцев</a:t>
            </a:r>
            <a:endParaRPr lang="ru-RU" dirty="0"/>
          </a:p>
        </p:txBody>
      </p:sp>
      <p:pic>
        <p:nvPicPr>
          <p:cNvPr id="2050" name="Picture 2" descr="http://im3-tub-ru.yandex.net/i?id=833493305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429132"/>
            <a:ext cx="2928958" cy="207170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NEYBAG.WM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500042"/>
            <a:ext cx="4357718" cy="57864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4286256"/>
            <a:ext cx="2956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Потребительская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корзина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1142984"/>
            <a:ext cx="58288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/>
              <a:t>Перечень необходимых </a:t>
            </a:r>
          </a:p>
          <a:p>
            <a:pPr algn="ctr"/>
            <a:r>
              <a:rPr lang="ru-RU" sz="2800" b="1" i="1" dirty="0" smtClean="0"/>
              <a:t>товаров и услуг: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Расходы на питание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Расходы на необходимые</a:t>
            </a:r>
          </a:p>
          <a:p>
            <a:r>
              <a:rPr lang="ru-RU" sz="2800" dirty="0" smtClean="0"/>
              <a:t> непродовольственные товары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Коммунальные расходы</a:t>
            </a:r>
            <a:endParaRPr lang="ru-RU" sz="2800" dirty="0"/>
          </a:p>
        </p:txBody>
      </p:sp>
      <p:pic>
        <p:nvPicPr>
          <p:cNvPr id="1031" name="Picture 7" descr="http://im7-tub-ru.yandex.net/i?id=295595355-3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428736"/>
            <a:ext cx="2147889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9588981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Уровень получаемых доходов зависит от ситуации на рынке труда</a:t>
            </a:r>
            <a:endParaRPr lang="ru-RU" dirty="0"/>
          </a:p>
        </p:txBody>
      </p:sp>
      <p:pic>
        <p:nvPicPr>
          <p:cNvPr id="45058" name="Picture 2" descr="http://im1-tub-ru.yandex.net/i?id=163333053-1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357562"/>
            <a:ext cx="3405198" cy="2553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571480"/>
          <a:ext cx="9001156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28" y="2928934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Рынок </a:t>
            </a:r>
          </a:p>
          <a:p>
            <a:r>
              <a:rPr lang="ru-RU" sz="2400" b="1" i="1" dirty="0" smtClean="0"/>
              <a:t>труда</a:t>
            </a:r>
            <a:endParaRPr lang="ru-RU" sz="2400" b="1" i="1" dirty="0"/>
          </a:p>
        </p:txBody>
      </p:sp>
      <p:pic>
        <p:nvPicPr>
          <p:cNvPr id="6" name="Рисунок 5" descr="9588981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4034" name="Picture 2" descr="http://im7-tub-ru.yandex.net/i?id=279096467-27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357166"/>
            <a:ext cx="1905000" cy="1428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428604"/>
            <a:ext cx="2725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Рынок труда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500174"/>
            <a:ext cx="3454792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Рабочие места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специалистов с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высшим и средним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образованием </a:t>
            </a:r>
          </a:p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1428736"/>
            <a:ext cx="3429024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Рабочие места,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не требующие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специальной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подготовки 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квалификации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rot="5400000">
            <a:off x="3016138" y="153234"/>
            <a:ext cx="486795" cy="220708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 rot="16200000" flipH="1">
            <a:off x="5152835" y="223620"/>
            <a:ext cx="415357" cy="199487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348" y="4000504"/>
            <a:ext cx="3286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/>
              <a:t> Высокая мобильность рабочей силы</a:t>
            </a:r>
          </a:p>
          <a:p>
            <a:pPr>
              <a:buBlip>
                <a:blip r:embed="rId2"/>
              </a:buBlip>
            </a:pPr>
            <a:r>
              <a:rPr lang="ru-RU" sz="2000" dirty="0" smtClean="0"/>
              <a:t> Высокий уровень оплаты труда</a:t>
            </a:r>
          </a:p>
          <a:p>
            <a:pPr>
              <a:buBlip>
                <a:blip r:embed="rId2"/>
              </a:buBlip>
            </a:pPr>
            <a:r>
              <a:rPr lang="ru-RU" sz="2000" dirty="0" smtClean="0"/>
              <a:t> Возможности для профессионального роста</a:t>
            </a:r>
            <a:endParaRPr lang="ru-RU" sz="20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857356" y="350043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072066" y="4000504"/>
            <a:ext cx="304282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/>
              <a:t> Высокий уровень</a:t>
            </a:r>
          </a:p>
          <a:p>
            <a:r>
              <a:rPr lang="ru-RU" sz="2000" dirty="0" smtClean="0"/>
              <a:t> безработицы</a:t>
            </a:r>
          </a:p>
          <a:p>
            <a:pPr>
              <a:buBlip>
                <a:blip r:embed="rId2"/>
              </a:buBlip>
            </a:pPr>
            <a:r>
              <a:rPr lang="ru-RU" sz="2000" dirty="0" smtClean="0"/>
              <a:t> Текучесть кадров</a:t>
            </a:r>
          </a:p>
          <a:p>
            <a:pPr>
              <a:buBlip>
                <a:blip r:embed="rId2"/>
              </a:buBlip>
            </a:pPr>
            <a:r>
              <a:rPr lang="ru-RU" sz="2000" dirty="0" smtClean="0"/>
              <a:t> Слабые карьерные </a:t>
            </a:r>
          </a:p>
          <a:p>
            <a:r>
              <a:rPr lang="ru-RU" sz="2000" dirty="0" smtClean="0"/>
              <a:t>перспективы</a:t>
            </a:r>
            <a:endParaRPr lang="ru-RU" sz="20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6072198" y="350043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Занятость-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деятельность людей, приносящая им доход</a:t>
            </a:r>
            <a:endParaRPr lang="ru-RU" dirty="0"/>
          </a:p>
        </p:txBody>
      </p:sp>
      <p:pic>
        <p:nvPicPr>
          <p:cNvPr id="4" name="Рисунок 3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986" name="Picture 2" descr="http://im1-tub-ru.yandex.net/i?id=370463404-5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286124"/>
            <a:ext cx="2976570" cy="22324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Безработица 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214554"/>
            <a:ext cx="2787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добровольная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57752" y="221455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вынужденная</a:t>
            </a:r>
            <a:endParaRPr lang="ru-RU" sz="2800" b="1" dirty="0"/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rot="5400000">
            <a:off x="3173303" y="815857"/>
            <a:ext cx="548028" cy="2249366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 rot="16200000" flipH="1">
            <a:off x="5280258" y="958267"/>
            <a:ext cx="548028" cy="1964545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2" name="Picture 2" descr="http://im4-tub-ru.yandex.net/i?id=115267460-2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928934"/>
            <a:ext cx="2500330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2" descr="http://im4-tub-ru.yandex.net/i?id=568508612-4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357694"/>
            <a:ext cx="2428892" cy="2000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0964" name="Picture 4" descr="http://im7-tub-ru.yandex.net/i?id=140870903-68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571480"/>
            <a:ext cx="214312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66" name="Picture 6" descr="http://im5-tub-ru.yandex.net/i?id=49929484-38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571480"/>
            <a:ext cx="125730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68" name="Picture 8" descr="http://copypast.ru/foto6/0336/korsun/korsun1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2857496"/>
            <a:ext cx="2761575" cy="23105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468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безработицы: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4606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Приведите в соответствие данные таблицы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57300"/>
          <a:ext cx="8715436" cy="533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484"/>
                <a:gridCol w="6808952"/>
              </a:tblGrid>
              <a:tr h="39199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</a:t>
                      </a:r>
                      <a:endParaRPr lang="ru-RU" dirty="0"/>
                    </a:p>
                  </a:txBody>
                  <a:tcPr/>
                </a:tc>
              </a:tr>
              <a:tr h="702871"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условиях неэффективного использования рабочей силы</a:t>
                      </a:r>
                      <a:endParaRPr lang="ru-RU" dirty="0"/>
                    </a:p>
                  </a:txBody>
                  <a:tcPr/>
                </a:tc>
              </a:tr>
              <a:tr h="512921">
                <a:tc>
                  <a:txBody>
                    <a:bodyPr/>
                    <a:lstStyle/>
                    <a:p>
                      <a:r>
                        <a:rPr lang="ru-RU" dirty="0" smtClean="0"/>
                        <a:t>Фрикционная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несоответствие спроса и предложения на рынке труда</a:t>
                      </a:r>
                      <a:endParaRPr lang="ru-RU" dirty="0"/>
                    </a:p>
                  </a:txBody>
                  <a:tcPr/>
                </a:tc>
              </a:tr>
              <a:tr h="459366">
                <a:tc>
                  <a:txBody>
                    <a:bodyPr/>
                    <a:lstStyle/>
                    <a:p>
                      <a:r>
                        <a:rPr lang="ru-RU" dirty="0" smtClean="0"/>
                        <a:t>Сезонная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влияние научно-технического прогресса</a:t>
                      </a:r>
                      <a:endParaRPr lang="ru-RU" dirty="0"/>
                    </a:p>
                  </a:txBody>
                  <a:tcPr/>
                </a:tc>
              </a:tr>
              <a:tr h="459366">
                <a:tc>
                  <a:txBody>
                    <a:bodyPr/>
                    <a:lstStyle/>
                    <a:p>
                      <a:r>
                        <a:rPr lang="ru-RU" dirty="0" smtClean="0"/>
                        <a:t>Циклическая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возникает в определенное время года</a:t>
                      </a:r>
                      <a:endParaRPr lang="ru-RU" dirty="0"/>
                    </a:p>
                  </a:txBody>
                  <a:tcPr/>
                </a:tc>
              </a:tr>
              <a:tr h="702871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добровольный переход человека с одной работы на другую в целях поиска лучших условий труда</a:t>
                      </a:r>
                      <a:endParaRPr lang="ru-RU" dirty="0"/>
                    </a:p>
                  </a:txBody>
                  <a:tcPr/>
                </a:tc>
              </a:tr>
              <a:tr h="702871">
                <a:tc>
                  <a:txBody>
                    <a:bodyPr/>
                    <a:lstStyle/>
                    <a:p>
                      <a:r>
                        <a:rPr lang="ru-RU" dirty="0" smtClean="0"/>
                        <a:t>Скрытая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 спрос на рабочую силу в условиях экономического спада</a:t>
                      </a:r>
                      <a:endParaRPr lang="ru-RU" dirty="0"/>
                    </a:p>
                  </a:txBody>
                  <a:tcPr/>
                </a:tc>
              </a:tr>
              <a:tr h="702871">
                <a:tc>
                  <a:txBody>
                    <a:bodyPr/>
                    <a:lstStyle/>
                    <a:p>
                      <a:r>
                        <a:rPr lang="ru-RU" dirty="0" smtClean="0"/>
                        <a:t>Застойная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работник из-за небольшого объема работы вынужден работать неполный рабочий день</a:t>
                      </a:r>
                      <a:endParaRPr lang="ru-RU" dirty="0"/>
                    </a:p>
                  </a:txBody>
                  <a:tcPr/>
                </a:tc>
              </a:tr>
              <a:tr h="702871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Технологическая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среди определённой категории работников в течение длительного времени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ьная выноска 4"/>
          <p:cNvSpPr/>
          <p:nvPr/>
        </p:nvSpPr>
        <p:spPr>
          <a:xfrm>
            <a:off x="7286644" y="4286256"/>
            <a:ext cx="1643074" cy="82696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С.182-183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Потребитель-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это человек, который приобретает товары и услуги для удовлетворения личных потребностей, а не для получения прибыли</a:t>
            </a:r>
            <a:endParaRPr lang="ru-RU" dirty="0"/>
          </a:p>
        </p:txBody>
      </p:sp>
      <p:pic>
        <p:nvPicPr>
          <p:cNvPr id="12290" name="Picture 2" descr="http://im1-tub-ru.yandex.net/i?id=155400639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286256"/>
            <a:ext cx="2214578" cy="17859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2292" name="Picture 4" descr="http://im4-tub-ru.yandex.net/i?id=160164076-4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214818"/>
            <a:ext cx="2286016" cy="18573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958898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Виды безработицы: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Структурная- несоответствие спроса и предложения на рынке труда</a:t>
            </a:r>
          </a:p>
          <a:p>
            <a:r>
              <a:rPr lang="ru-RU" dirty="0" smtClean="0"/>
              <a:t>Фрикционная- добровольный переход человека с одной работы на другую в целях поиска лучших условий труда</a:t>
            </a:r>
          </a:p>
          <a:p>
            <a:r>
              <a:rPr lang="ru-RU" dirty="0" smtClean="0"/>
              <a:t>Сезонная- возникает в определенное время года</a:t>
            </a:r>
          </a:p>
          <a:p>
            <a:r>
              <a:rPr lang="ru-RU" dirty="0" smtClean="0"/>
              <a:t>Циклическая- низкий спрос на рабочую силу в условиях экономического спада</a:t>
            </a:r>
            <a:endParaRPr lang="ru-RU" dirty="0"/>
          </a:p>
        </p:txBody>
      </p:sp>
      <p:pic>
        <p:nvPicPr>
          <p:cNvPr id="4" name="Рисунок 3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500042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715040"/>
          </a:xfrm>
        </p:spPr>
        <p:txBody>
          <a:bodyPr>
            <a:normAutofit/>
          </a:bodyPr>
          <a:lstStyle/>
          <a:p>
            <a:r>
              <a:rPr lang="ru-RU" dirty="0" smtClean="0"/>
              <a:t>Частичная- работник из-за небольшого объема работы вынужден работать неполный рабочий день</a:t>
            </a:r>
          </a:p>
          <a:p>
            <a:r>
              <a:rPr lang="ru-RU" dirty="0" smtClean="0"/>
              <a:t>Скрытая - в условиях неэффективного использования рабочей силы</a:t>
            </a:r>
          </a:p>
          <a:p>
            <a:r>
              <a:rPr lang="ru-RU" dirty="0" smtClean="0"/>
              <a:t>Застойная- среди определённой категории работников в течение длительного времени</a:t>
            </a:r>
          </a:p>
          <a:p>
            <a:r>
              <a:rPr lang="ru-RU" dirty="0" smtClean="0"/>
              <a:t>Технологическая- влияние научно-технического прогресса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А. Г. Важенин. Обществознание: учебник для студентов СПО.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процессе потребления принимают участие все члены общества независимо от индивидуальных признаков.</a:t>
            </a:r>
            <a:endParaRPr lang="ru-RU" dirty="0"/>
          </a:p>
        </p:txBody>
      </p:sp>
      <p:pic>
        <p:nvPicPr>
          <p:cNvPr id="11268" name="Picture 4" descr="http://im0-tub-ru.yandex.net/i?id=146165725-0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71942"/>
            <a:ext cx="2786082" cy="21541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Права потребителя: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 на приобретение безопасного товара</a:t>
            </a:r>
          </a:p>
          <a:p>
            <a:r>
              <a:rPr lang="ru-RU" dirty="0" smtClean="0"/>
              <a:t>Право на информацию о качестве и свойствах товара</a:t>
            </a:r>
            <a:endParaRPr lang="ru-RU" dirty="0"/>
          </a:p>
        </p:txBody>
      </p:sp>
      <p:pic>
        <p:nvPicPr>
          <p:cNvPr id="4" name="Picture 4" descr="34160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571876"/>
            <a:ext cx="3114309" cy="3286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Права потребителя при покупке товара с недостатками: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Потребовать устранения недостатков товара, продавец должен исправить недостатки в течение </a:t>
            </a:r>
            <a:r>
              <a:rPr lang="ru-RU" u="sng" dirty="0" smtClean="0"/>
              <a:t>20 дней </a:t>
            </a:r>
            <a:r>
              <a:rPr lang="ru-RU" dirty="0" smtClean="0"/>
              <a:t>и предоставить потребителю аналогичный товар на время ремонта</a:t>
            </a:r>
          </a:p>
          <a:p>
            <a:r>
              <a:rPr lang="ru-RU" dirty="0" smtClean="0"/>
              <a:t>Договориться с продавцом о снижении цены на товар в течение </a:t>
            </a:r>
            <a:r>
              <a:rPr lang="ru-RU" u="sng" dirty="0" smtClean="0"/>
              <a:t>10 дней</a:t>
            </a:r>
          </a:p>
          <a:p>
            <a:r>
              <a:rPr lang="ru-RU" dirty="0" smtClean="0"/>
              <a:t>Заменить некачественный товар на аналогичный качественный в течение </a:t>
            </a:r>
            <a:r>
              <a:rPr lang="ru-RU" u="sng" dirty="0" smtClean="0"/>
              <a:t>7 дней</a:t>
            </a:r>
          </a:p>
          <a:p>
            <a:r>
              <a:rPr lang="ru-RU" dirty="0" smtClean="0"/>
              <a:t>Заменить некачественный товар на товар другого вида с компенсацией разницы в цене</a:t>
            </a:r>
            <a:endParaRPr lang="ru-RU" dirty="0"/>
          </a:p>
        </p:txBody>
      </p:sp>
      <p:pic>
        <p:nvPicPr>
          <p:cNvPr id="9218" name="Picture 2" descr="http://im3-tub-ru.yandex.net/i?id=80478852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2824" y="1142984"/>
            <a:ext cx="1781176" cy="1428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64291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Если товар просто не подошел потребителю, то в течение </a:t>
            </a:r>
            <a:r>
              <a:rPr lang="ru-RU" b="1" i="1" u="sng" dirty="0" smtClean="0">
                <a:solidFill>
                  <a:srgbClr val="00B0F0"/>
                </a:solidFill>
              </a:rPr>
              <a:t>14 дней </a:t>
            </a:r>
            <a:r>
              <a:rPr lang="ru-RU" dirty="0" smtClean="0"/>
              <a:t>он может вернуть его продавцу при условии, что  внешний вид товара не испорчен и на него имеется чек.</a:t>
            </a:r>
            <a:endParaRPr lang="ru-RU" dirty="0"/>
          </a:p>
        </p:txBody>
      </p:sp>
      <p:pic>
        <p:nvPicPr>
          <p:cNvPr id="4" name="Picture 4" descr="L7_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143248"/>
            <a:ext cx="2873375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Доходы потребителя-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сумма денежных средств и материальных благ, полученных за определённый промежуток времени.</a:t>
            </a:r>
            <a:endParaRPr lang="ru-RU" dirty="0"/>
          </a:p>
        </p:txBody>
      </p:sp>
      <p:pic>
        <p:nvPicPr>
          <p:cNvPr id="7170" name="Picture 2" descr="http://im6-tub-ru.yandex.net/i?id=127030199-5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876"/>
            <a:ext cx="4143405" cy="24410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Доходы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071678"/>
            <a:ext cx="3522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Денежные доходы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2071678"/>
            <a:ext cx="397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Натуральные доходы</a:t>
            </a:r>
            <a:endParaRPr lang="ru-RU" sz="2800" dirty="0"/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rot="5400000">
            <a:off x="3178252" y="677930"/>
            <a:ext cx="405152" cy="238234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 rot="16200000" flipH="1">
            <a:off x="5470122" y="768403"/>
            <a:ext cx="405152" cy="220139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0034" y="2643182"/>
            <a:ext cx="3429024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Все поступления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д</a:t>
            </a:r>
            <a:r>
              <a:rPr lang="ru-RU" sz="2400" dirty="0" smtClean="0">
                <a:solidFill>
                  <a:schemeClr val="bg1"/>
                </a:solidFill>
              </a:rPr>
              <a:t>енег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2643182"/>
            <a:ext cx="4453463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Продукция, произведённая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домашними  хозяйствами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д</a:t>
            </a:r>
            <a:r>
              <a:rPr lang="ru-RU" sz="2400" dirty="0" smtClean="0">
                <a:solidFill>
                  <a:schemeClr val="bg1"/>
                </a:solidFill>
              </a:rPr>
              <a:t>ля собственного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потребления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im4-tub-ru.yandex.net/i?id=469331589-6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71942"/>
            <a:ext cx="2162175" cy="1428750"/>
          </a:xfrm>
          <a:prstGeom prst="rect">
            <a:avLst/>
          </a:prstGeom>
          <a:noFill/>
        </p:spPr>
      </p:pic>
      <p:pic>
        <p:nvPicPr>
          <p:cNvPr id="6148" name="Picture 4" descr="http://im0-tub-ru.yandex.net/i?id=122808358-3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143380"/>
            <a:ext cx="2047876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Виды доходов: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Совокупные доходы </a:t>
            </a:r>
            <a:r>
              <a:rPr lang="ru-RU" dirty="0" smtClean="0"/>
              <a:t>- общая сумма денежных и натуральных доходов по всем источникам их поступления с учетом стоимости бесплатных или льготных услуг</a:t>
            </a:r>
          </a:p>
          <a:p>
            <a:r>
              <a:rPr lang="ru-RU" u="sng" dirty="0" smtClean="0"/>
              <a:t>Номинальные доходы </a:t>
            </a:r>
            <a:r>
              <a:rPr lang="ru-RU" dirty="0" smtClean="0"/>
              <a:t>- сумма денежных доходов без вычета налогов</a:t>
            </a:r>
          </a:p>
          <a:p>
            <a:r>
              <a:rPr lang="ru-RU" u="sng" dirty="0" smtClean="0"/>
              <a:t>Располагаемые доходы</a:t>
            </a:r>
            <a:r>
              <a:rPr lang="ru-RU" dirty="0" smtClean="0"/>
              <a:t>- средства, используемые населением для потребления и сбережения</a:t>
            </a:r>
          </a:p>
          <a:p>
            <a:endParaRPr lang="ru-RU" dirty="0"/>
          </a:p>
        </p:txBody>
      </p:sp>
      <p:pic>
        <p:nvPicPr>
          <p:cNvPr id="4" name="Рисунок 3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366</TotalTime>
  <Words>587</Words>
  <Application>Microsoft Office PowerPoint</Application>
  <PresentationFormat>Экран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Яркая</vt:lpstr>
      <vt:lpstr>Тема Office</vt:lpstr>
      <vt:lpstr>Тема урока: Экономика потребителя</vt:lpstr>
      <vt:lpstr>Потребитель-</vt:lpstr>
      <vt:lpstr>Слайд 3</vt:lpstr>
      <vt:lpstr>Права потребителя:</vt:lpstr>
      <vt:lpstr>Права потребителя при покупке товара с недостатками:</vt:lpstr>
      <vt:lpstr>Слайд 6</vt:lpstr>
      <vt:lpstr>Доходы потребителя-</vt:lpstr>
      <vt:lpstr>Доходы</vt:lpstr>
      <vt:lpstr>Виды доходов:</vt:lpstr>
      <vt:lpstr>Источники доходов</vt:lpstr>
      <vt:lpstr>Формы оплаты труда:</vt:lpstr>
      <vt:lpstr>Прожиточный минимум-</vt:lpstr>
      <vt:lpstr>Слайд 13</vt:lpstr>
      <vt:lpstr>Слайд 14</vt:lpstr>
      <vt:lpstr>Слайд 15</vt:lpstr>
      <vt:lpstr>Слайд 16</vt:lpstr>
      <vt:lpstr>Занятость-</vt:lpstr>
      <vt:lpstr>Безработица </vt:lpstr>
      <vt:lpstr>Виды безработицы:</vt:lpstr>
      <vt:lpstr>Виды безработицы:</vt:lpstr>
      <vt:lpstr>Слайд 21</vt:lpstr>
      <vt:lpstr>Литература: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pk-pravo</cp:lastModifiedBy>
  <cp:revision>18</cp:revision>
  <dcterms:created xsi:type="dcterms:W3CDTF">2009-04-29T09:39:08Z</dcterms:created>
  <dcterms:modified xsi:type="dcterms:W3CDTF">2014-05-17T05:07:10Z</dcterms:modified>
</cp:coreProperties>
</file>