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7" r:id="rId4"/>
    <p:sldId id="272" r:id="rId5"/>
    <p:sldId id="259" r:id="rId6"/>
    <p:sldId id="273" r:id="rId7"/>
    <p:sldId id="274" r:id="rId8"/>
    <p:sldId id="275" r:id="rId9"/>
    <p:sldId id="276" r:id="rId10"/>
    <p:sldId id="265" r:id="rId11"/>
    <p:sldId id="260" r:id="rId12"/>
    <p:sldId id="261" r:id="rId13"/>
    <p:sldId id="262" r:id="rId14"/>
    <p:sldId id="263" r:id="rId15"/>
    <p:sldId id="271" r:id="rId16"/>
    <p:sldId id="264" r:id="rId17"/>
    <p:sldId id="257" r:id="rId18"/>
    <p:sldId id="266" r:id="rId19"/>
    <p:sldId id="267" r:id="rId20"/>
    <p:sldId id="269" r:id="rId21"/>
    <p:sldId id="268" r:id="rId22"/>
    <p:sldId id="27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FFFF"/>
    <a:srgbClr val="500000"/>
    <a:srgbClr val="2816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C15C-C693-4ADE-95B9-7DE445DBF95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71C1-0C29-48BB-81A2-10882FE9C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7091-1B9E-44AC-B1BE-A0114CED484D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448C-71E7-475A-AC72-F108854D2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F07F-C9F5-4584-A2F4-76FAC3D1943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00EF-F694-475C-8CF8-49D39767C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2A16-DBCB-47D2-956C-BB41B8AEA866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E9747-FB54-46CF-A5E5-F028704F2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67200" y="1600200"/>
            <a:ext cx="3657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3657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67200" y="3938588"/>
            <a:ext cx="3657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653C0-BC5A-4F35-8887-B3A351513395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C4BD-8D35-4E16-80ED-AEDFCD72F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B9A1-4845-4E88-AE73-876EC9964BB2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8CF2-7D03-45C1-9E38-B8EF436C2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86A63-635F-481A-9C9D-FC8EDA9FFF9F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5F3E-7E63-4710-AB2D-78B1F875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D056-076D-4BEF-AE9C-C43616C376D8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410A-3505-4478-A0B2-3ACABD8C9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C955-DF90-4048-BCBE-D501C2C940B7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69F0-9CF2-4136-B1CB-46BEDFC94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67A3-A021-408D-B9B5-E44A0BEA1799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E501-D921-4D57-9D59-4A9D171EE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C9E2-9B1E-49B7-8515-14175747CAAA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E202A-7B88-4ECC-8469-409549F81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F3D-24BC-4C89-B28A-CDEB47DDCB66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4428-1881-447B-895E-BC44A8EAF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8484-8154-406D-BD56-D62490E28A6D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2C2B-1C29-4229-BE50-47749C933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D5562-FE8E-4AE1-A271-D7D7070594AE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8DCBD9-A8AC-4047-8E7C-8A30DA75F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65" r:id="rId2"/>
    <p:sldLayoutId id="2147483774" r:id="rId3"/>
    <p:sldLayoutId id="2147483766" r:id="rId4"/>
    <p:sldLayoutId id="2147483775" r:id="rId5"/>
    <p:sldLayoutId id="2147483767" r:id="rId6"/>
    <p:sldLayoutId id="2147483768" r:id="rId7"/>
    <p:sldLayoutId id="2147483776" r:id="rId8"/>
    <p:sldLayoutId id="2147483777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388" y="404813"/>
            <a:ext cx="8242300" cy="4095757"/>
          </a:xfrm>
        </p:spPr>
        <p:txBody>
          <a:bodyPr/>
          <a:lstStyle/>
          <a:p>
            <a:pPr algn="ctr" eaLnBrk="1" hangingPunct="1"/>
            <a:r>
              <a:rPr lang="ru-RU" sz="6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Партии, </a:t>
            </a:r>
          </a:p>
          <a:p>
            <a:pPr algn="ctr" eaLnBrk="1" hangingPunct="1"/>
            <a:r>
              <a:rPr lang="ru-RU" sz="6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партийные системы,</a:t>
            </a:r>
          </a:p>
          <a:p>
            <a:pPr algn="ctr" eaLnBrk="1" hangingPunct="1"/>
            <a:r>
              <a:rPr lang="ru-RU" sz="6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избирательные системы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4919008"/>
            <a:ext cx="49291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Ибрагимова  Э.Ш. , </a:t>
            </a:r>
            <a:b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истории и обществознания</a:t>
            </a:r>
            <a:b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«Гимназия №25» </a:t>
            </a:r>
            <a:b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Нижнекамск, </a:t>
            </a:r>
            <a:b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Татарстан</a:t>
            </a:r>
            <a:endParaRPr lang="ru-RU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91512" cy="719137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66FFFF"/>
                </a:solidFill>
              </a:rPr>
              <a:t>Функции политической партии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114800" cy="55451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08050"/>
            <a:ext cx="4105275" cy="55451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908050"/>
            <a:ext cx="3959225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Теоретическая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7900" y="908050"/>
            <a:ext cx="3960813" cy="433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Идеологическая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7900" y="1341438"/>
            <a:ext cx="3960813" cy="172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Распространение в массах и отстаивание своих идей, нравственных ценностей; пропаганда программных целей; привлечение граждан на сторону партии и в ее ряды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1341438"/>
            <a:ext cx="3959225" cy="20161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Изучение состояния и оценка перспектив общества; выявление интересов различных социальных групп; разработка приоритетных направлений и методов развития общества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3573463"/>
            <a:ext cx="38877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Политическая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9338" y="3284538"/>
            <a:ext cx="388937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Организационная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4005263"/>
            <a:ext cx="3887787" cy="244792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Борьба за власть; осуществление влияния на формирование и проведение внутри- и внешнеполитического курса государства; выполнение предвыборной программы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9338" y="3716338"/>
            <a:ext cx="3889375" cy="27368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Реализация программных установок и решений; проведение избирательных кампаний; подготовка кадров профессиональных политиков; подбор кандидатов на выборные должности; организация акций (митинги, демонстрации и др.) поддержки или недоверия режиму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777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современных партий</a:t>
            </a:r>
            <a:endParaRPr lang="ru-RU" sz="36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105275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24744"/>
            <a:ext cx="828092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По социальной базе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20888"/>
            <a:ext cx="252028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Рабочие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420888"/>
            <a:ext cx="280831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Крестьянские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420888"/>
            <a:ext cx="249857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Общенародные</a:t>
            </a:r>
            <a:r>
              <a:rPr lang="ru-RU" sz="2200" b="1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789040"/>
            <a:ext cx="828092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По внутренней организации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157192"/>
            <a:ext cx="396044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>
                <a:solidFill>
                  <a:srgbClr val="665705"/>
                </a:solidFill>
                <a:cs typeface="Arial" charset="0"/>
              </a:rPr>
              <a:t>Массовые (открытые)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5157192"/>
            <a:ext cx="396044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Элитарные (закрытые)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4418013" y="2230438"/>
            <a:ext cx="381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1547813" y="2060575"/>
            <a:ext cx="936625" cy="36036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48488" y="2060575"/>
            <a:ext cx="863600" cy="36036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2268538" y="4724400"/>
            <a:ext cx="790575" cy="43338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56325" y="4724400"/>
            <a:ext cx="936625" cy="433388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66FFFF"/>
                </a:solidFill>
              </a:rPr>
              <a:t>Классификация</a:t>
            </a:r>
            <a:r>
              <a:rPr lang="ru-RU" sz="4000" b="1" dirty="0" smtClean="0">
                <a:solidFill>
                  <a:srgbClr val="66FFFF"/>
                </a:solidFill>
              </a:rPr>
              <a:t> современных партий</a:t>
            </a:r>
            <a:endParaRPr lang="ru-RU" sz="4000" dirty="0" smtClean="0">
              <a:solidFill>
                <a:srgbClr val="66FFFF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43363" cy="5145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981075"/>
            <a:ext cx="4105275" cy="5145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981075"/>
            <a:ext cx="8569325" cy="7191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По отношению к социальной действительности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349500"/>
            <a:ext cx="2232025" cy="1008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Революционные (радикалистские)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875" y="2349500"/>
            <a:ext cx="2016125" cy="10080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Реформистские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49500"/>
            <a:ext cx="2160588" cy="10080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Консервативные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32588" y="2349500"/>
            <a:ext cx="2160587" cy="10080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Реакционные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56992"/>
            <a:ext cx="2232248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Нацелены на коренной переворот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3356992"/>
            <a:ext cx="2016224" cy="273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Нацелены на постепенные </a:t>
            </a:r>
            <a:r>
              <a:rPr lang="ru-RU" sz="2000" b="1" dirty="0" err="1">
                <a:solidFill>
                  <a:srgbClr val="002060"/>
                </a:solidFill>
              </a:rPr>
              <a:t>преобразова</a:t>
            </a:r>
            <a:r>
              <a:rPr lang="ru-RU" sz="2000" b="1" dirty="0">
                <a:solidFill>
                  <a:srgbClr val="002060"/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356992"/>
            <a:ext cx="2160240" cy="27363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Нацелены на сохранение существующих порядков (против серьезного </a:t>
            </a:r>
            <a:r>
              <a:rPr lang="ru-RU" sz="2000" b="1" dirty="0" err="1">
                <a:solidFill>
                  <a:srgbClr val="002060"/>
                </a:solidFill>
              </a:rPr>
              <a:t>реформиро</a:t>
            </a:r>
            <a:r>
              <a:rPr lang="ru-RU" sz="2000" b="1" dirty="0">
                <a:solidFill>
                  <a:srgbClr val="002060"/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вания</a:t>
            </a:r>
            <a:r>
              <a:rPr lang="ru-RU" sz="20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3356992"/>
            <a:ext cx="2160240" cy="27363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Нацелены на возвращение к старому</a:t>
            </a:r>
          </a:p>
        </p:txBody>
      </p:sp>
      <p:cxnSp>
        <p:nvCxnSpPr>
          <p:cNvPr id="18" name="Прямая соединительная линия 17"/>
          <p:cNvCxnSpPr>
            <a:endCxn id="9" idx="0"/>
          </p:cNvCxnSpPr>
          <p:nvPr/>
        </p:nvCxnSpPr>
        <p:spPr>
          <a:xfrm rot="5400000">
            <a:off x="7487444" y="2024857"/>
            <a:ext cx="6492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 rot="5400000">
            <a:off x="5326856" y="2024857"/>
            <a:ext cx="6492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7" idx="0"/>
          </p:cNvCxnSpPr>
          <p:nvPr/>
        </p:nvCxnSpPr>
        <p:spPr>
          <a:xfrm rot="5400000">
            <a:off x="3239294" y="2024857"/>
            <a:ext cx="64928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6" idx="0"/>
          </p:cNvCxnSpPr>
          <p:nvPr/>
        </p:nvCxnSpPr>
        <p:spPr>
          <a:xfrm rot="16200000" flipH="1">
            <a:off x="1081070" y="1990707"/>
            <a:ext cx="706450" cy="111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7064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FFFF"/>
                </a:solidFill>
              </a:rPr>
              <a:t>Классификация</a:t>
            </a:r>
            <a:r>
              <a:rPr lang="ru-RU" sz="36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современных партий</a:t>
            </a:r>
            <a:endParaRPr lang="ru-RU" sz="3600" dirty="0">
              <a:solidFill>
                <a:srgbClr val="66FFFF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18488" cy="54721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052513"/>
            <a:ext cx="8207375" cy="504825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 месту в партийном спектре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844675"/>
            <a:ext cx="2519362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Левые (сторонники реформ)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1844675"/>
            <a:ext cx="2663825" cy="113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Центристские</a:t>
            </a:r>
            <a:r>
              <a:rPr lang="ru-RU" sz="2200" b="1" dirty="0"/>
              <a:t> </a:t>
            </a: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325" y="1844675"/>
            <a:ext cx="2519363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Правые (противники реформ)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3429000"/>
            <a:ext cx="8207375" cy="57626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 организационной структуре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4437063"/>
            <a:ext cx="2590800" cy="208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Партия классического типа (четкая организационная структура, постоянное членство, взносы)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575" y="4437063"/>
            <a:ext cx="2736850" cy="208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Партии движенческого типа (формальное членство)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84888" y="4437063"/>
            <a:ext cx="2590800" cy="2087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Партия – политический клуб (свободное членство)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4283869" y="1701007"/>
            <a:ext cx="2873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 flipV="1">
            <a:off x="1619250" y="1557338"/>
            <a:ext cx="1081088" cy="2873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7" idx="0"/>
          </p:cNvCxnSpPr>
          <p:nvPr/>
        </p:nvCxnSpPr>
        <p:spPr>
          <a:xfrm>
            <a:off x="6588125" y="1557338"/>
            <a:ext cx="828675" cy="2873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1619250" y="4005263"/>
            <a:ext cx="1008063" cy="43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156325" y="4005263"/>
            <a:ext cx="1152525" cy="43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8" idx="2"/>
            <a:endCxn id="8" idx="2"/>
          </p:cNvCxnSpPr>
          <p:nvPr/>
        </p:nvCxnSpPr>
        <p:spPr>
          <a:xfrm rot="5400000">
            <a:off x="4572000" y="40052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8" idx="2"/>
            <a:endCxn id="8" idx="2"/>
          </p:cNvCxnSpPr>
          <p:nvPr/>
        </p:nvCxnSpPr>
        <p:spPr>
          <a:xfrm rot="5400000">
            <a:off x="4572000" y="40052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8" idx="2"/>
            <a:endCxn id="10" idx="0"/>
          </p:cNvCxnSpPr>
          <p:nvPr/>
        </p:nvCxnSpPr>
        <p:spPr>
          <a:xfrm rot="5400000">
            <a:off x="4356100" y="4221163"/>
            <a:ext cx="43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66FFFF"/>
                </a:solidFill>
              </a:rPr>
              <a:t>Классификация современных партий</a:t>
            </a:r>
            <a:endParaRPr lang="ru-RU" sz="3600" dirty="0" smtClean="0">
              <a:solidFill>
                <a:srgbClr val="66FFFF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557338"/>
            <a:ext cx="8135937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500000"/>
                </a:solidFill>
              </a:rPr>
              <a:t>По участию в политической власти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3068638"/>
            <a:ext cx="39592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Правящие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463" y="3068638"/>
            <a:ext cx="38877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Оппозиционные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250" y="4868863"/>
            <a:ext cx="20669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Легальные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4300" y="4868863"/>
            <a:ext cx="22828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Полулегальные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3663" y="4868863"/>
            <a:ext cx="221138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99"/>
                </a:solidFill>
              </a:rPr>
              <a:t>Нелегальные (запрещенные)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2195513" y="2492375"/>
            <a:ext cx="1008062" cy="57626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867400" y="2492375"/>
            <a:ext cx="1008063" cy="576263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7164388" y="4292600"/>
            <a:ext cx="863600" cy="288925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0"/>
          </p:cNvCxnSpPr>
          <p:nvPr/>
        </p:nvCxnSpPr>
        <p:spPr>
          <a:xfrm rot="5400000" flipH="1" flipV="1">
            <a:off x="3900488" y="2757488"/>
            <a:ext cx="863600" cy="335915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2"/>
          </p:cNvCxnSpPr>
          <p:nvPr/>
        </p:nvCxnSpPr>
        <p:spPr>
          <a:xfrm rot="5400000">
            <a:off x="5353050" y="3562351"/>
            <a:ext cx="885825" cy="172720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3898900" cy="2185987"/>
          </a:xfrm>
        </p:spPr>
      </p:pic>
      <p:pic>
        <p:nvPicPr>
          <p:cNvPr id="33799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644900"/>
            <a:ext cx="3970337" cy="2659063"/>
          </a:xfrm>
        </p:spPr>
      </p:pic>
      <p:pic>
        <p:nvPicPr>
          <p:cNvPr id="3380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3438" y="3644900"/>
            <a:ext cx="4103687" cy="2659063"/>
          </a:xfrm>
        </p:spPr>
      </p:pic>
      <p:pic>
        <p:nvPicPr>
          <p:cNvPr id="33801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59338" y="1052513"/>
            <a:ext cx="3657600" cy="21859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6207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FFFF"/>
                </a:solidFill>
              </a:rPr>
              <a:t>Классификация современных партий</a:t>
            </a:r>
            <a:endParaRPr lang="ru-RU" sz="3600" dirty="0">
              <a:solidFill>
                <a:srgbClr val="66FFFF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18488" cy="58324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563938" y="2708275"/>
            <a:ext cx="2232025" cy="15843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По идеологии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692150"/>
            <a:ext cx="2447925" cy="4333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Либеральные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325" y="765175"/>
            <a:ext cx="2519363" cy="503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Демократические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325" y="1268413"/>
            <a:ext cx="2519363" cy="11525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Нацелены на развитие народовластия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888" y="2781300"/>
            <a:ext cx="2735262" cy="503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Националистические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9475" y="1125538"/>
            <a:ext cx="2447925" cy="1150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Нацелены на свободу и невмешательство государства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692150"/>
            <a:ext cx="2663825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«Зеленые»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1196975"/>
            <a:ext cx="2663825" cy="7921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Нацелены на защиту окружающей среды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87450" y="5373688"/>
            <a:ext cx="71438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288" y="2276475"/>
            <a:ext cx="2663825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Клерикальные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56325" y="4941888"/>
            <a:ext cx="2519363" cy="1655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Нацелены на общественную собственность, полное равенство, солидарность трудящихся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56325" y="4437063"/>
            <a:ext cx="2519363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Коммунистические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84888" y="3284538"/>
            <a:ext cx="2735262" cy="7921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Проповедуют национализм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5288" y="2781300"/>
            <a:ext cx="2663825" cy="10080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Нацелены на усиление позиций церкви и религии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76600" y="5157788"/>
            <a:ext cx="2663825" cy="14398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Нацелены на насилие, подавление личности, ликвидацию свободы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76600" y="4652963"/>
            <a:ext cx="2663825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Фашистские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8313" y="4076700"/>
            <a:ext cx="2590800" cy="10080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Социалистические, социал-демократические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8313" y="5084763"/>
            <a:ext cx="2590800" cy="1512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Нацелены на равенство и государственное регулирование экономики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5795963" y="2420938"/>
            <a:ext cx="360362" cy="2873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" idx="3"/>
          </p:cNvCxnSpPr>
          <p:nvPr/>
        </p:nvCxnSpPr>
        <p:spPr>
          <a:xfrm>
            <a:off x="5795963" y="3500438"/>
            <a:ext cx="2889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795963" y="4292600"/>
            <a:ext cx="360362" cy="1444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2951957" y="2169319"/>
            <a:ext cx="792162" cy="431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4" idx="1"/>
          </p:cNvCxnSpPr>
          <p:nvPr/>
        </p:nvCxnSpPr>
        <p:spPr>
          <a:xfrm>
            <a:off x="3059113" y="3141663"/>
            <a:ext cx="504825" cy="3587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0" idx="3"/>
          </p:cNvCxnSpPr>
          <p:nvPr/>
        </p:nvCxnSpPr>
        <p:spPr>
          <a:xfrm rot="10800000" flipV="1">
            <a:off x="3059113" y="4292600"/>
            <a:ext cx="504825" cy="2889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284663" y="2492375"/>
            <a:ext cx="431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4320381" y="4472782"/>
            <a:ext cx="3603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792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66FFFF"/>
                </a:solidFill>
              </a:rPr>
              <a:t>Избирательные системы</a:t>
            </a:r>
            <a:endParaRPr lang="ru-RU" b="1" dirty="0">
              <a:solidFill>
                <a:srgbClr val="66FFFF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2738"/>
            <a:ext cx="4114800" cy="3273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6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2738"/>
            <a:ext cx="4176712" cy="32734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052513"/>
            <a:ext cx="8351837" cy="180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2060"/>
                </a:solidFill>
              </a:rPr>
              <a:t>Избирательная система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– особый политический институт, связанный с организацией выборов политических деятелей, способом проведения голосования и определения его результатов, а также с распределением мандатов между партиями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3357563"/>
            <a:ext cx="3960813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Мажоритарная система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7900" y="3357563"/>
            <a:ext cx="4032250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Пропорциональная система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3860800"/>
            <a:ext cx="3960813" cy="21605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Способ определения результатов голосования, при котором для получения мандата требуется собрать установленное законов большинство голосов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7900" y="3860800"/>
            <a:ext cx="4032250" cy="22320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Способ определения результатов голосования, в основу которого положен принцип распределения мест пропорционально полученному каждой партией количеству голосов</a:t>
            </a:r>
          </a:p>
        </p:txBody>
      </p:sp>
      <p:cxnSp>
        <p:nvCxnSpPr>
          <p:cNvPr id="16" name="Прямая соединительная линия 15"/>
          <p:cNvCxnSpPr>
            <a:endCxn id="7" idx="0"/>
          </p:cNvCxnSpPr>
          <p:nvPr/>
        </p:nvCxnSpPr>
        <p:spPr>
          <a:xfrm rot="5400000">
            <a:off x="6551612" y="3105151"/>
            <a:ext cx="5048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0"/>
          </p:cNvCxnSpPr>
          <p:nvPr/>
        </p:nvCxnSpPr>
        <p:spPr>
          <a:xfrm rot="5400000">
            <a:off x="2285206" y="3086895"/>
            <a:ext cx="504825" cy="365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706437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66FFFF"/>
                </a:solidFill>
              </a:rPr>
              <a:t>Разновидности мажоритарной системы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8" cy="51450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80728"/>
            <a:ext cx="396044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Абсолютного большинства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980728"/>
            <a:ext cx="396044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Относительного большинства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628775"/>
            <a:ext cx="3959225" cy="12239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Избранным считается кандидат, набравший абсолютное большинство голосов, т.е. 50% + 1 голос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463" y="1628775"/>
            <a:ext cx="3959225" cy="12239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Побеждает кандидат, набравший голосов больше, чем каждый из его соперников в отдельности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56992"/>
            <a:ext cx="820891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Объединение различных интересов происходит до выборов в парламент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365104"/>
            <a:ext cx="8208912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Действует на основе создания коалиций групп интересов, стимулирует существование двухпартийной или </a:t>
            </a:r>
            <a:r>
              <a:rPr lang="ru-RU" b="1" dirty="0" err="1"/>
              <a:t>двухкоалиционной</a:t>
            </a:r>
            <a:r>
              <a:rPr lang="ru-RU" b="1" dirty="0"/>
              <a:t> системы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661248"/>
            <a:ext cx="820891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Применяется в США, Индии, Японии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260350"/>
            <a:ext cx="8207375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Пропорциональная система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813" y="1773238"/>
            <a:ext cx="6048375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500000"/>
                </a:solidFill>
              </a:rPr>
              <a:t>Объединение различных интересов происходит после выборов в парламент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813" y="4581525"/>
            <a:ext cx="6048375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500000"/>
                </a:solidFill>
              </a:rPr>
              <a:t>Применяется в Италии, Израиле и др.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3068638"/>
            <a:ext cx="6048375" cy="1512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500000"/>
                </a:solidFill>
              </a:rPr>
              <a:t>Различные партии, в том числе и малочисленные, имеют возможность быть представленными в парламент, не входя в какие-либо коалиции</a:t>
            </a:r>
          </a:p>
        </p:txBody>
      </p:sp>
      <p:cxnSp>
        <p:nvCxnSpPr>
          <p:cNvPr id="9" name="Прямая со стрелкой 8"/>
          <p:cNvCxnSpPr>
            <a:stCxn id="4" idx="2"/>
            <a:endCxn id="5" idx="0"/>
          </p:cNvCxnSpPr>
          <p:nvPr/>
        </p:nvCxnSpPr>
        <p:spPr>
          <a:xfrm rot="5400000">
            <a:off x="4273551" y="1473200"/>
            <a:ext cx="596900" cy="317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91513" cy="6048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	</a:t>
            </a:r>
            <a:r>
              <a:rPr lang="ru-RU" sz="3200" b="1" dirty="0" smtClean="0">
                <a:solidFill>
                  <a:srgbClr val="66FFFF"/>
                </a:solidFill>
              </a:rPr>
              <a:t>Партия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	</a:t>
            </a:r>
            <a:r>
              <a:rPr lang="ru-RU" sz="3200" b="1" dirty="0" smtClean="0"/>
              <a:t>(от «</a:t>
            </a:r>
            <a:r>
              <a:rPr lang="en-US" sz="3200" b="1" dirty="0" smtClean="0"/>
              <a:t>part</a:t>
            </a:r>
            <a:r>
              <a:rPr lang="ru-RU" sz="3200" b="1" dirty="0" smtClean="0"/>
              <a:t>» – часть, группа) – наиболее активная и организованная часть класса либо слоя, выражающая и защищающая его интересы.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66FFFF"/>
                </a:solidFill>
              </a:rPr>
              <a:t>Политическая партия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dirty="0" smtClean="0"/>
              <a:t>– это организованная группа людей, стремящаяся к политической власти либо к участию в осуществлении государственной власти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18488" cy="3921125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 smtClean="0"/>
              <a:t>С 2008 г. Государственная Дума собирается по пропорциональной системе.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66FFFF"/>
                </a:solidFill>
              </a:rPr>
              <a:t>Электорат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	</a:t>
            </a:r>
            <a:r>
              <a:rPr lang="ru-RU" dirty="0" smtClean="0"/>
              <a:t>(или избирательный корпус) </a:t>
            </a:r>
            <a:r>
              <a:rPr lang="ru-RU" b="1" dirty="0" smtClean="0"/>
              <a:t>– совокупность граждан, имеющих право участия в выборах.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260350"/>
            <a:ext cx="8207375" cy="17287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000" b="1" i="1" dirty="0">
                <a:solidFill>
                  <a:srgbClr val="000099"/>
                </a:solidFill>
                <a:cs typeface="Arial" charset="0"/>
              </a:rPr>
              <a:t>Никогда столько не лгут, как во время войны, после охоты и до выборов.</a:t>
            </a:r>
          </a:p>
          <a:p>
            <a:pPr algn="r">
              <a:defRPr/>
            </a:pPr>
            <a:endParaRPr lang="ru-RU" sz="2400" b="1" i="1" dirty="0">
              <a:solidFill>
                <a:srgbClr val="000099"/>
              </a:solidFill>
              <a:cs typeface="Arial" charset="0"/>
            </a:endParaRPr>
          </a:p>
          <a:p>
            <a:pPr algn="r">
              <a:defRPr/>
            </a:pPr>
            <a:r>
              <a:rPr lang="ru-RU" sz="2400" b="1" i="1" dirty="0">
                <a:solidFill>
                  <a:srgbClr val="500000"/>
                </a:solidFill>
                <a:cs typeface="Arial" charset="0"/>
              </a:rPr>
              <a:t>О. Бисмарк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18487" cy="1427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rgbClr val="66FFFF"/>
                </a:solidFill>
              </a:rPr>
              <a:t>Партийные системы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FFC000"/>
                </a:solidFill>
              </a:rPr>
              <a:t>– это совокупность отношений между действующими в стране политическими партиями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700213"/>
            <a:ext cx="4321175" cy="46815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00213"/>
            <a:ext cx="4321175" cy="46815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700213"/>
            <a:ext cx="2305050" cy="9366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Однопартийная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4438" y="1700213"/>
            <a:ext cx="2087562" cy="9366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Двухпартийная (бинарная)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700213"/>
            <a:ext cx="2232025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Два с половиной («два с плюсом»)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04025" y="1700213"/>
            <a:ext cx="2138363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Многопартийная (</a:t>
            </a:r>
            <a:r>
              <a:rPr lang="ru-RU" b="1" dirty="0" err="1"/>
              <a:t>полипартийная</a:t>
            </a:r>
            <a:r>
              <a:rPr lang="ru-RU" b="1" dirty="0"/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636838"/>
            <a:ext cx="2305050" cy="2016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Власть осуществляет одна партия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4438" y="2636838"/>
            <a:ext cx="2087562" cy="2016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 власти одна из двух больших партий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636838"/>
            <a:ext cx="2232025" cy="2016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Рядом с двумя традиционными партиями у власти находится третья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04025" y="2636838"/>
            <a:ext cx="2160588" cy="20161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Несколько влиятельных партий борются за власть и собирают значительное число голосов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025" y="4652963"/>
            <a:ext cx="2160588" cy="1728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Франция, Италия, Испания, Израиль, Швеция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652963"/>
            <a:ext cx="2232025" cy="1728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Германия: ХДС/ХСС + </a:t>
            </a:r>
            <a:r>
              <a:rPr lang="ru-RU" b="1" dirty="0" err="1">
                <a:solidFill>
                  <a:srgbClr val="002060"/>
                </a:solidFill>
              </a:rPr>
              <a:t>СвДП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СДПГ +</a:t>
            </a:r>
            <a:r>
              <a:rPr lang="ru-RU" b="1" dirty="0" err="1">
                <a:solidFill>
                  <a:srgbClr val="002060"/>
                </a:solidFill>
              </a:rPr>
              <a:t>СвДП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4438" y="4652963"/>
            <a:ext cx="2087562" cy="1728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США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(демократы и республиканцы), </a:t>
            </a:r>
            <a:r>
              <a:rPr lang="ru-RU" b="1" dirty="0">
                <a:solidFill>
                  <a:srgbClr val="002060"/>
                </a:solidFill>
              </a:rPr>
              <a:t>Великобритания </a:t>
            </a:r>
            <a:r>
              <a:rPr lang="ru-RU" dirty="0">
                <a:solidFill>
                  <a:srgbClr val="002060"/>
                </a:solidFill>
              </a:rPr>
              <a:t>(лейбористы и консерваторы)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388" y="4652963"/>
            <a:ext cx="2305050" cy="1728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СССР, Куба, КНР, КНДР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260350"/>
            <a:ext cx="8280400" cy="865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Партийная система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844675"/>
            <a:ext cx="3959225" cy="5762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Альтернативная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2420938"/>
            <a:ext cx="3959225" cy="4032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500000"/>
                </a:solidFill>
              </a:rPr>
              <a:t>Существует по крайней мере одна оппозиционная партия, которая может прийти к власти законным путем (Япония).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500000"/>
                </a:solidFill>
              </a:rPr>
              <a:t>Двухпартийная система (США, Великобритания).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500000"/>
                </a:solidFill>
              </a:rPr>
              <a:t>Многопартийная система (ФРГ, Италия, Франция и др.)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463" y="1844675"/>
            <a:ext cx="4103687" cy="5762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</a:rPr>
              <a:t>Неальтернативная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463" y="2420938"/>
            <a:ext cx="4103687" cy="4032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500000"/>
                </a:solidFill>
              </a:rPr>
              <a:t>Не существует реальной возможности для прихода к власти оппозиции (Саудовская Аравия, Катар, Бруней).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500000"/>
                </a:solidFill>
              </a:rPr>
              <a:t>Однопартийная система (КНДР, Куба).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rgbClr val="500000"/>
                </a:solidFill>
              </a:rPr>
              <a:t>Существует  много партий, ведущих борьбу за власть, но власть реально принадлежит надпартийной силе (армия, церковь) (Чили в 80-х гг. </a:t>
            </a:r>
            <a:r>
              <a:rPr lang="en-US" sz="2000" b="1" dirty="0">
                <a:solidFill>
                  <a:srgbClr val="500000"/>
                </a:solidFill>
              </a:rPr>
              <a:t>XX</a:t>
            </a:r>
            <a:r>
              <a:rPr lang="ru-RU" sz="2000" b="1" dirty="0">
                <a:solidFill>
                  <a:srgbClr val="500000"/>
                </a:solidFill>
              </a:rPr>
              <a:t> в.).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1196752"/>
            <a:ext cx="0" cy="6480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299994" y="1485107"/>
            <a:ext cx="71913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</a:rPr>
              <a:t>Структура партии</a:t>
            </a:r>
            <a:endParaRPr lang="ru-RU" sz="4000" b="1" dirty="0">
              <a:solidFill>
                <a:srgbClr val="66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4983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214414" y="1214422"/>
            <a:ext cx="6786610" cy="4929222"/>
          </a:xfrm>
          <a:prstGeom prst="triangle">
            <a:avLst>
              <a:gd name="adj" fmla="val 494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4744" y="2428868"/>
            <a:ext cx="1714512" cy="158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1"/>
            <a:endCxn id="4" idx="5"/>
          </p:cNvCxnSpPr>
          <p:nvPr/>
        </p:nvCxnSpPr>
        <p:spPr>
          <a:xfrm rot="10800000" flipH="1">
            <a:off x="2891181" y="3679033"/>
            <a:ext cx="3393305" cy="158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43108" y="4786322"/>
            <a:ext cx="4929222" cy="1588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71802" y="492919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Сторонники партии</a:t>
            </a:r>
            <a:endParaRPr lang="ru-RU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571736" y="378619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Рядовые члены (партийные массы)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428992" y="278605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Партийный аппарат 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86182" y="192880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Лидер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4"/>
          <p:cNvSpPr>
            <a:spLocks noGrp="1"/>
          </p:cNvSpPr>
          <p:nvPr>
            <p:ph type="body" sz="half" idx="2"/>
          </p:nvPr>
        </p:nvSpPr>
        <p:spPr>
          <a:xfrm>
            <a:off x="3071802" y="214290"/>
            <a:ext cx="5676911" cy="6167460"/>
          </a:xfrm>
        </p:spPr>
        <p:txBody>
          <a:bodyPr/>
          <a:lstStyle/>
          <a:p>
            <a:r>
              <a:rPr lang="ru-RU" sz="2400" dirty="0" smtClean="0"/>
              <a:t>Наиболее известным достижением М. </a:t>
            </a:r>
            <a:r>
              <a:rPr lang="ru-RU" sz="2400" dirty="0" err="1" smtClean="0"/>
              <a:t>Херманн</a:t>
            </a:r>
            <a:r>
              <a:rPr lang="ru-RU" sz="2400" dirty="0" smtClean="0"/>
              <a:t> являются ее типологии лидерства. Она классифицирует лидеров в зависимости от их имиджа</a:t>
            </a:r>
            <a:r>
              <a:rPr lang="en-US" sz="2400" dirty="0" smtClean="0"/>
              <a:t>.</a:t>
            </a:r>
          </a:p>
          <a:p>
            <a:r>
              <a:rPr lang="ru-RU" sz="2400" dirty="0" smtClean="0"/>
              <a:t>КНИГИ М. ХЕРМАНН «Политическая психология: вопросы и проблемы» «Лидеры, групп и коалиций: понимания людей и процессов в иностранных Директивах»</a:t>
            </a:r>
            <a:endParaRPr lang="en-US" sz="2400" dirty="0" smtClean="0"/>
          </a:p>
          <a:p>
            <a:endParaRPr lang="ru-RU" sz="2400" b="1" dirty="0" smtClean="0"/>
          </a:p>
        </p:txBody>
      </p:sp>
      <p:pic>
        <p:nvPicPr>
          <p:cNvPr id="6" name="Содержимое 5" descr="image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602548" cy="3440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214282" y="3929066"/>
            <a:ext cx="271464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М. </a:t>
            </a:r>
            <a:r>
              <a:rPr lang="ru-RU" sz="2400" b="1" dirty="0" err="1" smtClean="0"/>
              <a:t>Херманн</a:t>
            </a:r>
            <a:r>
              <a:rPr lang="ru-RU" sz="2400" b="1" dirty="0" smtClean="0"/>
              <a:t> – американский политолог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8313" y="333375"/>
            <a:ext cx="828040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500000"/>
                </a:solidFill>
              </a:rPr>
              <a:t>Тип лидерства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(по М. </a:t>
            </a:r>
            <a:r>
              <a:rPr lang="ru-RU" sz="2400" b="1" dirty="0" err="1">
                <a:solidFill>
                  <a:srgbClr val="002060"/>
                </a:solidFill>
              </a:rPr>
              <a:t>Херманн</a:t>
            </a:r>
            <a:r>
              <a:rPr lang="ru-RU" sz="2400" b="1" dirty="0">
                <a:solidFill>
                  <a:srgbClr val="002060"/>
                </a:solidFill>
              </a:rPr>
              <a:t> – </a:t>
            </a:r>
            <a:r>
              <a:rPr lang="ru-RU" sz="2400" b="1" dirty="0" err="1">
                <a:solidFill>
                  <a:srgbClr val="002060"/>
                </a:solidFill>
              </a:rPr>
              <a:t>амер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политол</a:t>
            </a:r>
            <a:r>
              <a:rPr lang="ru-RU" sz="2400" b="1" dirty="0">
                <a:solidFill>
                  <a:srgbClr val="002060"/>
                </a:solidFill>
              </a:rPr>
              <a:t>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(стиль лидерства)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916113"/>
            <a:ext cx="2016125" cy="9366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Лидер - знаменосец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4438" y="1916113"/>
            <a:ext cx="2087562" cy="9366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Лидер - служитель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916113"/>
            <a:ext cx="2016125" cy="9366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Лидер - торговец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8125" y="1916113"/>
            <a:ext cx="2138363" cy="93662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Лидер - пожарный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2852738"/>
            <a:ext cx="2016125" cy="3384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Определяет характер, направлен-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ность</a:t>
            </a:r>
            <a:r>
              <a:rPr lang="ru-RU" b="1" dirty="0"/>
              <a:t> и темп политического процесса; увлекает массы за собой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84438" y="2852738"/>
            <a:ext cx="2087562" cy="3384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Обеспечивает связь власти и масс, выражает интересы своих сторонников, представляет эти интересы как общие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2738"/>
            <a:ext cx="2016125" cy="3384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Убеждает людей в правильности своей стратегии, добивается поддержки своей политики (убеждает «купить» его идеи и программы)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88125" y="2852738"/>
            <a:ext cx="2127279" cy="3384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Реагирует на конкретную ситуацию, на порожденные ею проблемы и события</a:t>
            </a:r>
          </a:p>
        </p:txBody>
      </p:sp>
      <p:cxnSp>
        <p:nvCxnSpPr>
          <p:cNvPr id="14" name="Прямая соединительная линия 13"/>
          <p:cNvCxnSpPr>
            <a:endCxn id="7" idx="0"/>
          </p:cNvCxnSpPr>
          <p:nvPr/>
        </p:nvCxnSpPr>
        <p:spPr>
          <a:xfrm rot="5400000">
            <a:off x="5292725" y="1628776"/>
            <a:ext cx="5746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8" idx="0"/>
          </p:cNvCxnSpPr>
          <p:nvPr/>
        </p:nvCxnSpPr>
        <p:spPr>
          <a:xfrm rot="16200000" flipH="1">
            <a:off x="7371163" y="1629968"/>
            <a:ext cx="558815" cy="134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5" idx="0"/>
          </p:cNvCxnSpPr>
          <p:nvPr/>
        </p:nvCxnSpPr>
        <p:spPr>
          <a:xfrm rot="5400000">
            <a:off x="1189037" y="1628776"/>
            <a:ext cx="5746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3306355" y="1622811"/>
            <a:ext cx="558816" cy="277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143008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Лидер </a:t>
            </a:r>
            <a:r>
              <a:rPr lang="ru-RU" sz="4800" b="1" dirty="0" smtClean="0">
                <a:solidFill>
                  <a:srgbClr val="FFC000"/>
                </a:solidFill>
              </a:rPr>
              <a:t>- знаменосец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500174"/>
            <a:ext cx="2500330" cy="330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2600335" cy="32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00174"/>
            <a:ext cx="2500330" cy="32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428992" y="5000636"/>
            <a:ext cx="25003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М.Л. Кинг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5000636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В.И. Ленин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5000636"/>
            <a:ext cx="2428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М.К. Ганди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85725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Лидер – служитель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428736"/>
            <a:ext cx="27146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2786082" cy="34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5072074"/>
            <a:ext cx="250033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Л.И. Брежнев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072074"/>
            <a:ext cx="27146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К.У. Черненко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5072074"/>
            <a:ext cx="27146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А.Д. Сахаров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1428736"/>
            <a:ext cx="25717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Лидер - пожарный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2" y="1785902"/>
            <a:ext cx="2664333" cy="355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2742343" cy="354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5572140"/>
            <a:ext cx="271464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Ф. Рузвельт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5572140"/>
            <a:ext cx="2571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Б.Н. Ельцин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5572140"/>
            <a:ext cx="264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В.В. Путин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72194" y="1785926"/>
            <a:ext cx="2686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Лидер - торговец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2678049" cy="33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1538" y="5357826"/>
            <a:ext cx="264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Г. Трумэн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5286388"/>
            <a:ext cx="27860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Р. Рейган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44" y="1571618"/>
            <a:ext cx="26289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755</TotalTime>
  <Words>895</Words>
  <Application>Microsoft Office PowerPoint</Application>
  <PresentationFormat>Экран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Слайд 1</vt:lpstr>
      <vt:lpstr>Слайд 2</vt:lpstr>
      <vt:lpstr>Структура партии</vt:lpstr>
      <vt:lpstr>Слайд 4</vt:lpstr>
      <vt:lpstr>Слайд 5</vt:lpstr>
      <vt:lpstr>Лидер - знаменосец</vt:lpstr>
      <vt:lpstr>Лидер – служитель</vt:lpstr>
      <vt:lpstr>Лидер - пожарный</vt:lpstr>
      <vt:lpstr>Лидер - торговец</vt:lpstr>
      <vt:lpstr>Функции политической партии</vt:lpstr>
      <vt:lpstr>Классификация современных партий</vt:lpstr>
      <vt:lpstr>Классификация современных партий</vt:lpstr>
      <vt:lpstr>Классификация современных партий</vt:lpstr>
      <vt:lpstr>Классификация современных партий</vt:lpstr>
      <vt:lpstr>Слайд 15</vt:lpstr>
      <vt:lpstr>Классификация современных партий</vt:lpstr>
      <vt:lpstr>Избирательные системы</vt:lpstr>
      <vt:lpstr>Разновидности мажоритарной системы</vt:lpstr>
      <vt:lpstr>Слайд 19</vt:lpstr>
      <vt:lpstr>Слайд 20</vt:lpstr>
      <vt:lpstr>Партийные системы  – это совокупность отношений между действующими в стране политическими партиями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Эльмира</dc:creator>
  <cp:lastModifiedBy>SamLab.ws</cp:lastModifiedBy>
  <cp:revision>58</cp:revision>
  <dcterms:created xsi:type="dcterms:W3CDTF">2011-08-24T12:07:41Z</dcterms:created>
  <dcterms:modified xsi:type="dcterms:W3CDTF">2014-05-05T19:00:45Z</dcterms:modified>
</cp:coreProperties>
</file>