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4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0DEEAC-E25E-4B4F-A138-9907DF2C710B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659C6A-2E26-432E-B7FC-42F55F285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564905"/>
            <a:ext cx="8458200" cy="351088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Политика</a:t>
            </a:r>
            <a:endParaRPr lang="ru-RU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07207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Ибрагимова  Э.Ш. , </a:t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истории и обществознания</a:t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«Гимназия №25» </a:t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Нижнекамск, </a:t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 Татарстан</a:t>
            </a:r>
            <a:endParaRPr lang="ru-RU" sz="2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1567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Виды политических действий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515672" cy="48991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3960440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Стихийные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988840"/>
            <a:ext cx="3960440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Организованные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052736"/>
            <a:ext cx="4248472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 подготовленности</a:t>
            </a:r>
            <a:endParaRPr lang="ru-RU" sz="2400" b="1" dirty="0"/>
          </a:p>
        </p:txBody>
      </p:sp>
      <p:cxnSp>
        <p:nvCxnSpPr>
          <p:cNvPr id="8" name="Прямая соединительная линия 7"/>
          <p:cNvCxnSpPr>
            <a:endCxn id="4" idx="0"/>
          </p:cNvCxnSpPr>
          <p:nvPr/>
        </p:nvCxnSpPr>
        <p:spPr>
          <a:xfrm rot="10800000" flipV="1">
            <a:off x="2303748" y="1628800"/>
            <a:ext cx="1404156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436096" y="1628800"/>
            <a:ext cx="1584176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483768" y="2996952"/>
            <a:ext cx="4464496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Виды элит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3933056"/>
            <a:ext cx="252028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Интеллектуальная (идеологическая)</a:t>
            </a:r>
            <a:endParaRPr lang="ru-RU" sz="2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3933056"/>
            <a:ext cx="28083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Экономическая </a:t>
            </a:r>
            <a:endParaRPr lang="ru-RU" sz="2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3933056"/>
            <a:ext cx="273630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Политическая </a:t>
            </a:r>
            <a:endParaRPr lang="ru-RU" sz="22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4869160"/>
            <a:ext cx="2736304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Выполняет роль формального «вождя»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4869160"/>
            <a:ext cx="280831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Выполняет роль неформального «лидера»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4869160"/>
            <a:ext cx="2520280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Обслуживает первую и вторую, обеспечивает взаимосвязь между ними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11" idx="2"/>
          </p:cNvCxnSpPr>
          <p:nvPr/>
        </p:nvCxnSpPr>
        <p:spPr>
          <a:xfrm rot="16200000" flipH="1">
            <a:off x="4553998" y="3735034"/>
            <a:ext cx="360040" cy="360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4" idx="0"/>
          </p:cNvCxnSpPr>
          <p:nvPr/>
        </p:nvCxnSpPr>
        <p:spPr>
          <a:xfrm rot="10800000" flipV="1">
            <a:off x="1691680" y="3573016"/>
            <a:ext cx="792088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2" idx="0"/>
          </p:cNvCxnSpPr>
          <p:nvPr/>
        </p:nvCxnSpPr>
        <p:spPr>
          <a:xfrm>
            <a:off x="6948264" y="3573016"/>
            <a:ext cx="612068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build="allAtOnce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515672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Политическая элита </a:t>
            </a:r>
            <a:r>
              <a:rPr lang="ru-RU" sz="2400" b="1" dirty="0" smtClean="0"/>
              <a:t>– это относительно привилегированная, достаточно самостоятельная профессиональная группа, обладающая выдающимися социально-политическими и психологическими качествами, участвующая в монопольном принятии и реализации решений по вопросу государственной власти и воздействующая на нее.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Правящая политическая элита </a:t>
            </a:r>
            <a:r>
              <a:rPr lang="ru-RU" sz="2400" b="1" dirty="0" smtClean="0"/>
              <a:t>– это сравнительно немногочисленная группа лиц, концентрирующая в своих руках власть, осуществляющая политическое руководство обществом, определяющая цели и пути политического развития, принимающая политические решения.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25144"/>
            <a:ext cx="8424936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Состав правящей политической элиты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229200"/>
            <a:ext cx="2880320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Высшие лица исполнительной власти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5229200"/>
            <a:ext cx="2664296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Депутаты от партий, победивших на выборах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5229200"/>
            <a:ext cx="2880320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Партийные лидеры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332656"/>
            <a:ext cx="5786478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Типы элит по методам правления по В. Парето </a:t>
            </a:r>
            <a:r>
              <a:rPr lang="ru-RU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 err="1" smtClean="0">
                <a:solidFill>
                  <a:srgbClr val="002060"/>
                </a:solidFill>
              </a:rPr>
              <a:t>итал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</a:rPr>
              <a:t>социол</a:t>
            </a:r>
            <a:r>
              <a:rPr lang="ru-RU" sz="2400" dirty="0" smtClean="0">
                <a:solidFill>
                  <a:srgbClr val="002060"/>
                </a:solidFill>
              </a:rPr>
              <a:t>.)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060848"/>
            <a:ext cx="324036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Львы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060848"/>
            <a:ext cx="3384376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Лисы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2636912"/>
            <a:ext cx="1944216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метод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3284984"/>
            <a:ext cx="1944216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характер деятельности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636912"/>
            <a:ext cx="3240360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насилие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2636912"/>
            <a:ext cx="3384376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гибкость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284984"/>
            <a:ext cx="324036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«рантье»: приспосабливаются к существующей системе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3284984"/>
            <a:ext cx="3384376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«спекулянты»: готовы к риску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4221088"/>
            <a:ext cx="3240360" cy="129614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стабильность в обществе, застой в экономике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4221088"/>
            <a:ext cx="1944216" cy="127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итог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08104" y="4221088"/>
            <a:ext cx="3384376" cy="129614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быстрый экономический рост, движение вперед, нестабильность в обществе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1835696" y="1340768"/>
            <a:ext cx="1152128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7" idx="0"/>
          </p:cNvCxnSpPr>
          <p:nvPr/>
        </p:nvCxnSpPr>
        <p:spPr>
          <a:xfrm>
            <a:off x="6012160" y="1340768"/>
            <a:ext cx="1188132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0912" y="0"/>
            <a:ext cx="1843088" cy="199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83328" cy="206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340767"/>
            <a:ext cx="2968085" cy="414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00430" y="428604"/>
            <a:ext cx="53920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Парето,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Вильфредо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(15 июля 1848 г. Париж — 20августа 1923 г.,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Селиньи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кантон Женева, Швейцария) — итальянский инженер, экономист и социолог. Один из основоположников теории элит.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По мысли Парето, общество имеет пирамидальную структуру, на вершине которой находится элита — руководящий социальный слой, направляющий жизнь всего общества. Залог успешного развития — своевременное обновление (ротация, кооптация) элиты.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18720" cy="841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72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60648"/>
            <a:ext cx="7848872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вовлеченности в политику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 М. Веберу (нем. </a:t>
            </a:r>
            <a:r>
              <a:rPr lang="ru-RU" sz="2400" b="1" dirty="0" err="1" smtClean="0">
                <a:solidFill>
                  <a:srgbClr val="002060"/>
                </a:solidFill>
              </a:rPr>
              <a:t>социол</a:t>
            </a:r>
            <a:r>
              <a:rPr lang="ru-RU" sz="2400" b="1" dirty="0" smtClean="0">
                <a:solidFill>
                  <a:srgbClr val="002060"/>
                </a:solidFill>
              </a:rPr>
              <a:t>.)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628800"/>
            <a:ext cx="2736304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Политики «по случаю»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1628800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Политики </a:t>
            </a:r>
          </a:p>
          <a:p>
            <a:pPr algn="ctr"/>
            <a:r>
              <a:rPr lang="ru-RU" sz="2000" b="1" dirty="0" smtClean="0"/>
              <a:t>«по совместительству»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1628800"/>
            <a:ext cx="2880320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Профессиональные политики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348880"/>
            <a:ext cx="2736304" cy="4176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Это все мы, когда голосуем, выступаем на политических собраниях и т.п.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2348880"/>
            <a:ext cx="2808312" cy="4176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Это доверенные лица, правления партийно-политических союзов, члены парламента, «работающие на политику» только во время парламентской сессии. Все они занимаются политикой в случае необходимости, и она не стала для них первоочередным делом жизни ни в материальном, ни в идеальном отношении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348880"/>
            <a:ext cx="2880320" cy="4176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Это профессиональные политические деятели, для которых политика – главное занятие их жизни и главное условие их материального благосостояния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>
            <a:endCxn id="6" idx="0"/>
          </p:cNvCxnSpPr>
          <p:nvPr/>
        </p:nvCxnSpPr>
        <p:spPr>
          <a:xfrm rot="5400000">
            <a:off x="1583668" y="1448780"/>
            <a:ext cx="360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2"/>
            <a:endCxn id="7" idx="0"/>
          </p:cNvCxnSpPr>
          <p:nvPr/>
        </p:nvCxnSpPr>
        <p:spPr>
          <a:xfrm rot="5400000">
            <a:off x="4355976" y="1448780"/>
            <a:ext cx="360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8" idx="0"/>
          </p:cNvCxnSpPr>
          <p:nvPr/>
        </p:nvCxnSpPr>
        <p:spPr>
          <a:xfrm rot="5400000">
            <a:off x="7200292" y="1448780"/>
            <a:ext cx="360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214290"/>
            <a:ext cx="535785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 err="1" smtClean="0">
                <a:solidFill>
                  <a:schemeClr val="tx1"/>
                </a:solidFill>
                <a:latin typeface="Comic Sans MS" pitchFamily="66" charset="0"/>
              </a:rPr>
              <a:t>Максимилиа́н</a:t>
            </a:r>
            <a:r>
              <a:rPr lang="ru-RU" sz="2300" b="1" dirty="0" smtClean="0">
                <a:solidFill>
                  <a:schemeClr val="tx1"/>
                </a:solidFill>
                <a:latin typeface="Comic Sans MS" pitchFamily="66" charset="0"/>
              </a:rPr>
              <a:t> Карл </a:t>
            </a:r>
            <a:r>
              <a:rPr lang="ru-RU" sz="2300" b="1" dirty="0" err="1" smtClean="0">
                <a:solidFill>
                  <a:schemeClr val="tx1"/>
                </a:solidFill>
                <a:latin typeface="Comic Sans MS" pitchFamily="66" charset="0"/>
              </a:rPr>
              <a:t>Эми́ль</a:t>
            </a:r>
            <a:r>
              <a:rPr lang="ru-RU" sz="23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  <a:latin typeface="Comic Sans MS" pitchFamily="66" charset="0"/>
              </a:rPr>
              <a:t>Ве́бер</a:t>
            </a:r>
            <a:r>
              <a:rPr lang="ru-RU" sz="2300" dirty="0" smtClean="0">
                <a:solidFill>
                  <a:schemeClr val="tx1"/>
                </a:solidFill>
                <a:latin typeface="Comic Sans MS" pitchFamily="66" charset="0"/>
              </a:rPr>
              <a:t> (нем. </a:t>
            </a:r>
            <a:r>
              <a:rPr lang="ru-RU" sz="2300" i="1" dirty="0" err="1" smtClean="0">
                <a:solidFill>
                  <a:schemeClr val="tx1"/>
                </a:solidFill>
                <a:latin typeface="Comic Sans MS" pitchFamily="66" charset="0"/>
              </a:rPr>
              <a:t>Maximilian</a:t>
            </a:r>
            <a:r>
              <a:rPr lang="ru-RU" sz="23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  <a:latin typeface="Comic Sans MS" pitchFamily="66" charset="0"/>
              </a:rPr>
              <a:t>Carl</a:t>
            </a:r>
            <a:r>
              <a:rPr lang="ru-RU" sz="23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  <a:latin typeface="Comic Sans MS" pitchFamily="66" charset="0"/>
              </a:rPr>
              <a:t>Emil</a:t>
            </a:r>
            <a:r>
              <a:rPr lang="ru-RU" sz="23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  <a:latin typeface="Comic Sans MS" pitchFamily="66" charset="0"/>
              </a:rPr>
              <a:t>Weber</a:t>
            </a:r>
            <a:r>
              <a:rPr lang="ru-RU" sz="2300" dirty="0" smtClean="0">
                <a:solidFill>
                  <a:schemeClr val="tx1"/>
                </a:solidFill>
                <a:latin typeface="Comic Sans MS" pitchFamily="66" charset="0"/>
              </a:rPr>
              <a:t>; 21 апреля 1864, Эрфурт, Пруссия — 14 июня 1920, Мюнхен, Германия), известный как </a:t>
            </a:r>
            <a:r>
              <a:rPr lang="ru-RU" sz="2300" b="1" dirty="0" smtClean="0">
                <a:solidFill>
                  <a:schemeClr val="tx1"/>
                </a:solidFill>
                <a:latin typeface="Comic Sans MS" pitchFamily="66" charset="0"/>
              </a:rPr>
              <a:t>Макс Вебер</a:t>
            </a:r>
            <a:r>
              <a:rPr lang="ru-RU" sz="2300" dirty="0" smtClean="0">
                <a:solidFill>
                  <a:schemeClr val="tx1"/>
                </a:solidFill>
                <a:latin typeface="Comic Sans MS" pitchFamily="66" charset="0"/>
              </a:rPr>
              <a:t> (нем. </a:t>
            </a:r>
            <a:r>
              <a:rPr lang="ru-RU" sz="2300" i="1" dirty="0" err="1" smtClean="0">
                <a:solidFill>
                  <a:schemeClr val="tx1"/>
                </a:solidFill>
                <a:latin typeface="Comic Sans MS" pitchFamily="66" charset="0"/>
              </a:rPr>
              <a:t>Max</a:t>
            </a:r>
            <a:r>
              <a:rPr lang="ru-RU" sz="23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  <a:latin typeface="Comic Sans MS" pitchFamily="66" charset="0"/>
              </a:rPr>
              <a:t>Weber</a:t>
            </a:r>
            <a:r>
              <a:rPr lang="ru-RU" sz="2300" dirty="0" smtClean="0">
                <a:solidFill>
                  <a:schemeClr val="tx1"/>
                </a:solidFill>
                <a:latin typeface="Comic Sans MS" pitchFamily="66" charset="0"/>
              </a:rPr>
              <a:t>) — немецкий социолог, философ, историк, политический экономист. Идеи Вебера оказали значительное влияние на развитие общественных наук, в особенности — социологии. Наряду с Эмилем Дюркгеймом и Карлом Марксом Вебер считается одним из основоположников социологической науки.</a:t>
            </a:r>
            <a:endParaRPr lang="ru-RU" sz="23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340500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72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6672"/>
            <a:ext cx="8496944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сознательности участия в политике</a:t>
            </a:r>
          </a:p>
          <a:p>
            <a:pPr algn="ctr"/>
            <a:r>
              <a:rPr lang="ru-RU" sz="2400" b="1" dirty="0" smtClean="0"/>
              <a:t>по </a:t>
            </a:r>
            <a:r>
              <a:rPr lang="ru-RU" sz="2400" b="1" dirty="0" err="1" smtClean="0"/>
              <a:t>Рамонду</a:t>
            </a:r>
            <a:r>
              <a:rPr lang="ru-RU" sz="2400" b="1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амер.политол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1628800"/>
            <a:ext cx="3384376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Сознательное участие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2276872"/>
            <a:ext cx="496855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Полусознательное участие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2924944"/>
            <a:ext cx="6408712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Полностью бессознательное участие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077072"/>
            <a:ext cx="7704856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Участие  личности в политике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5229200"/>
            <a:ext cx="3960440" cy="10801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Прямое (непосредственное): выборы, референдумы, митинги, демонстрации, забастовки и др.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5229200"/>
            <a:ext cx="4032448" cy="10584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Непрямое (представительное): передача (делегирование) части своих прав представительным органам</a:t>
            </a:r>
            <a:endParaRPr lang="ru-RU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247964" y="1808820"/>
            <a:ext cx="9361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267744" y="2132856"/>
            <a:ext cx="158417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2195736" y="4725144"/>
            <a:ext cx="936104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84168" y="4725144"/>
            <a:ext cx="1008112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5976156" y="1520788"/>
            <a:ext cx="36004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58768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Аристотель</a:t>
            </a:r>
            <a:r>
              <a:rPr lang="ru-RU" sz="2800" b="1" dirty="0" smtClean="0"/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древнегреч</a:t>
            </a:r>
            <a:r>
              <a:rPr lang="ru-RU" sz="2800" dirty="0" smtClean="0"/>
              <a:t>. философ) </a:t>
            </a:r>
            <a:r>
              <a:rPr lang="ru-RU" sz="2800" b="1" dirty="0" smtClean="0"/>
              <a:t>первым ввел этот термин. Его сочинение «Политика» – сочинение о государстве, правительстве, правлении.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Макиавелли</a:t>
            </a:r>
            <a:r>
              <a:rPr lang="ru-RU" sz="2800" b="1" dirty="0" smtClean="0"/>
              <a:t> выделил политику в самостоятельную науку.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Политика</a:t>
            </a:r>
            <a:r>
              <a:rPr lang="ru-RU" sz="2800" b="1" dirty="0" smtClean="0"/>
              <a:t> – это искусство возможного.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Политика </a:t>
            </a:r>
            <a:r>
              <a:rPr lang="ru-RU" sz="2800" b="1" dirty="0" smtClean="0"/>
              <a:t>– это искусство управлять государством.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Политика </a:t>
            </a:r>
            <a:r>
              <a:rPr lang="ru-RU" sz="2800" b="1" dirty="0" smtClean="0"/>
              <a:t>– это деятельность, связанная с отношениями между социальными группами, личностью и государством по вопросу завоевания, удержания и использования государственной власти.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515672" cy="612068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31840" y="332656"/>
            <a:ext cx="2808312" cy="20162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Функции (роли) политики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2376264" cy="23762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Выражение интересов всех групп и слоев общества</a:t>
            </a:r>
            <a:endParaRPr lang="ru-RU" sz="2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32656"/>
            <a:ext cx="2448272" cy="2304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Интеграция слоев населения, поддержание стабильности и порядка в обществе</a:t>
            </a:r>
            <a:endParaRPr lang="ru-RU" sz="2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284984"/>
            <a:ext cx="2592288" cy="31466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Обеспечение социального развития общества и человека, расширение сферы отношений между народами, человеком и природой</a:t>
            </a:r>
            <a:endParaRPr lang="ru-RU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356992"/>
            <a:ext cx="2736304" cy="3096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Управление и руководство общественными процессами, обеспечение диалога граждан и государства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3356992"/>
            <a:ext cx="2426568" cy="3096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Социализация личности, превращение человека в социально-активное существо</a:t>
            </a:r>
            <a:endParaRPr lang="ru-RU" sz="22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2699792" y="2348880"/>
            <a:ext cx="1152128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085946" y="2834934"/>
            <a:ext cx="1008112" cy="360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292080" y="2204864"/>
            <a:ext cx="1224136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6"/>
          </p:cNvCxnSpPr>
          <p:nvPr/>
        </p:nvCxnSpPr>
        <p:spPr>
          <a:xfrm>
            <a:off x="5940152" y="1340768"/>
            <a:ext cx="43204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</p:cNvCxnSpPr>
          <p:nvPr/>
        </p:nvCxnSpPr>
        <p:spPr>
          <a:xfrm rot="10800000">
            <a:off x="2699792" y="1340768"/>
            <a:ext cx="43204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587680" cy="7200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Виды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политики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587680" cy="5328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052736"/>
            <a:ext cx="4248472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Виды политики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16832"/>
            <a:ext cx="6408712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Внутренняя (внутригосударственная)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1916832"/>
            <a:ext cx="1872208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Внешняя (</a:t>
            </a:r>
            <a:r>
              <a:rPr lang="ru-RU" sz="2000" b="1" dirty="0" err="1" smtClean="0"/>
              <a:t>межгосударст-венная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3212976"/>
            <a:ext cx="432048" cy="2160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/>
              <a:t>локальная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852936"/>
            <a:ext cx="1584176" cy="2592288"/>
          </a:xfrm>
          <a:prstGeom prst="rect">
            <a:avLst/>
          </a:prstGeom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b="1" dirty="0" err="1" smtClean="0"/>
              <a:t>экономи-ческая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err="1" smtClean="0"/>
              <a:t>финансо-вая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налоговая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аграрная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err="1" smtClean="0"/>
              <a:t>инвести-ционная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2852936"/>
            <a:ext cx="1584176" cy="2592288"/>
          </a:xfrm>
          <a:prstGeom prst="rect">
            <a:avLst/>
          </a:prstGeom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err="1" smtClean="0"/>
              <a:t>социаль-ная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err="1" smtClean="0"/>
              <a:t>националь-ная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err="1" smtClean="0"/>
              <a:t>демографи-ческая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err="1" smtClean="0"/>
              <a:t>молодеж-ная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классовая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2852936"/>
            <a:ext cx="1512168" cy="2592288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err="1" smtClean="0"/>
              <a:t>государст-венная</a:t>
            </a:r>
            <a:r>
              <a:rPr lang="ru-RU" b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партийная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военная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кадровая</a:t>
            </a:r>
          </a:p>
          <a:p>
            <a:pPr>
              <a:buFont typeface="Wingdings" pitchFamily="2" charset="2"/>
              <a:buChar char="v"/>
            </a:pP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2852936"/>
            <a:ext cx="1584176" cy="2592288"/>
          </a:xfrm>
          <a:prstGeom prst="rect">
            <a:avLst/>
          </a:prstGeom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 культурная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err="1" smtClean="0"/>
              <a:t>религиоз</a:t>
            </a:r>
            <a:r>
              <a:rPr lang="ru-RU" b="1" dirty="0" smtClean="0"/>
              <a:t>-    </a:t>
            </a:r>
            <a:r>
              <a:rPr lang="ru-RU" b="1" dirty="0" err="1" smtClean="0"/>
              <a:t>ная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научно-техническая</a:t>
            </a:r>
          </a:p>
          <a:p>
            <a:pPr>
              <a:buFont typeface="Wingdings" pitchFamily="2" charset="2"/>
              <a:buChar char="v"/>
            </a:pP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028384" y="3212976"/>
            <a:ext cx="432048" cy="2160239"/>
          </a:xfrm>
          <a:prstGeom prst="rect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/>
              <a:t>международная 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524328" y="3212976"/>
            <a:ext cx="432048" cy="2160240"/>
          </a:xfrm>
          <a:prstGeom prst="rect">
            <a:avLst/>
          </a:prstGeom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/>
              <a:t>региональная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532440" y="3212976"/>
            <a:ext cx="432048" cy="2160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/>
              <a:t>мировая 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5877272"/>
            <a:ext cx="6480720" cy="5097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 сферам и областям жизни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92280" y="5661248"/>
            <a:ext cx="1872208" cy="7920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 масштабу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распростране-ния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 rot="5400000">
            <a:off x="863588" y="2672916"/>
            <a:ext cx="36004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1" idx="0"/>
          </p:cNvCxnSpPr>
          <p:nvPr/>
        </p:nvCxnSpPr>
        <p:spPr>
          <a:xfrm rot="5400000">
            <a:off x="2520566" y="2672916"/>
            <a:ext cx="35924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2" idx="0"/>
          </p:cNvCxnSpPr>
          <p:nvPr/>
        </p:nvCxnSpPr>
        <p:spPr>
          <a:xfrm rot="5400000">
            <a:off x="5814932" y="2654914"/>
            <a:ext cx="359246" cy="367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3" idx="0"/>
          </p:cNvCxnSpPr>
          <p:nvPr/>
        </p:nvCxnSpPr>
        <p:spPr>
          <a:xfrm rot="5400000">
            <a:off x="4176750" y="2672916"/>
            <a:ext cx="35924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611560" y="5661248"/>
            <a:ext cx="43204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1" idx="2"/>
          </p:cNvCxnSpPr>
          <p:nvPr/>
        </p:nvCxnSpPr>
        <p:spPr>
          <a:xfrm rot="5400000" flipH="1" flipV="1">
            <a:off x="2483768" y="5661248"/>
            <a:ext cx="43204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3" idx="2"/>
          </p:cNvCxnSpPr>
          <p:nvPr/>
        </p:nvCxnSpPr>
        <p:spPr>
          <a:xfrm rot="5400000" flipH="1" flipV="1">
            <a:off x="4139952" y="5661248"/>
            <a:ext cx="43204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5760132" y="5697252"/>
            <a:ext cx="36004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 flipV="1">
            <a:off x="3203848" y="1556792"/>
            <a:ext cx="93610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4" idx="3"/>
            <a:endCxn id="6" idx="0"/>
          </p:cNvCxnSpPr>
          <p:nvPr/>
        </p:nvCxnSpPr>
        <p:spPr>
          <a:xfrm>
            <a:off x="6804248" y="1304764"/>
            <a:ext cx="1224136" cy="6120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7" idx="2"/>
          </p:cNvCxnSpPr>
          <p:nvPr/>
        </p:nvCxnSpPr>
        <p:spPr>
          <a:xfrm rot="5400000">
            <a:off x="7092280" y="5517232"/>
            <a:ext cx="2880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5" idx="2"/>
          </p:cNvCxnSpPr>
          <p:nvPr/>
        </p:nvCxnSpPr>
        <p:spPr>
          <a:xfrm rot="5400000">
            <a:off x="7596336" y="5517232"/>
            <a:ext cx="2880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4" idx="2"/>
          </p:cNvCxnSpPr>
          <p:nvPr/>
        </p:nvCxnSpPr>
        <p:spPr>
          <a:xfrm rot="5400000">
            <a:off x="8100392" y="5517231"/>
            <a:ext cx="2880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6" idx="2"/>
          </p:cNvCxnSpPr>
          <p:nvPr/>
        </p:nvCxnSpPr>
        <p:spPr>
          <a:xfrm rot="5400000">
            <a:off x="8604448" y="5517232"/>
            <a:ext cx="2880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5" idx="3"/>
          </p:cNvCxnSpPr>
          <p:nvPr/>
        </p:nvCxnSpPr>
        <p:spPr>
          <a:xfrm>
            <a:off x="6660232" y="2204864"/>
            <a:ext cx="4320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endCxn id="7" idx="0"/>
          </p:cNvCxnSpPr>
          <p:nvPr/>
        </p:nvCxnSpPr>
        <p:spPr>
          <a:xfrm rot="5400000">
            <a:off x="7092280" y="3068960"/>
            <a:ext cx="2880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14" idx="0"/>
          </p:cNvCxnSpPr>
          <p:nvPr/>
        </p:nvCxnSpPr>
        <p:spPr>
          <a:xfrm rot="5400000">
            <a:off x="8100392" y="3068960"/>
            <a:ext cx="2880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15" idx="0"/>
          </p:cNvCxnSpPr>
          <p:nvPr/>
        </p:nvCxnSpPr>
        <p:spPr>
          <a:xfrm rot="5400000">
            <a:off x="7596336" y="3068960"/>
            <a:ext cx="2880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16" idx="0"/>
          </p:cNvCxnSpPr>
          <p:nvPr/>
        </p:nvCxnSpPr>
        <p:spPr>
          <a:xfrm rot="5400000">
            <a:off x="8568444" y="3032956"/>
            <a:ext cx="360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587680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Виды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587680" cy="5688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052736"/>
            <a:ext cx="7416824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 целям (приоритетам деятельности)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76872"/>
            <a:ext cx="1584176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Политика нейтралитета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276872"/>
            <a:ext cx="1584176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Политика </a:t>
            </a:r>
            <a:r>
              <a:rPr lang="ru-RU" b="1" dirty="0" err="1" smtClean="0">
                <a:solidFill>
                  <a:srgbClr val="002060"/>
                </a:solidFill>
              </a:rPr>
              <a:t>националь-ного</a:t>
            </a:r>
            <a:r>
              <a:rPr lang="ru-RU" b="1" dirty="0" smtClean="0">
                <a:solidFill>
                  <a:srgbClr val="002060"/>
                </a:solidFill>
              </a:rPr>
              <a:t> примирения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2276872"/>
            <a:ext cx="1584176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Политика «открытых дверей»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2276872"/>
            <a:ext cx="1512168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Политика «большого скачка»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80312" y="2276872"/>
            <a:ext cx="1512168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Политика </a:t>
            </a:r>
            <a:r>
              <a:rPr lang="ru-RU" b="1" dirty="0" err="1" smtClean="0">
                <a:solidFill>
                  <a:srgbClr val="002060"/>
                </a:solidFill>
              </a:rPr>
              <a:t>компро-миссов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 rot="5400000">
            <a:off x="1115616" y="1700808"/>
            <a:ext cx="57606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6" idx="0"/>
          </p:cNvCxnSpPr>
          <p:nvPr/>
        </p:nvCxnSpPr>
        <p:spPr>
          <a:xfrm rot="5400000">
            <a:off x="2627784" y="1988840"/>
            <a:ext cx="57606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8" idx="0"/>
          </p:cNvCxnSpPr>
          <p:nvPr/>
        </p:nvCxnSpPr>
        <p:spPr>
          <a:xfrm rot="16200000" flipH="1">
            <a:off x="6174178" y="1970838"/>
            <a:ext cx="576064" cy="360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0"/>
          </p:cNvCxnSpPr>
          <p:nvPr/>
        </p:nvCxnSpPr>
        <p:spPr>
          <a:xfrm rot="16200000" flipH="1">
            <a:off x="7578334" y="1718810"/>
            <a:ext cx="576064" cy="54006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7" idx="0"/>
          </p:cNvCxnSpPr>
          <p:nvPr/>
        </p:nvCxnSpPr>
        <p:spPr>
          <a:xfrm rot="5400000">
            <a:off x="4463988" y="2024844"/>
            <a:ext cx="50405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15616" y="4293096"/>
            <a:ext cx="72008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 срокам действия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3528" y="5445224"/>
            <a:ext cx="2664296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Текущая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47864" y="5445224"/>
            <a:ext cx="2736304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Долговременная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16216" y="5445224"/>
            <a:ext cx="2426568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Перспективная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1547664" y="4941168"/>
            <a:ext cx="936104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8" idx="2"/>
            <a:endCxn id="30" idx="0"/>
          </p:cNvCxnSpPr>
          <p:nvPr/>
        </p:nvCxnSpPr>
        <p:spPr>
          <a:xfrm rot="5400000">
            <a:off x="4463988" y="5193196"/>
            <a:ext cx="50405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31" idx="0"/>
          </p:cNvCxnSpPr>
          <p:nvPr/>
        </p:nvCxnSpPr>
        <p:spPr>
          <a:xfrm>
            <a:off x="6876256" y="4941168"/>
            <a:ext cx="853244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90728" cy="8412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Политика как деятельность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72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4032448" cy="38884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Политика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– это деятельность государственных органов, политических партий, общественных движений в сфере отношений между большими социальными группами (классами, нациями), государствами, направленная на интеграцию их усилий с целью упрочения политической власти или ее завоевания специфическими методами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916832"/>
            <a:ext cx="4104456" cy="3672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Политика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– особая разновидность деятельности, связанная с участием социальных групп, партий, движений, отдельных личностей в делах общества и государства, руководством ими или воздействием на это руководство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123728" y="1268760"/>
            <a:ext cx="1224136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6" idx="0"/>
          </p:cNvCxnSpPr>
          <p:nvPr/>
        </p:nvCxnSpPr>
        <p:spPr>
          <a:xfrm>
            <a:off x="5724128" y="1268760"/>
            <a:ext cx="1116124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58768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	Политический процесс </a:t>
            </a:r>
          </a:p>
          <a:p>
            <a:pPr>
              <a:buNone/>
            </a:pPr>
            <a:r>
              <a:rPr lang="ru-RU" sz="2800" b="1" dirty="0" smtClean="0"/>
              <a:t>– цепь политических событий и состояний, которые изменяются с течением времени.</a:t>
            </a:r>
          </a:p>
          <a:p>
            <a:pPr algn="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Субъекты политики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- это участники политического процесса,                политической жизни общества.</a:t>
            </a: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852936"/>
            <a:ext cx="56166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Личности, отдельные граждане, каждый человек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573016"/>
            <a:ext cx="56166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Большие социальные общности (социальные группы, слои, классы, нации и др.)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5805264"/>
            <a:ext cx="56166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Политические элиты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4653136"/>
            <a:ext cx="56166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Различные политические организации и объединения (государства, партии, массовые движения)</a:t>
            </a:r>
            <a:endParaRPr lang="ru-RU" sz="2000" b="1" dirty="0"/>
          </a:p>
        </p:txBody>
      </p:sp>
      <p:cxnSp>
        <p:nvCxnSpPr>
          <p:cNvPr id="10" name="Прямая соединительная линия 9"/>
          <p:cNvCxnSpPr>
            <a:endCxn id="5" idx="1"/>
          </p:cNvCxnSpPr>
          <p:nvPr/>
        </p:nvCxnSpPr>
        <p:spPr>
          <a:xfrm>
            <a:off x="1115616" y="2132856"/>
            <a:ext cx="2160240" cy="9721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6" idx="1"/>
          </p:cNvCxnSpPr>
          <p:nvPr/>
        </p:nvCxnSpPr>
        <p:spPr>
          <a:xfrm>
            <a:off x="1115616" y="2204864"/>
            <a:ext cx="2160240" cy="18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7" idx="1"/>
          </p:cNvCxnSpPr>
          <p:nvPr/>
        </p:nvCxnSpPr>
        <p:spPr>
          <a:xfrm rot="16200000" flipH="1">
            <a:off x="251520" y="2996952"/>
            <a:ext cx="3888432" cy="21602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8" idx="1"/>
          </p:cNvCxnSpPr>
          <p:nvPr/>
        </p:nvCxnSpPr>
        <p:spPr>
          <a:xfrm rot="16200000" flipH="1">
            <a:off x="779004" y="2613484"/>
            <a:ext cx="2905472" cy="20882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515672" cy="65008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Объекты политики </a:t>
            </a:r>
          </a:p>
          <a:p>
            <a:pPr>
              <a:buNone/>
            </a:pPr>
            <a:r>
              <a:rPr lang="ru-RU" sz="2400" b="1" dirty="0" smtClean="0"/>
              <a:t>– это то, на что направлена политическая деятельность, т.е. общество и сферы его жизни.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Цели политики </a:t>
            </a:r>
          </a:p>
          <a:p>
            <a:pPr>
              <a:buNone/>
            </a:pPr>
            <a:r>
              <a:rPr lang="ru-RU" sz="2400" b="1" dirty="0" smtClean="0"/>
              <a:t>– долгосрочные и текущие, реальные и нереальные, актуальные и неактуальные, главные (приоритетные) и второстепенные, стратегические и тактические.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Результат политики </a:t>
            </a:r>
          </a:p>
          <a:p>
            <a:pPr>
              <a:buNone/>
            </a:pPr>
            <a:r>
              <a:rPr lang="ru-RU" sz="2400" b="1" dirty="0" smtClean="0"/>
              <a:t>– это политический процесс, т.е. ход, развитие политических событий, последовательная смена политических состояний.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Политические средства </a:t>
            </a:r>
          </a:p>
          <a:p>
            <a:pPr>
              <a:buNone/>
            </a:pPr>
            <a:r>
              <a:rPr lang="ru-RU" sz="2400" b="1" dirty="0" smtClean="0"/>
              <a:t>– убеждение, изучение общественного мнения, политический диалог, соблюдение правовых норм, «круглый стол», война, переворот, революция, убийство, шантаж, невыполнение обязательств, терроризм, взятие </a:t>
            </a:r>
            <a:r>
              <a:rPr lang="ru-RU" sz="2400" b="1" dirty="0" smtClean="0"/>
              <a:t>заложников и др.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</a:rPr>
              <a:t>Политические действия </a:t>
            </a:r>
          </a:p>
          <a:p>
            <a:pPr>
              <a:buNone/>
            </a:pPr>
            <a:r>
              <a:rPr lang="ru-RU" sz="2400" b="1" dirty="0" smtClean="0"/>
              <a:t>- создание партий, проведение выборов, выступление на митинге, проведение переговоров, организация переворота, заявление в СМИ, </a:t>
            </a:r>
            <a:r>
              <a:rPr lang="ru-RU" sz="2400" b="1" dirty="0" err="1" smtClean="0"/>
              <a:t>участиек</a:t>
            </a:r>
            <a:r>
              <a:rPr lang="ru-RU" sz="2400" b="1" dirty="0" smtClean="0"/>
              <a:t> в партийных съездах, публикация партийных программ, голосование в парламенте, подписание соглашений и др.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515672" cy="589148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Виды политических действий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980728"/>
            <a:ext cx="3528392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 направленности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88840"/>
            <a:ext cx="4032448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достижение результата (положительный результат), т.е. «сделать что-то»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988840"/>
            <a:ext cx="381642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отрицательный результат, т.е. «не допустить чего-то», «прекратить что-либо»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3356992"/>
            <a:ext cx="201622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Действие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3356992"/>
            <a:ext cx="201622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Бездействие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221088"/>
            <a:ext cx="367240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 осознанности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157192"/>
            <a:ext cx="424847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Рациональные, т.е. сознательные, с ясно поставленными целями и продуманными средствами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5157192"/>
            <a:ext cx="3744416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Иррациональные, т.е. обусловленные больше эмоциональным состоянием (чувствами, впечатлениями)</a:t>
            </a:r>
            <a:endParaRPr lang="ru-RU" sz="2000" b="1" dirty="0"/>
          </a:p>
        </p:txBody>
      </p:sp>
      <p:cxnSp>
        <p:nvCxnSpPr>
          <p:cNvPr id="13" name="Прямая соединительная линия 12"/>
          <p:cNvCxnSpPr>
            <a:stCxn id="6" idx="2"/>
            <a:endCxn id="7" idx="0"/>
          </p:cNvCxnSpPr>
          <p:nvPr/>
        </p:nvCxnSpPr>
        <p:spPr>
          <a:xfrm rot="5400000">
            <a:off x="6091318" y="2608058"/>
            <a:ext cx="453752" cy="10441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2"/>
            <a:endCxn id="8" idx="0"/>
          </p:cNvCxnSpPr>
          <p:nvPr/>
        </p:nvCxnSpPr>
        <p:spPr>
          <a:xfrm rot="16200000" flipH="1">
            <a:off x="7099430" y="2644062"/>
            <a:ext cx="453752" cy="9721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339752" y="1556792"/>
            <a:ext cx="1440160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0"/>
          </p:cNvCxnSpPr>
          <p:nvPr/>
        </p:nvCxnSpPr>
        <p:spPr>
          <a:xfrm>
            <a:off x="5508104" y="1556792"/>
            <a:ext cx="1332148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2411760" y="4797152"/>
            <a:ext cx="165618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1" idx="0"/>
          </p:cNvCxnSpPr>
          <p:nvPr/>
        </p:nvCxnSpPr>
        <p:spPr>
          <a:xfrm>
            <a:off x="5580112" y="4797152"/>
            <a:ext cx="1368152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659</TotalTime>
  <Words>899</Words>
  <Application>Microsoft Office PowerPoint</Application>
  <PresentationFormat>Экран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Политика</vt:lpstr>
      <vt:lpstr>Слайд 2</vt:lpstr>
      <vt:lpstr>Слайд 3</vt:lpstr>
      <vt:lpstr>Виды политики</vt:lpstr>
      <vt:lpstr>Виды политики</vt:lpstr>
      <vt:lpstr>Политика как деятельность</vt:lpstr>
      <vt:lpstr>Слайд 7</vt:lpstr>
      <vt:lpstr>Слайд 8</vt:lpstr>
      <vt:lpstr>Слайд 9</vt:lpstr>
      <vt:lpstr>Виды политических действий 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</dc:title>
  <dc:creator>Эльмира</dc:creator>
  <cp:lastModifiedBy>SamLab.ws</cp:lastModifiedBy>
  <cp:revision>44</cp:revision>
  <dcterms:created xsi:type="dcterms:W3CDTF">2011-08-25T07:56:30Z</dcterms:created>
  <dcterms:modified xsi:type="dcterms:W3CDTF">2014-05-10T11:05:10Z</dcterms:modified>
</cp:coreProperties>
</file>