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11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B08DC-948A-4922-BCA1-D6F8B49544AF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46187-D25C-4618-B650-49E3A6CFA0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8E581-5BDA-487C-894C-2C2C393B56AE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5A3CA-9C02-48B0-A591-00EC9A2EF8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2A98C-AF7A-4E13-B3F1-F05B01EEC7B5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EB081-3713-4379-9FDA-CB54A4D97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4C2F6-5411-417A-A78C-F9D54085BDDE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94747-6B08-469D-9F48-A29CE84D3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72B62-0794-4067-A8AA-98CB024371B4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70641-C2A7-4DF1-A048-8B419F16BC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99632-1A62-4DD0-9232-34D65E1F7461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38300-08AA-4260-BDA7-325EEA9572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18762-9E8B-4322-998E-A4D8316BE2BA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F3B55-3409-4C50-974E-9AB686A8D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92694-C60B-4FC2-AEF6-6B5A4D5D151C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AD956-9611-4AEE-BF4A-5CC58AB5D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B462E-8097-4C24-A063-89048ADB3C06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D879-85B5-4362-9F5F-35578204D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2C5EE-66B2-4DEA-9104-87EC5E58B827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0A82E-5A7C-4FFD-9CDB-E571FC0BCD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8F056-232D-49A5-8847-355E25623592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F96A7-474D-4844-BA50-78C2C7ED0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91A87C-12C3-47B3-A090-44EA1F686B71}" type="datetimeFigureOut">
              <a:rPr lang="ru-RU"/>
              <a:pPr>
                <a:defRPr/>
              </a:pPr>
              <a:t>05.05.2014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BD5173-BB32-45D0-B52E-6DBBAA57F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699" r:id="rId4"/>
    <p:sldLayoutId id="2147483705" r:id="rId5"/>
    <p:sldLayoutId id="2147483700" r:id="rId6"/>
    <p:sldLayoutId id="2147483706" r:id="rId7"/>
    <p:sldLayoutId id="2147483707" r:id="rId8"/>
    <p:sldLayoutId id="2147483708" r:id="rId9"/>
    <p:sldLayoutId id="2147483701" r:id="rId10"/>
    <p:sldLayoutId id="21474837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060847"/>
            <a:ext cx="8458200" cy="401493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002060"/>
                </a:solidFill>
              </a:rPr>
              <a:t>Местное самоуправление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/>
          </a:p>
        </p:txBody>
      </p:sp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4286250" y="5143500"/>
            <a:ext cx="4572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70C0"/>
                </a:solidFill>
              </a:rPr>
              <a:t>Ибрагимова  Э.Ш. , </a:t>
            </a:r>
            <a:br>
              <a:rPr lang="ru-RU" b="1">
                <a:solidFill>
                  <a:srgbClr val="0070C0"/>
                </a:solidFill>
              </a:rPr>
            </a:br>
            <a:r>
              <a:rPr lang="ru-RU" b="1">
                <a:solidFill>
                  <a:srgbClr val="0070C0"/>
                </a:solidFill>
              </a:rPr>
              <a:t>учитель истории и обществознания</a:t>
            </a:r>
            <a:br>
              <a:rPr lang="ru-RU" b="1">
                <a:solidFill>
                  <a:srgbClr val="0070C0"/>
                </a:solidFill>
              </a:rPr>
            </a:br>
            <a:r>
              <a:rPr lang="ru-RU" b="1">
                <a:solidFill>
                  <a:srgbClr val="0070C0"/>
                </a:solidFill>
              </a:rPr>
              <a:t>МБОУ «Гимназия №25» </a:t>
            </a:r>
            <a:br>
              <a:rPr lang="ru-RU" b="1">
                <a:solidFill>
                  <a:srgbClr val="0070C0"/>
                </a:solidFill>
              </a:rPr>
            </a:br>
            <a:r>
              <a:rPr lang="ru-RU" b="1">
                <a:solidFill>
                  <a:srgbClr val="0070C0"/>
                </a:solidFill>
              </a:rPr>
              <a:t>г. Нижнекамск, </a:t>
            </a:r>
            <a:br>
              <a:rPr lang="ru-RU" b="1">
                <a:solidFill>
                  <a:srgbClr val="0070C0"/>
                </a:solidFill>
              </a:rPr>
            </a:br>
            <a:r>
              <a:rPr lang="ru-RU" b="1">
                <a:solidFill>
                  <a:srgbClr val="0070C0"/>
                </a:solidFill>
              </a:rPr>
              <a:t>Республика Татарстан</a:t>
            </a:r>
            <a:endParaRPr lang="ru-RU" b="1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518720" cy="110980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Различия между органами местного самоуправления и местной властью</a:t>
            </a:r>
            <a:endParaRPr lang="ru-RU" sz="2800" b="1" dirty="0"/>
          </a:p>
        </p:txBody>
      </p:sp>
      <p:sp>
        <p:nvSpPr>
          <p:cNvPr id="19459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268413"/>
            <a:ext cx="4191000" cy="5056187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9460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171950" cy="5056187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23850" y="1268413"/>
            <a:ext cx="4248150" cy="50482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Местное самоуправление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1268413"/>
            <a:ext cx="4248150" cy="50482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Местная власть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850" y="1773238"/>
            <a:ext cx="424815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Не входит в систему органов государственной власти (самостоятельно, автономно)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1773238"/>
            <a:ext cx="424815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Входит в систему органов  государственной власти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3850" y="2708275"/>
            <a:ext cx="424815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Не контролируется государственной властью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3850" y="3644900"/>
            <a:ext cx="4248150" cy="7207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Существует на общественных началах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850" y="4365625"/>
            <a:ext cx="4248150" cy="431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Органы выборные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2708275"/>
            <a:ext cx="424815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Подчиняется и подконтрольна вышестоящим органом государственной власти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3644900"/>
            <a:ext cx="4248150" cy="7207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Существует на деньги налогоплательщиков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4365625"/>
            <a:ext cx="4248150" cy="431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В большинстве случаев назначаемая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3850" y="4797425"/>
            <a:ext cx="4248150" cy="6477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Органы имеют сроки полномочий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572000" y="4797425"/>
            <a:ext cx="4248150" cy="6477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Если назначаемая , то срок службы не установлен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23850" y="5445125"/>
            <a:ext cx="4248150" cy="863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Относится к институтам гражданского общества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572000" y="5445125"/>
            <a:ext cx="4248150" cy="863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Относится к государственным институтам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515672" cy="100811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Сходство местного самоуправления и местной власти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341438"/>
            <a:ext cx="8516938" cy="495458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Решения органов местного самоуправления и органов местной власти обязательны для исполнения всеми расположенными на территории муниципального образования предприятиями, учреждениями и организациями независимо от их организационно-правовых форм, а также органами местного самоуправления, органами местной власти и гражданами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260350"/>
            <a:ext cx="4191000" cy="63373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7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60350"/>
            <a:ext cx="4171950" cy="63373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Овал 4"/>
          <p:cNvSpPr/>
          <p:nvPr/>
        </p:nvSpPr>
        <p:spPr>
          <a:xfrm>
            <a:off x="1547664" y="548680"/>
            <a:ext cx="5832648" cy="5832648"/>
          </a:xfrm>
          <a:prstGeom prst="ellips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181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Местное самоуправление в Российской империи в конце </a:t>
            </a:r>
            <a:r>
              <a:rPr lang="en-US" sz="2400" b="1" dirty="0">
                <a:solidFill>
                  <a:srgbClr val="181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XIX</a:t>
            </a:r>
            <a:r>
              <a:rPr lang="ru-RU" sz="2400" b="1" dirty="0">
                <a:solidFill>
                  <a:srgbClr val="181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начале </a:t>
            </a:r>
            <a:r>
              <a:rPr lang="en-US" sz="2400" b="1" dirty="0">
                <a:solidFill>
                  <a:srgbClr val="181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XX</a:t>
            </a:r>
            <a:r>
              <a:rPr lang="ru-RU" sz="2400" b="1" dirty="0">
                <a:solidFill>
                  <a:srgbClr val="181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века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908720"/>
            <a:ext cx="3960440" cy="16344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/>
              <a:t>Дворянское собрание и институт предводителей дворянства (в уезде, в губернии) – орган дворянского самоуправления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908720"/>
            <a:ext cx="3960440" cy="16344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/>
              <a:t>Сельский сход, волостной сход – органы крестьянского самоуправления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221088"/>
            <a:ext cx="3960440" cy="1800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/>
              <a:t>Земские собрания и земские управы (земства в уезде и губернии) – органы уездного и губернского самоуправления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60032" y="4221088"/>
            <a:ext cx="3960440" cy="1800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/>
              <a:t>Городские думы и городские управы – органы городского самоуправления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8913"/>
            <a:ext cx="8515350" cy="64087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400" b="1" smtClean="0">
                <a:solidFill>
                  <a:srgbClr val="C00000"/>
                </a:solidFill>
              </a:rPr>
              <a:t>Местное самоуправление </a:t>
            </a:r>
            <a:r>
              <a:rPr lang="ru-RU" sz="2400" b="1" smtClean="0">
                <a:solidFill>
                  <a:srgbClr val="18116D"/>
                </a:solidFill>
              </a:rPr>
              <a:t>– самостоятельная, под свою ответственность, деятельность населения по решению непосредственно или через органы самоуправления вопросов местного значения.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850" y="1773238"/>
            <a:ext cx="8424863" cy="15113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Законодательные основы местного самоуправления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Конституция РФ (ст. 3, 12 и гл. 8)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Федеральный закон «Об общих принципах организации местного самоуправления в РФ» от 6 октября 2003 г.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429000"/>
            <a:ext cx="8352928" cy="30243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Муниципальное право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– это право местного самоуправления.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</a:rPr>
              <a:t>Муниципальное право РФ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– это комплексная отрасль российского права, представляющая совокупность правовых норм, закрепляющих и регулирующих общественные отношения, возникающие в процессе организации местного самоуправления.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304800" y="260350"/>
            <a:ext cx="8588375" cy="63373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60648"/>
            <a:ext cx="856895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</a:rPr>
              <a:t>Отличительные признаки отношений </a:t>
            </a:r>
            <a:r>
              <a:rPr lang="ru-RU" sz="2400" b="1" dirty="0" err="1">
                <a:solidFill>
                  <a:schemeClr val="accent4">
                    <a:lumMod val="50000"/>
                  </a:schemeClr>
                </a:solidFill>
              </a:rPr>
              <a:t>муниципально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</a:rPr>
              <a:t> - правового регулирования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850" y="1700213"/>
            <a:ext cx="4032250" cy="7921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Локально-территориальный характер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59338" y="1700213"/>
            <a:ext cx="4033837" cy="7921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002060"/>
                </a:solidFill>
              </a:rPr>
              <a:t>Комплексный характер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492896"/>
            <a:ext cx="4032448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Отношения возникают на местном уровне, в границах самоуправляющихся территорий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60032" y="2492896"/>
            <a:ext cx="4032448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Отношения связаны с реализацией задач во всех сферах жизни (экономической, бюджетно-финансовой, социально-культурной, жилищно-коммунальной и др.)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0800000" flipV="1">
            <a:off x="2195513" y="1268413"/>
            <a:ext cx="1439862" cy="431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6" idx="0"/>
          </p:cNvCxnSpPr>
          <p:nvPr/>
        </p:nvCxnSpPr>
        <p:spPr>
          <a:xfrm>
            <a:off x="5435600" y="1268413"/>
            <a:ext cx="1439863" cy="431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23850" y="4652963"/>
            <a:ext cx="8569325" cy="5048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Местное самоуправление – одна из форм народовластия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3850" y="5373688"/>
            <a:ext cx="8569325" cy="12017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</a:rPr>
              <a:t>Ст.3, п. 2 Конституции РФ: «Народ осуществляет свою власть непосредственно, а также через органы государственной власти и органы местного самоуправления»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 build="p" animBg="1"/>
      <p:bldP spid="7" grpId="0" build="p" animBg="1"/>
      <p:bldP spid="8" grpId="0" build="p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304800" y="260350"/>
            <a:ext cx="8588375" cy="64087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23850" y="260350"/>
            <a:ext cx="4032250" cy="23050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Обеспечение участия населения в решении местных дел, что предполагает развитие муниципальной демократии, создание условий для поддержки инициатив и социальной самодеятельности граждан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59338" y="260350"/>
            <a:ext cx="4033837" cy="23050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Управление муниципальной собственностью, формирование, утверждение и исполнение местного бюджета, установление местных налогов и сборов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850" y="2781300"/>
            <a:ext cx="2808288" cy="2087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Обеспечение развития соответствующей территории (утверждение программы ее развития и т. </a:t>
            </a:r>
            <a:r>
              <a:rPr lang="ru-RU" b="1" dirty="0" err="1">
                <a:solidFill>
                  <a:srgbClr val="002060"/>
                </a:solidFill>
              </a:rPr>
              <a:t>д</a:t>
            </a:r>
            <a:r>
              <a:rPr lang="ru-RU" b="1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227763" y="2781300"/>
            <a:ext cx="2643187" cy="20875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Охрана общественного порядка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19475" y="2997200"/>
            <a:ext cx="2520950" cy="180022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Функции, основные направления муниципальной деятельности, полномочия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3850" y="5229225"/>
            <a:ext cx="4103688" cy="14176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Защита интересов  и прав местного самоуправления, гарантированных Конституцией РФ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932363" y="5229225"/>
            <a:ext cx="3938587" cy="14176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Обеспечение потребностей населения в социально-культурных, коммунально-бытовых и иных услугах</a:t>
            </a:r>
          </a:p>
        </p:txBody>
      </p:sp>
      <p:cxnSp>
        <p:nvCxnSpPr>
          <p:cNvPr id="13" name="Прямая соединительная линия 12"/>
          <p:cNvCxnSpPr>
            <a:stCxn id="9" idx="3"/>
            <a:endCxn id="8" idx="1"/>
          </p:cNvCxnSpPr>
          <p:nvPr/>
        </p:nvCxnSpPr>
        <p:spPr>
          <a:xfrm flipV="1">
            <a:off x="5940425" y="3824288"/>
            <a:ext cx="287338" cy="73025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9" idx="1"/>
            <a:endCxn id="7" idx="3"/>
          </p:cNvCxnSpPr>
          <p:nvPr/>
        </p:nvCxnSpPr>
        <p:spPr>
          <a:xfrm rot="10800000">
            <a:off x="3132138" y="3824288"/>
            <a:ext cx="287337" cy="730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10" idx="0"/>
          </p:cNvCxnSpPr>
          <p:nvPr/>
        </p:nvCxnSpPr>
        <p:spPr>
          <a:xfrm rot="10800000" flipV="1">
            <a:off x="2376488" y="4797425"/>
            <a:ext cx="1690687" cy="431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11" idx="0"/>
          </p:cNvCxnSpPr>
          <p:nvPr/>
        </p:nvCxnSpPr>
        <p:spPr>
          <a:xfrm>
            <a:off x="5292725" y="4797425"/>
            <a:ext cx="1608138" cy="431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219700" y="2565400"/>
            <a:ext cx="576263" cy="431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635375" y="2565400"/>
            <a:ext cx="576263" cy="431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build="p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304800" y="260350"/>
            <a:ext cx="8588375" cy="61214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23850" y="260350"/>
            <a:ext cx="4248150" cy="309721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Самостоятельность решения населением всех вопросов местного значения (непосредственно, через выборные и  иные органы местного самоуправления)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850" y="3357563"/>
            <a:ext cx="4248150" cy="302418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Многообразие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организационных  форм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осуществления местного самоуправления (оно реализуется гражданами через институты прямой и представительной демократии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260350"/>
            <a:ext cx="4298950" cy="309721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Организационное обособление местного самоуправления в системе управления обществом и государством (органы местного самоуправления не входят в систему органов государственной власти; структура органов местного самоуправления определяется населением самостоятельно)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3357563"/>
            <a:ext cx="4298950" cy="302418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Соответствие полномочий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 местного самоуправления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 материально-финансовым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ресурсам (местное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самоуправление должно иметь право на достаточные материально-финансовые средства, необходимые для осуществления своих функций)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419475" y="2492375"/>
            <a:ext cx="2305050" cy="17795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Принципы местного самоуправления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8913"/>
            <a:ext cx="8515350" cy="6408737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Органы местного самоуправления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052736"/>
            <a:ext cx="3096344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</a:rPr>
              <a:t>Представительные: Дума, муниципальное собрание, муниципальный совет и др.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19872" y="1052736"/>
            <a:ext cx="3384376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</a:rPr>
              <a:t>Глава муниципального образования (должность может быть предусмотрена уставом муниципального образования): мэр, староста и др.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04248" y="1052736"/>
            <a:ext cx="2016224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solidFill>
                  <a:srgbClr val="002060"/>
                </a:solidFill>
              </a:rPr>
              <a:t>Управлен</a:t>
            </a:r>
            <a:r>
              <a:rPr lang="ru-RU" sz="2000" b="1" dirty="0">
                <a:solidFill>
                  <a:srgbClr val="002060"/>
                </a:solidFill>
              </a:rPr>
              <a:t>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solidFill>
                  <a:srgbClr val="002060"/>
                </a:solidFill>
              </a:rPr>
              <a:t>ческие</a:t>
            </a:r>
            <a:r>
              <a:rPr lang="ru-RU" sz="2000" b="1" dirty="0">
                <a:solidFill>
                  <a:srgbClr val="002060"/>
                </a:solidFill>
              </a:rPr>
              <a:t>:  местная администрация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850" y="3284538"/>
            <a:ext cx="3095625" cy="273685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Избираются непосредственно городским, сельским населением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19475" y="3284538"/>
            <a:ext cx="3384550" cy="273685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Выбирается непосредственно населением или представительным органом местного самоуправления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04025" y="3284538"/>
            <a:ext cx="2016125" cy="273685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Возглавляет местную администрацию глава муниципального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0"/>
            <a:ext cx="8588375" cy="666908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Органы местного самоуправления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48680"/>
            <a:ext cx="36004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Представительные: Дума, муниципальное собрание, муниципальный совет и др.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548680"/>
            <a:ext cx="266429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Глава муниципального образования: мэр, староста и др.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588224" y="548680"/>
            <a:ext cx="230425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rgbClr val="002060"/>
                </a:solidFill>
              </a:rPr>
              <a:t>Управлен</a:t>
            </a:r>
            <a:r>
              <a:rPr lang="ru-RU" b="1" dirty="0">
                <a:solidFill>
                  <a:srgbClr val="002060"/>
                </a:solidFill>
              </a:rPr>
              <a:t>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rgbClr val="002060"/>
                </a:solidFill>
              </a:rPr>
              <a:t>ческие</a:t>
            </a:r>
            <a:r>
              <a:rPr lang="ru-RU" b="1" dirty="0">
                <a:solidFill>
                  <a:srgbClr val="002060"/>
                </a:solidFill>
              </a:rPr>
              <a:t>:  местная администрация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850" y="1484785"/>
            <a:ext cx="3600450" cy="518430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Численный состав определяется уставом муниципального образования. Закон допускает осуществление полномочий представительного органа местного самоуправления собранием (сходом) граждан. В этом случае представительный орган не избирается, а его функции выполняет собрание (сход) граждан. Правом председательствовать на заседаниях представительного органа местного самоуправления устав муниципального образования может наделить главу муниципального образования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24300" y="1484785"/>
            <a:ext cx="2663825" cy="518430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Вопрос о выборах главы муниципального образования, его конкретного наименования решается в уставе муниципального образования, который принимается либо населением путем референдума, либо представительным органом местного самоуправления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588125" y="1484785"/>
            <a:ext cx="2305050" cy="518430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Включает отделы управления: отдел образования, отдел здравоохранения, финансовый отдел и др.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587680" cy="93610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Конституционные гарантии правомочий местного самоуправления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5538"/>
            <a:ext cx="8588375" cy="5472112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b="1" dirty="0" smtClean="0">
                <a:solidFill>
                  <a:srgbClr val="C00000"/>
                </a:solidFill>
              </a:rPr>
              <a:t>Конституция РФ устанавливает: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b="1" dirty="0" smtClean="0"/>
              <a:t> органы местного самоуправления не входят в систему органов государственной власти (ст.12);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b="1" dirty="0" smtClean="0"/>
              <a:t>Структура органов местного самоуправления определяется населением самостоятельно (ст.131);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b="1" dirty="0" smtClean="0"/>
              <a:t>Изменение границ территорий, в которых осуществляется местное самоуправление, допускается с учетом мнения населения соответствующих территорий (ст. 131);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b="1" dirty="0" smtClean="0"/>
              <a:t>Органы местного самоуправления самостоятельно управляют муниципальной собственностью, формируют, утверждают и исполняют местный бюджет, устанавливают местные налоги и сборы (ст.132);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b="1" dirty="0" smtClean="0"/>
              <a:t>Конституция РФ гарантирует (ст. 133):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 smtClean="0"/>
              <a:t> судебную защиту нарушенных прав местного самоуправления;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 smtClean="0"/>
              <a:t>Компенсацию дополнительных расходов, возникших в результате решений, принятых органами государственной власти;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dirty="0" smtClean="0"/>
              <a:t>Запрет на ограничение прав местного самоуправления.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913"/>
            <a:ext cx="8588375" cy="9366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304800" y="765175"/>
            <a:ext cx="8588375" cy="59039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23850" y="836613"/>
            <a:ext cx="5616575" cy="5048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Вопросы местного значения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850" y="188913"/>
            <a:ext cx="8569325" cy="5762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</a:rPr>
              <a:t>Предметы ведения местного самоуправления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56325" y="836613"/>
            <a:ext cx="2736850" cy="33845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Отдельные государственные полномочия, которыми могут наделяться законом органы местного самоуправления (например, государственная регистрация актов гражданского состояния)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16013" y="1341438"/>
            <a:ext cx="4824412" cy="5746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Принятие и изменение уставов муниципальных образований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16013" y="1916113"/>
            <a:ext cx="4824412" cy="57626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Владение, пользование, распоряжение муниципальной собственностью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16013" y="2492375"/>
            <a:ext cx="4824412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Местные финансы, формирование, утверждение и исполнение местного бюджета, установление местных налогов и сборов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16013" y="3357563"/>
            <a:ext cx="4824412" cy="98583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Содержание и использование муниципального жилищного фонда и нежилых помещений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116013" y="4365625"/>
            <a:ext cx="4824412" cy="863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Организация, содержание и развитие муниципальных учреждений образования, здравоохранения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16013" y="5229225"/>
            <a:ext cx="4824412" cy="431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Охрана общественного порядка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116013" y="5661025"/>
            <a:ext cx="4824412" cy="5762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Регулирование планировки и застройки территорий муниципальных образований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16013" y="6237288"/>
            <a:ext cx="4824412" cy="4318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Другие вопросы местной жизни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-2196306" y="3861594"/>
            <a:ext cx="504031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14" idx="1"/>
          </p:cNvCxnSpPr>
          <p:nvPr/>
        </p:nvCxnSpPr>
        <p:spPr>
          <a:xfrm>
            <a:off x="323850" y="6453188"/>
            <a:ext cx="79216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8" idx="1"/>
          </p:cNvCxnSpPr>
          <p:nvPr/>
        </p:nvCxnSpPr>
        <p:spPr>
          <a:xfrm rot="10800000">
            <a:off x="323850" y="2205038"/>
            <a:ext cx="79216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7" idx="1"/>
          </p:cNvCxnSpPr>
          <p:nvPr/>
        </p:nvCxnSpPr>
        <p:spPr>
          <a:xfrm rot="10800000">
            <a:off x="323850" y="1628775"/>
            <a:ext cx="79216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10" idx="1"/>
          </p:cNvCxnSpPr>
          <p:nvPr/>
        </p:nvCxnSpPr>
        <p:spPr>
          <a:xfrm rot="10800000" flipV="1">
            <a:off x="323850" y="3849688"/>
            <a:ext cx="792163" cy="1111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9" idx="1"/>
          </p:cNvCxnSpPr>
          <p:nvPr/>
        </p:nvCxnSpPr>
        <p:spPr>
          <a:xfrm rot="10800000">
            <a:off x="323850" y="2924175"/>
            <a:ext cx="792163" cy="25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1" idx="1"/>
          </p:cNvCxnSpPr>
          <p:nvPr/>
        </p:nvCxnSpPr>
        <p:spPr>
          <a:xfrm rot="10800000">
            <a:off x="323850" y="4797425"/>
            <a:ext cx="79216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12" idx="1"/>
          </p:cNvCxnSpPr>
          <p:nvPr/>
        </p:nvCxnSpPr>
        <p:spPr>
          <a:xfrm rot="10800000">
            <a:off x="323850" y="5445125"/>
            <a:ext cx="79216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3" idx="1"/>
          </p:cNvCxnSpPr>
          <p:nvPr/>
        </p:nvCxnSpPr>
        <p:spPr>
          <a:xfrm rot="10800000">
            <a:off x="323850" y="5949950"/>
            <a:ext cx="79216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build="p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242</TotalTime>
  <Words>927</Words>
  <Application>Microsoft Office PowerPoint</Application>
  <PresentationFormat>Экран (4:3)</PresentationFormat>
  <Paragraphs>120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Местное самоуправление</vt:lpstr>
      <vt:lpstr>Слайд 2</vt:lpstr>
      <vt:lpstr>Слайд 3</vt:lpstr>
      <vt:lpstr>Слайд 4</vt:lpstr>
      <vt:lpstr>Слайд 5</vt:lpstr>
      <vt:lpstr>Слайд 6</vt:lpstr>
      <vt:lpstr>Слайд 7</vt:lpstr>
      <vt:lpstr>Конституционные гарантии правомочий местного самоуправления</vt:lpstr>
      <vt:lpstr>Слайд 9</vt:lpstr>
      <vt:lpstr>Различия между органами местного самоуправления и местной властью</vt:lpstr>
      <vt:lpstr>Сходство местного самоуправления и местной власти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Местное самоуправление</dc:title>
  <dc:creator>Эльмира</dc:creator>
  <cp:lastModifiedBy>Эльмира</cp:lastModifiedBy>
  <cp:revision>13</cp:revision>
  <dcterms:created xsi:type="dcterms:W3CDTF">2011-08-27T08:06:43Z</dcterms:created>
  <dcterms:modified xsi:type="dcterms:W3CDTF">2014-05-05T09:43:57Z</dcterms:modified>
</cp:coreProperties>
</file>